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audio1.bin" ContentType="audio/unknown"/>
  <Override PartName="/ppt/notesSlides/notesSlide1.xml" ContentType="application/vnd.openxmlformats-officedocument.presentationml.notesSlide+xml"/>
  <Override PartName="/ppt/media/audio2.bin" ContentType="audio/unknown"/>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sldIdLst>
    <p:sldId id="319" r:id="rId2"/>
    <p:sldId id="256"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382" r:id="rId20"/>
    <p:sldId id="275" r:id="rId21"/>
    <p:sldId id="276" r:id="rId22"/>
    <p:sldId id="277" r:id="rId23"/>
    <p:sldId id="278" r:id="rId24"/>
    <p:sldId id="279" r:id="rId25"/>
    <p:sldId id="280" r:id="rId26"/>
    <p:sldId id="281" r:id="rId27"/>
    <p:sldId id="282" r:id="rId28"/>
    <p:sldId id="283" r:id="rId29"/>
    <p:sldId id="284" r:id="rId30"/>
    <p:sldId id="287"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 id="308" r:id="rId53"/>
    <p:sldId id="305" r:id="rId54"/>
    <p:sldId id="257"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86"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354" r:id="rId89"/>
    <p:sldId id="355" r:id="rId90"/>
    <p:sldId id="387" r:id="rId91"/>
    <p:sldId id="356" r:id="rId92"/>
    <p:sldId id="357" r:id="rId93"/>
    <p:sldId id="358" r:id="rId94"/>
    <p:sldId id="359" r:id="rId95"/>
    <p:sldId id="360" r:id="rId96"/>
    <p:sldId id="361" r:id="rId97"/>
    <p:sldId id="362" r:id="rId98"/>
    <p:sldId id="363" r:id="rId99"/>
    <p:sldId id="364" r:id="rId100"/>
    <p:sldId id="365" r:id="rId101"/>
    <p:sldId id="366" r:id="rId102"/>
    <p:sldId id="367" r:id="rId103"/>
    <p:sldId id="368" r:id="rId104"/>
    <p:sldId id="369" r:id="rId105"/>
    <p:sldId id="370" r:id="rId106"/>
    <p:sldId id="371" r:id="rId107"/>
    <p:sldId id="383" r:id="rId108"/>
    <p:sldId id="384" r:id="rId109"/>
    <p:sldId id="385" r:id="rId1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FF"/>
    <a:srgbClr val="FFFF00"/>
    <a:srgbClr val="0033CC"/>
    <a:srgbClr val="DDDDDD"/>
    <a:srgbClr val="003399"/>
    <a:srgbClr val="000099"/>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38" autoAdjust="0"/>
  </p:normalViewPr>
  <p:slideViewPr>
    <p:cSldViewPr>
      <p:cViewPr>
        <p:scale>
          <a:sx n="100" d="100"/>
          <a:sy n="100" d="100"/>
        </p:scale>
        <p:origin x="-3504" y="-5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slide" Target="slides/slide107.xml"/><Relationship Id="rId109" Type="http://schemas.openxmlformats.org/officeDocument/2006/relationships/slide" Target="slides/slide10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slide" Target="slides/slide109.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notesMaster" Target="notesMasters/notesMaster1.xml"/><Relationship Id="rId112" Type="http://schemas.openxmlformats.org/officeDocument/2006/relationships/printerSettings" Target="printerSettings/printerSettings1.bin"/><Relationship Id="rId113" Type="http://schemas.openxmlformats.org/officeDocument/2006/relationships/presProps" Target="presProps.xml"/><Relationship Id="rId114" Type="http://schemas.openxmlformats.org/officeDocument/2006/relationships/viewProps" Target="viewProps.xml"/><Relationship Id="rId115" Type="http://schemas.openxmlformats.org/officeDocument/2006/relationships/theme" Target="theme/theme1.xml"/><Relationship Id="rId11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A572A6-9853-A049-931E-EEEEC363B277}" type="datetimeFigureOut">
              <a:rPr lang="en-US" smtClean="0"/>
              <a:t>4/3/16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67560-2FF1-444A-8CD2-F1EDFAC7BA31}" type="slidenum">
              <a:rPr lang="en-US" smtClean="0"/>
              <a:t>‹#›</a:t>
            </a:fld>
            <a:endParaRPr lang="en-US"/>
          </a:p>
        </p:txBody>
      </p:sp>
    </p:spTree>
    <p:extLst>
      <p:ext uri="{BB962C8B-B14F-4D97-AF65-F5344CB8AC3E}">
        <p14:creationId xmlns:p14="http://schemas.microsoft.com/office/powerpoint/2010/main" val="39189308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467560-2FF1-444A-8CD2-F1EDFAC7BA31}" type="slidenum">
              <a:rPr lang="en-US" smtClean="0"/>
              <a:t>4</a:t>
            </a:fld>
            <a:endParaRPr lang="en-US"/>
          </a:p>
        </p:txBody>
      </p:sp>
    </p:spTree>
    <p:extLst>
      <p:ext uri="{BB962C8B-B14F-4D97-AF65-F5344CB8AC3E}">
        <p14:creationId xmlns:p14="http://schemas.microsoft.com/office/powerpoint/2010/main" val="838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192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106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551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905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489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16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327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1738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597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marL="0" indent="0">
              <a:buFont typeface="Arial" pitchFamily="34" charset="0"/>
              <a:buNone/>
              <a:defRPr sz="3200" baseline="0"/>
            </a:lvl1pPr>
            <a:lvl2pPr>
              <a:buNone/>
              <a:defRPr sz="2800"/>
            </a:lvl2pPr>
            <a:lvl3pPr>
              <a:buNone/>
              <a:defRPr sz="2400"/>
            </a:lvl3pPr>
            <a:lvl4pPr>
              <a:buNone/>
              <a:defRPr sz="2000"/>
            </a:lvl4pPr>
            <a:lvl5pPr>
              <a:buNone/>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082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5215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8"/>
          <p:cNvSpPr txBox="1">
            <a:spLocks noChangeArrowheads="1"/>
          </p:cNvSpPr>
          <p:nvPr/>
        </p:nvSpPr>
        <p:spPr bwMode="auto">
          <a:xfrm>
            <a:off x="0" y="0"/>
            <a:ext cx="4692650" cy="274638"/>
          </a:xfrm>
          <a:prstGeom prst="rect">
            <a:avLst/>
          </a:prstGeom>
          <a:noFill/>
          <a:ln>
            <a:noFill/>
          </a:ln>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defRPr/>
            </a:pPr>
            <a:r>
              <a:rPr lang="en-US" sz="1200" b="1" smtClean="0">
                <a:solidFill>
                  <a:schemeClr val="bg1"/>
                </a:solidFill>
                <a:latin typeface="Arial" charset="0"/>
                <a:cs typeface="+mn-cs"/>
              </a:rPr>
              <a:t>© Mark E. Damon - All Rights Reserved</a:t>
            </a:r>
            <a:endParaRPr lang="en-US" b="1" smtClean="0">
              <a:latin typeface="Arial" charset="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108.xml"/></Relationships>
</file>

<file path=ppt/slides/_rels/slide108.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image" Target="../media/image2.png"/><Relationship Id="rId1" Type="http://schemas.microsoft.com/office/2007/relationships/media" Target="file:///C:\Created%20Games\Complete%20Program\Jeopardy\finaljeo.wav" TargetMode="External"/><Relationship Id="rId2" Type="http://schemas.openxmlformats.org/officeDocument/2006/relationships/audio" Target="file:///C:\Created%20Games\Complete%20Program\Jeopardy\finaljeo.wav" TargetMode="Externa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2.xml.rels><?xml version="1.0" encoding="UTF-8" standalone="yes"?>
<Relationships xmlns="http://schemas.openxmlformats.org/package/2006/relationships"><Relationship Id="rId20" Type="http://schemas.openxmlformats.org/officeDocument/2006/relationships/slide" Target="slide9.xml"/><Relationship Id="rId21" Type="http://schemas.openxmlformats.org/officeDocument/2006/relationships/slide" Target="slide19.xml"/><Relationship Id="rId22" Type="http://schemas.openxmlformats.org/officeDocument/2006/relationships/slide" Target="slide31.xml"/><Relationship Id="rId23" Type="http://schemas.openxmlformats.org/officeDocument/2006/relationships/slide" Target="slide30.xml"/><Relationship Id="rId24" Type="http://schemas.openxmlformats.org/officeDocument/2006/relationships/slide" Target="slide40.xml"/><Relationship Id="rId25" Type="http://schemas.openxmlformats.org/officeDocument/2006/relationships/slide" Target="slide53.xml"/><Relationship Id="rId26" Type="http://schemas.openxmlformats.org/officeDocument/2006/relationships/slide" Target="slide50.xml"/><Relationship Id="rId27" Type="http://schemas.openxmlformats.org/officeDocument/2006/relationships/slide" Target="slide11.xml"/><Relationship Id="rId28" Type="http://schemas.openxmlformats.org/officeDocument/2006/relationships/slide" Target="slide22.xml"/><Relationship Id="rId29" Type="http://schemas.openxmlformats.org/officeDocument/2006/relationships/slide" Target="slide32.xml"/><Relationship Id="rId1" Type="http://schemas.openxmlformats.org/officeDocument/2006/relationships/slideLayout" Target="../slideLayouts/slideLayout7.xml"/><Relationship Id="rId2" Type="http://schemas.openxmlformats.org/officeDocument/2006/relationships/slide" Target="slide2.xml"/><Relationship Id="rId3" Type="http://schemas.openxmlformats.org/officeDocument/2006/relationships/slide" Target="slide21.xml"/><Relationship Id="rId4" Type="http://schemas.openxmlformats.org/officeDocument/2006/relationships/slide" Target="slide3.xml"/><Relationship Id="rId5" Type="http://schemas.openxmlformats.org/officeDocument/2006/relationships/audio" Target="../media/audio1.bin"/><Relationship Id="rId30" Type="http://schemas.openxmlformats.org/officeDocument/2006/relationships/slide" Target="slide42.xml"/><Relationship Id="rId31" Type="http://schemas.openxmlformats.org/officeDocument/2006/relationships/slide" Target="slide51.xml"/><Relationship Id="rId32" Type="http://schemas.openxmlformats.org/officeDocument/2006/relationships/slide" Target="slide52.xml"/><Relationship Id="rId9" Type="http://schemas.openxmlformats.org/officeDocument/2006/relationships/slide" Target="slide44.xml"/><Relationship Id="rId6" Type="http://schemas.openxmlformats.org/officeDocument/2006/relationships/slide" Target="slide13.xml"/><Relationship Id="rId7" Type="http://schemas.openxmlformats.org/officeDocument/2006/relationships/slide" Target="slide24.xml"/><Relationship Id="rId8" Type="http://schemas.openxmlformats.org/officeDocument/2006/relationships/slide" Target="slide34.xml"/><Relationship Id="rId33" Type="http://schemas.openxmlformats.org/officeDocument/2006/relationships/slide" Target="slide54.xml"/><Relationship Id="rId34" Type="http://schemas.openxmlformats.org/officeDocument/2006/relationships/slide" Target="slide107.xml"/><Relationship Id="rId10" Type="http://schemas.openxmlformats.org/officeDocument/2006/relationships/slide" Target="slide5.xml"/><Relationship Id="rId11" Type="http://schemas.openxmlformats.org/officeDocument/2006/relationships/slide" Target="slide15.xml"/><Relationship Id="rId12" Type="http://schemas.openxmlformats.org/officeDocument/2006/relationships/slide" Target="slide26.xml"/><Relationship Id="rId13" Type="http://schemas.openxmlformats.org/officeDocument/2006/relationships/slide" Target="slide36.xml"/><Relationship Id="rId14" Type="http://schemas.openxmlformats.org/officeDocument/2006/relationships/slide" Target="slide46.xml"/><Relationship Id="rId15" Type="http://schemas.openxmlformats.org/officeDocument/2006/relationships/slide" Target="slide7.xml"/><Relationship Id="rId16" Type="http://schemas.openxmlformats.org/officeDocument/2006/relationships/slide" Target="slide17.xml"/><Relationship Id="rId17" Type="http://schemas.openxmlformats.org/officeDocument/2006/relationships/slide" Target="slide28.xml"/><Relationship Id="rId18" Type="http://schemas.openxmlformats.org/officeDocument/2006/relationships/slide" Target="slide38.xml"/><Relationship Id="rId19" Type="http://schemas.openxmlformats.org/officeDocument/2006/relationships/slide" Target="slide4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slide" Target="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4.xml.rels><?xml version="1.0" encoding="UTF-8" standalone="yes"?>
<Relationships xmlns="http://schemas.openxmlformats.org/package/2006/relationships"><Relationship Id="rId9" Type="http://schemas.openxmlformats.org/officeDocument/2006/relationships/slide" Target="slide57.xml"/><Relationship Id="rId20" Type="http://schemas.openxmlformats.org/officeDocument/2006/relationships/slide" Target="slide61.xml"/><Relationship Id="rId21" Type="http://schemas.openxmlformats.org/officeDocument/2006/relationships/slide" Target="slide72.xml"/><Relationship Id="rId22" Type="http://schemas.openxmlformats.org/officeDocument/2006/relationships/slide" Target="slide82.xml"/><Relationship Id="rId23" Type="http://schemas.openxmlformats.org/officeDocument/2006/relationships/slide" Target="slide93.xml"/><Relationship Id="rId24" Type="http://schemas.openxmlformats.org/officeDocument/2006/relationships/slide" Target="slide103.xml"/><Relationship Id="rId25" Type="http://schemas.openxmlformats.org/officeDocument/2006/relationships/slide" Target="slide63.xml"/><Relationship Id="rId26" Type="http://schemas.openxmlformats.org/officeDocument/2006/relationships/slide" Target="slide74.xml"/><Relationship Id="rId27" Type="http://schemas.openxmlformats.org/officeDocument/2006/relationships/slide" Target="slide84.xml"/><Relationship Id="rId28" Type="http://schemas.openxmlformats.org/officeDocument/2006/relationships/slide" Target="slide95.xml"/><Relationship Id="rId29" Type="http://schemas.openxmlformats.org/officeDocument/2006/relationships/slide" Target="slide105.xml"/><Relationship Id="rId30" Type="http://schemas.openxmlformats.org/officeDocument/2006/relationships/slide" Target="slide2.xml"/><Relationship Id="rId31" Type="http://schemas.openxmlformats.org/officeDocument/2006/relationships/slide" Target="slide107.xml"/><Relationship Id="rId10" Type="http://schemas.openxmlformats.org/officeDocument/2006/relationships/slide" Target="slide67.xml"/><Relationship Id="rId11" Type="http://schemas.openxmlformats.org/officeDocument/2006/relationships/slide" Target="slide78.xml"/><Relationship Id="rId12" Type="http://schemas.openxmlformats.org/officeDocument/2006/relationships/slide" Target="slide88.xml"/><Relationship Id="rId13" Type="http://schemas.openxmlformats.org/officeDocument/2006/relationships/slide" Target="slide99.xml"/><Relationship Id="rId14" Type="http://schemas.openxmlformats.org/officeDocument/2006/relationships/slide" Target="slide59.xml"/><Relationship Id="rId15" Type="http://schemas.openxmlformats.org/officeDocument/2006/relationships/slide" Target="slide70.xml"/><Relationship Id="rId16" Type="http://schemas.openxmlformats.org/officeDocument/2006/relationships/slide" Target="slide80.xml"/><Relationship Id="rId17" Type="http://schemas.openxmlformats.org/officeDocument/2006/relationships/slide" Target="slide90.xml"/><Relationship Id="rId18" Type="http://schemas.openxmlformats.org/officeDocument/2006/relationships/slide" Target="slide91.xml"/><Relationship Id="rId19" Type="http://schemas.openxmlformats.org/officeDocument/2006/relationships/slide" Target="slide101.xml"/><Relationship Id="rId1" Type="http://schemas.openxmlformats.org/officeDocument/2006/relationships/slideLayout" Target="../slideLayouts/slideLayout7.xml"/><Relationship Id="rId2" Type="http://schemas.openxmlformats.org/officeDocument/2006/relationships/slide" Target="slide54.xml"/><Relationship Id="rId3" Type="http://schemas.openxmlformats.org/officeDocument/2006/relationships/slide" Target="slide55.xml"/><Relationship Id="rId4" Type="http://schemas.openxmlformats.org/officeDocument/2006/relationships/audio" Target="../media/audio1.bin"/><Relationship Id="rId5" Type="http://schemas.openxmlformats.org/officeDocument/2006/relationships/slide" Target="slide65.xml"/><Relationship Id="rId6" Type="http://schemas.openxmlformats.org/officeDocument/2006/relationships/slide" Target="slide76.xml"/><Relationship Id="rId7" Type="http://schemas.openxmlformats.org/officeDocument/2006/relationships/slide" Target="slide86.xml"/><Relationship Id="rId8" Type="http://schemas.openxmlformats.org/officeDocument/2006/relationships/slide" Target="slide9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5"/>
          <p:cNvSpPr>
            <a:spLocks noChangeArrowheads="1"/>
          </p:cNvSpPr>
          <p:nvPr/>
        </p:nvSpPr>
        <p:spPr bwMode="auto">
          <a:xfrm>
            <a:off x="0" y="0"/>
            <a:ext cx="9144000" cy="6858000"/>
          </a:xfrm>
          <a:prstGeom prst="rect">
            <a:avLst/>
          </a:prstGeom>
          <a:gradFill rotWithShape="0">
            <a:gsLst>
              <a:gs pos="0">
                <a:srgbClr val="3366FF"/>
              </a:gs>
              <a:gs pos="100000">
                <a:srgbClr val="000066"/>
              </a:gs>
            </a:gsLst>
            <a:path path="shape">
              <a:fillToRect l="50000" t="50000" r="50000" b="50000"/>
            </a:path>
          </a:gradFill>
          <a:ln w="9525">
            <a:solidFill>
              <a:schemeClr val="tx1"/>
            </a:solidFill>
            <a:miter lim="800000"/>
            <a:headEnd/>
            <a:tailEnd/>
          </a:ln>
        </p:spPr>
        <p:txBody>
          <a:bodyPr wrap="none" anchor="ctr"/>
          <a:lstStyle/>
          <a:p>
            <a:endParaRPr lang="en-US"/>
          </a:p>
        </p:txBody>
      </p:sp>
      <p:pic>
        <p:nvPicPr>
          <p:cNvPr id="20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8"/>
          <p:cNvSpPr>
            <a:spLocks noChangeArrowheads="1" noChangeShapeType="1" noTextEdit="1"/>
          </p:cNvSpPr>
          <p:nvPr/>
        </p:nvSpPr>
        <p:spPr bwMode="auto">
          <a:xfrm>
            <a:off x="3886200" y="381000"/>
            <a:ext cx="4170363" cy="13382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Welcome</a:t>
            </a:r>
          </a:p>
        </p:txBody>
      </p:sp>
      <p:sp>
        <p:nvSpPr>
          <p:cNvPr id="2052" name="WordArt 10"/>
          <p:cNvSpPr>
            <a:spLocks noChangeArrowheads="1" noChangeShapeType="1" noTextEdit="1"/>
          </p:cNvSpPr>
          <p:nvPr/>
        </p:nvSpPr>
        <p:spPr bwMode="auto">
          <a:xfrm>
            <a:off x="5638800" y="2459038"/>
            <a:ext cx="747713" cy="1122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to</a:t>
            </a:r>
          </a:p>
        </p:txBody>
      </p:sp>
      <p:sp>
        <p:nvSpPr>
          <p:cNvPr id="2053" name="WordArt 11"/>
          <p:cNvSpPr>
            <a:spLocks noChangeArrowheads="1" noChangeShapeType="1" noTextEdit="1"/>
          </p:cNvSpPr>
          <p:nvPr/>
        </p:nvSpPr>
        <p:spPr bwMode="auto">
          <a:xfrm>
            <a:off x="3886200" y="4035425"/>
            <a:ext cx="4041775" cy="2212975"/>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Impact"/>
                <a:ea typeface="Impact"/>
                <a:cs typeface="Impact"/>
              </a:rPr>
              <a:t>Jeopardy!</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2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2293" name="TextBox 4"/>
          <p:cNvSpPr txBox="1">
            <a:spLocks noChangeArrowheads="1"/>
          </p:cNvSpPr>
          <p:nvPr/>
        </p:nvSpPr>
        <p:spPr bwMode="auto">
          <a:xfrm>
            <a:off x="685800" y="914400"/>
            <a:ext cx="7848600" cy="1077218"/>
          </a:xfrm>
          <a:prstGeom prst="rect">
            <a:avLst/>
          </a:prstGeom>
          <a:noFill/>
          <a:ln w="9525">
            <a:noFill/>
            <a:miter lim="800000"/>
            <a:headEnd/>
            <a:tailEnd/>
          </a:ln>
        </p:spPr>
        <p:txBody>
          <a:bodyPr wrap="square">
            <a:spAutoFit/>
          </a:bodyPr>
          <a:lstStyle/>
          <a:p>
            <a:r>
              <a:rPr lang="en-US" sz="3200" dirty="0">
                <a:solidFill>
                  <a:srgbClr val="FFFFFF"/>
                </a:solidFill>
              </a:rPr>
              <a:t>Standing with the Leaders of the church (or sustaining the prophet).</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57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5716" name="TextBox 4"/>
          <p:cNvSpPr txBox="1">
            <a:spLocks noChangeArrowheads="1"/>
          </p:cNvSpPr>
          <p:nvPr/>
        </p:nvSpPr>
        <p:spPr bwMode="auto">
          <a:xfrm>
            <a:off x="990600" y="838200"/>
            <a:ext cx="7315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Ecuador, Zimbabwe, Brazil, Peru.</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67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1371600" y="838200"/>
            <a:ext cx="6324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To the closest million, how many members of the church were there at the end of 2016?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77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7764" name="TextBox 4"/>
          <p:cNvSpPr txBox="1">
            <a:spLocks noChangeArrowheads="1"/>
          </p:cNvSpPr>
          <p:nvPr/>
        </p:nvSpPr>
        <p:spPr bwMode="auto">
          <a:xfrm>
            <a:off x="1371600" y="838200"/>
            <a:ext cx="6781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15,634,199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87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118788" name="Text Box 4"/>
          <p:cNvSpPr txBox="1">
            <a:spLocks noChangeArrowheads="1"/>
          </p:cNvSpPr>
          <p:nvPr/>
        </p:nvSpPr>
        <p:spPr bwMode="auto">
          <a:xfrm>
            <a:off x="304800" y="12192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spcBef>
                <a:spcPct val="50000"/>
              </a:spcBef>
              <a:defRPr/>
            </a:pPr>
            <a:r>
              <a:rPr lang="en-US" sz="4800">
                <a:solidFill>
                  <a:schemeClr val="bg1"/>
                </a:solidFill>
                <a:latin typeface="Times New Roman" pitchFamily="18" charset="0"/>
                <a:ea typeface="+mn-ea"/>
                <a:cs typeface="+mn-cs"/>
              </a:rPr>
              <a:t>    </a:t>
            </a:r>
            <a:endParaRPr lang="en-US" sz="4400">
              <a:solidFill>
                <a:schemeClr val="bg1"/>
              </a:solidFill>
              <a:latin typeface="Courier New" pitchFamily="49" charset="0"/>
              <a:ea typeface="+mn-ea"/>
              <a:cs typeface="+mn-cs"/>
            </a:endParaRPr>
          </a:p>
        </p:txBody>
      </p:sp>
      <p:sp>
        <p:nvSpPr>
          <p:cNvPr id="2" name="TextBox 4"/>
          <p:cNvSpPr txBox="1">
            <a:spLocks noChangeArrowheads="1"/>
          </p:cNvSpPr>
          <p:nvPr/>
        </p:nvSpPr>
        <p:spPr bwMode="auto">
          <a:xfrm>
            <a:off x="1295400" y="838200"/>
            <a:ext cx="7162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What general board was reorganized during conference?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98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9812" name="TextBox 4"/>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chemeClr val="bg1"/>
                </a:solidFill>
              </a:rPr>
              <a:t>Primary</a:t>
            </a:r>
            <a:endParaRPr lang="en-US" sz="40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08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1371600" y="838200"/>
            <a:ext cx="6324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Who is the new President of the Quorum of Twelve Apostles?</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18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21860" name="TextBox 4"/>
          <p:cNvSpPr txBox="1">
            <a:spLocks noChangeArrowheads="1"/>
          </p:cNvSpPr>
          <p:nvPr/>
        </p:nvSpPr>
        <p:spPr bwMode="auto">
          <a:xfrm>
            <a:off x="1371600" y="838200"/>
            <a:ext cx="6324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Russell. M. Nelson</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22" name="WordArt 4"/>
          <p:cNvSpPr>
            <a:spLocks noChangeArrowheads="1" noChangeShapeType="1" noTextEdit="1"/>
          </p:cNvSpPr>
          <p:nvPr/>
        </p:nvSpPr>
        <p:spPr bwMode="auto">
          <a:xfrm>
            <a:off x="2209800" y="223838"/>
            <a:ext cx="4894263" cy="3281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Final</a:t>
            </a:r>
          </a:p>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Jeopardy</a:t>
            </a:r>
          </a:p>
        </p:txBody>
      </p:sp>
      <p:sp>
        <p:nvSpPr>
          <p:cNvPr id="133123" name="AutoShape 9">
            <a:hlinkClick r:id="rId2" action="ppaction://hlinksldjump"/>
          </p:cNvPr>
          <p:cNvSpPr>
            <a:spLocks noChangeArrowheads="1"/>
          </p:cNvSpPr>
          <p:nvPr/>
        </p:nvSpPr>
        <p:spPr bwMode="auto">
          <a:xfrm>
            <a:off x="3962400" y="51054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133124" name="Text Box 10">
            <a:hlinkClick r:id="rId2" action="ppaction://hlinksldjump"/>
          </p:cNvPr>
          <p:cNvSpPr txBox="1">
            <a:spLocks noChangeArrowheads="1"/>
          </p:cNvSpPr>
          <p:nvPr/>
        </p:nvSpPr>
        <p:spPr bwMode="auto">
          <a:xfrm>
            <a:off x="4003675" y="5178425"/>
            <a:ext cx="1143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 Question</a:t>
            </a:r>
          </a:p>
        </p:txBody>
      </p:sp>
    </p:spTree>
  </p:cSld>
  <p:clrMapOvr>
    <a:masterClrMapping/>
  </p:clrMapOvr>
  <p:timing>
    <p:tnLst>
      <p:par>
        <p:cTn xmlns:p14="http://schemas.microsoft.com/office/powerpoint/2010/mai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pic>
        <p:nvPicPr>
          <p:cNvPr id="185348" name="finaljeo.wav">
            <a:hlinkClick r:id="" action="ppaction://media"/>
          </p:cNvPr>
          <p:cNvPicPr>
            <a:picLocks noRot="1" noChangeAspect="1" noChangeArrowheads="1"/>
          </p:cNvPicPr>
          <p:nvPr>
            <a:audi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8839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7" name="TextBox 3"/>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134148" name="TextBox 4"/>
          <p:cNvSpPr txBox="1">
            <a:spLocks noChangeArrowheads="1"/>
          </p:cNvSpPr>
          <p:nvPr/>
        </p:nvSpPr>
        <p:spPr bwMode="auto">
          <a:xfrm>
            <a:off x="1524000" y="990600"/>
            <a:ext cx="6324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Kearon</a:t>
            </a:r>
            <a:r>
              <a:rPr lang="en-US" sz="4000" dirty="0">
                <a:solidFill>
                  <a:srgbClr val="FFFFFF"/>
                </a:solidFill>
              </a:rPr>
              <a:t> urged us to reach out to refugees.  He said that the Savior knows how it feels to be a refugee because He was one.  He said that there are how many million refugees in the world today?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1000"/>
                                  </p:stCondLst>
                                  <p:childTnLst>
                                    <p:cmd type="call" cmd="playFrom(0.0)">
                                      <p:cBhvr>
                                        <p:cTn id="6" dur="1" fill="hold"/>
                                        <p:tgtEl>
                                          <p:spTgt spid="18534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Prev" delay="0">
                      <p:tgtEl>
                        <p:sldTgt/>
                      </p:tgtEl>
                    </p:cond>
                    <p:cond evt="onStopAudio" delay="0">
                      <p:tgtEl>
                        <p:sldTgt/>
                      </p:tgtEl>
                    </p:cond>
                  </p:endCondLst>
                </p:cTn>
                <p:tgtEl>
                  <p:spTgt spid="185348"/>
                </p:tgtEl>
              </p:cMediaNode>
            </p:audio>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5171" name="Text Box 3"/>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12">
            <a:hlinkClick r:id="rId2" action="ppaction://hlinksldjump"/>
          </p:cNvPr>
          <p:cNvSpPr>
            <a:spLocks noChangeArrowheads="1"/>
          </p:cNvSpPr>
          <p:nvPr/>
        </p:nvSpPr>
        <p:spPr bwMode="auto">
          <a:xfrm>
            <a:off x="4114800" y="48006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35172" name="TextBox 4"/>
          <p:cNvSpPr txBox="1">
            <a:spLocks noChangeArrowheads="1"/>
          </p:cNvSpPr>
          <p:nvPr/>
        </p:nvSpPr>
        <p:spPr bwMode="auto">
          <a:xfrm>
            <a:off x="533400" y="920750"/>
            <a:ext cx="7620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60 million or 1 in every 122 humans.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13316" name="Text Box 4"/>
          <p:cNvSpPr txBox="1">
            <a:spLocks noChangeArrowheads="1"/>
          </p:cNvSpPr>
          <p:nvPr/>
        </p:nvSpPr>
        <p:spPr bwMode="auto">
          <a:xfrm>
            <a:off x="381000" y="9144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685800" y="838200"/>
            <a:ext cx="8077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smtClean="0">
                <a:solidFill>
                  <a:srgbClr val="FFFFFF"/>
                </a:solidFill>
              </a:rPr>
              <a:t>Patrick </a:t>
            </a:r>
            <a:r>
              <a:rPr lang="en-US" sz="4000" dirty="0" err="1" smtClean="0">
                <a:solidFill>
                  <a:srgbClr val="FFFFFF"/>
                </a:solidFill>
              </a:rPr>
              <a:t>Kearon</a:t>
            </a:r>
            <a:r>
              <a:rPr lang="en-US" sz="4000" dirty="0" smtClean="0">
                <a:solidFill>
                  <a:srgbClr val="FFFFFF"/>
                </a:solidFill>
              </a:rPr>
              <a:t> </a:t>
            </a:r>
            <a:r>
              <a:rPr lang="en-US" sz="4000" dirty="0">
                <a:solidFill>
                  <a:srgbClr val="FFFFFF"/>
                </a:solidFill>
              </a:rPr>
              <a:t>quoted James 1:</a:t>
            </a:r>
            <a:r>
              <a:rPr lang="en-US" sz="4000" dirty="0" smtClean="0">
                <a:solidFill>
                  <a:srgbClr val="FFFFFF"/>
                </a:solidFill>
              </a:rPr>
              <a:t>27, “Pure </a:t>
            </a:r>
            <a:r>
              <a:rPr lang="en-US" sz="4000" dirty="0">
                <a:solidFill>
                  <a:srgbClr val="FFFFFF"/>
                </a:solidFill>
              </a:rPr>
              <a:t>religion and undefiled before God and the Father is this, To visit the fatherless and widows in their affliction, and to keep himself unspotted from the world</a:t>
            </a:r>
            <a:r>
              <a:rPr lang="en-US" sz="4000" dirty="0" smtClean="0">
                <a:solidFill>
                  <a:srgbClr val="FFFFFF"/>
                </a:solidFill>
              </a:rPr>
              <a:t>.”  </a:t>
            </a:r>
            <a:r>
              <a:rPr lang="en-US" sz="4000" dirty="0">
                <a:solidFill>
                  <a:srgbClr val="FFFFFF"/>
                </a:solidFill>
              </a:rPr>
              <a:t>What was the subject of his talk?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43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4340" name="TextBox 4"/>
          <p:cNvSpPr txBox="1">
            <a:spLocks noChangeArrowheads="1"/>
          </p:cNvSpPr>
          <p:nvPr/>
        </p:nvSpPr>
        <p:spPr bwMode="auto">
          <a:xfrm>
            <a:off x="685800" y="685800"/>
            <a:ext cx="8077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Helping the displaced refugees </a:t>
            </a:r>
            <a:endParaRPr lang="en-US" sz="4000" dirty="0" smtClean="0">
              <a:solidFill>
                <a:srgbClr val="FFFFFF"/>
              </a:solidFill>
            </a:endParaRPr>
          </a:p>
          <a:p>
            <a:pPr algn="ctr"/>
            <a:r>
              <a:rPr lang="en-US" sz="4000" dirty="0" smtClean="0">
                <a:solidFill>
                  <a:srgbClr val="FFFFFF"/>
                </a:solidFill>
              </a:rPr>
              <a:t>around the </a:t>
            </a:r>
            <a:r>
              <a:rPr lang="en-US" sz="4000" dirty="0">
                <a:solidFill>
                  <a:srgbClr val="FFFFFF"/>
                </a:solidFill>
              </a:rPr>
              <a:t>world.</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53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5" name="Rectangle 4"/>
          <p:cNvSpPr/>
          <p:nvPr/>
        </p:nvSpPr>
        <p:spPr>
          <a:xfrm>
            <a:off x="1447800" y="990600"/>
            <a:ext cx="6553200" cy="4031873"/>
          </a:xfrm>
          <a:prstGeom prst="rect">
            <a:avLst/>
          </a:prstGeom>
        </p:spPr>
        <p:txBody>
          <a:bodyPr wrap="square">
            <a:spAutoFit/>
          </a:bodyPr>
          <a:lstStyle/>
          <a:p>
            <a:r>
              <a:rPr lang="en-US" sz="3200" dirty="0" smtClean="0">
                <a:solidFill>
                  <a:srgbClr val="FFFFFF"/>
                </a:solidFill>
              </a:rPr>
              <a:t>Elder </a:t>
            </a:r>
            <a:r>
              <a:rPr lang="en-US" sz="3200" dirty="0">
                <a:solidFill>
                  <a:srgbClr val="FFFFFF"/>
                </a:solidFill>
              </a:rPr>
              <a:t>Cooke said that 180 years ago today (Sunday) on April 3, 1836, the Savior and other ancient prophets appeared at the Kirtland temple to Joseph Smith and Oliver </a:t>
            </a:r>
            <a:r>
              <a:rPr lang="en-US" sz="3200" dirty="0" err="1">
                <a:solidFill>
                  <a:srgbClr val="FFFFFF"/>
                </a:solidFill>
              </a:rPr>
              <a:t>Cowdery</a:t>
            </a:r>
            <a:r>
              <a:rPr lang="en-US" sz="3200" dirty="0">
                <a:solidFill>
                  <a:srgbClr val="FFFFFF"/>
                </a:solidFill>
              </a:rPr>
              <a:t>.  Elijah was one of them.  Find the scripture mastery that talks about Elijah!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4800" dirty="0"/>
          </a:p>
        </p:txBody>
      </p:sp>
      <p:sp>
        <p:nvSpPr>
          <p:cNvPr id="16387" name="Text Box 3"/>
          <p:cNvSpPr txBox="1">
            <a:spLocks noChangeArrowheads="1"/>
          </p:cNvSpPr>
          <p:nvPr/>
        </p:nvSpPr>
        <p:spPr bwMode="auto">
          <a:xfrm>
            <a:off x="0" y="0"/>
            <a:ext cx="1828800" cy="58420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32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3200"/>
          </a:p>
        </p:txBody>
      </p:sp>
      <p:sp>
        <p:nvSpPr>
          <p:cNvPr id="16388" name="TextBox 4"/>
          <p:cNvSpPr txBox="1">
            <a:spLocks noChangeArrowheads="1"/>
          </p:cNvSpPr>
          <p:nvPr/>
        </p:nvSpPr>
        <p:spPr bwMode="auto">
          <a:xfrm>
            <a:off x="1066800" y="838200"/>
            <a:ext cx="73152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Malachi 4:5-</a:t>
            </a:r>
            <a:r>
              <a:rPr lang="en-US" sz="4000" dirty="0" smtClean="0">
                <a:solidFill>
                  <a:srgbClr val="FFFFFF"/>
                </a:solidFill>
              </a:rPr>
              <a:t>6</a:t>
            </a:r>
          </a:p>
          <a:p>
            <a:pPr algn="ctr"/>
            <a:endParaRPr lang="en-US" sz="4000" dirty="0">
              <a:solidFill>
                <a:srgbClr val="FFFFFF"/>
              </a:solidFill>
            </a:endParaRPr>
          </a:p>
          <a:p>
            <a:pPr algn="ctr"/>
            <a:r>
              <a:rPr lang="en-US" sz="4000" dirty="0" smtClean="0">
                <a:solidFill>
                  <a:srgbClr val="FFFFFF"/>
                </a:solidFill>
              </a:rPr>
              <a:t>Find it in the scriptures</a:t>
            </a:r>
          </a:p>
          <a:p>
            <a:pPr algn="ctr"/>
            <a:r>
              <a:rPr lang="en-US" sz="4000" dirty="0" smtClean="0">
                <a:solidFill>
                  <a:srgbClr val="FFFFFF"/>
                </a:solidFill>
              </a:rPr>
              <a:t>And read it.</a:t>
            </a:r>
          </a:p>
          <a:p>
            <a:pPr algn="ctr"/>
            <a:r>
              <a:rPr lang="en-US" sz="4000" dirty="0" smtClean="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74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17412" name="Text Box 4"/>
          <p:cNvSpPr txBox="1">
            <a:spLocks noChangeArrowheads="1"/>
          </p:cNvSpPr>
          <p:nvPr/>
        </p:nvSpPr>
        <p:spPr bwMode="auto">
          <a:xfrm>
            <a:off x="381000" y="14478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838200" y="838200"/>
            <a:ext cx="76962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a:t>
            </a:r>
            <a:r>
              <a:rPr lang="en-US" sz="3200" dirty="0" err="1">
                <a:solidFill>
                  <a:srgbClr val="FFFFFF"/>
                </a:solidFill>
              </a:rPr>
              <a:t>Renland</a:t>
            </a:r>
            <a:r>
              <a:rPr lang="en-US" sz="3200" dirty="0">
                <a:solidFill>
                  <a:srgbClr val="FFFFFF"/>
                </a:solidFill>
              </a:rPr>
              <a:t> said that while living in Africa, he worked with the church on how to help saints living in poverty.  He observed that the greater the distance between the giver and the receiver, the more the receiver develops a sense of entitlement. </a:t>
            </a:r>
            <a:r>
              <a:rPr lang="en-US" sz="3200" dirty="0" smtClean="0">
                <a:solidFill>
                  <a:srgbClr val="FFFFFF"/>
                </a:solidFill>
              </a:rPr>
              <a:t>He </a:t>
            </a:r>
            <a:r>
              <a:rPr lang="en-US" sz="3200" dirty="0">
                <a:solidFill>
                  <a:srgbClr val="FFFFFF"/>
                </a:solidFill>
              </a:rPr>
              <a:t>said this principle underlies the church’s welfare system on the order of getting need. </a:t>
            </a:r>
            <a:r>
              <a:rPr lang="en-US" sz="3200" dirty="0" smtClean="0">
                <a:solidFill>
                  <a:srgbClr val="FFFFFF"/>
                </a:solidFill>
              </a:rPr>
              <a:t>Who </a:t>
            </a:r>
            <a:r>
              <a:rPr lang="en-US" sz="3200" dirty="0">
                <a:solidFill>
                  <a:srgbClr val="FFFFFF"/>
                </a:solidFill>
              </a:rPr>
              <a:t>should you go to first if you have a need?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4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8436" name="TextBox 4"/>
          <p:cNvSpPr txBox="1">
            <a:spLocks noChangeArrowheads="1"/>
          </p:cNvSpPr>
          <p:nvPr/>
        </p:nvSpPr>
        <p:spPr bwMode="auto">
          <a:xfrm>
            <a:off x="838200" y="2590800"/>
            <a:ext cx="7391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First families, then local church leaders.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94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1295400" y="1371600"/>
            <a:ext cx="6477000" cy="3416320"/>
          </a:xfrm>
          <a:prstGeom prst="rect">
            <a:avLst/>
          </a:prstGeom>
        </p:spPr>
        <p:txBody>
          <a:bodyPr wrap="square">
            <a:spAutoFit/>
          </a:bodyPr>
          <a:lstStyle/>
          <a:p>
            <a:r>
              <a:rPr lang="en-US" sz="3600" dirty="0">
                <a:solidFill>
                  <a:srgbClr val="FFFFFF"/>
                </a:solidFill>
              </a:rPr>
              <a:t>Elder Snow spoke on hymns and he told us what Pres. Kimball's favorite hymn was and that the 12 would sing it often before praying for guidance for the church.  What was the hymn?</a:t>
            </a:r>
            <a:r>
              <a:rPr lang="en-US" sz="3600" dirty="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04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20484" name="TextBox 4"/>
          <p:cNvSpPr txBox="1">
            <a:spLocks noChangeArrowheads="1"/>
          </p:cNvSpPr>
          <p:nvPr/>
        </p:nvSpPr>
        <p:spPr bwMode="auto">
          <a:xfrm>
            <a:off x="1143000" y="1066800"/>
            <a:ext cx="6934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I Need Thee Every Hour</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329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3299"/>
                                        </p:tgtEl>
                                        <p:attrNameLst>
                                          <p:attrName>style.visibility</p:attrName>
                                        </p:attrNameLst>
                                      </p:cBhvr>
                                      <p:to>
                                        <p:strVal val="visible"/>
                                      </p:to>
                                    </p:set>
                                    <p:animEffect transition="in" filter="box(out)">
                                      <p:cBhvr>
                                        <p:cTn id="7" dur="500"/>
                                        <p:tgtEl>
                                          <p:spTgt spid="18329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97"/>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80" name="Rectangle 124">
            <a:hlinkClick r:id="rId2" action="ppaction://hlinksldjump"/>
          </p:cNvPr>
          <p:cNvSpPr>
            <a:spLocks noChangeArrowheads="1"/>
          </p:cNvSpPr>
          <p:nvPr/>
        </p:nvSpPr>
        <p:spPr bwMode="auto">
          <a:xfrm>
            <a:off x="0" y="0"/>
            <a:ext cx="9144000" cy="6934200"/>
          </a:xfrm>
          <a:prstGeom prst="rect">
            <a:avLst/>
          </a:prstGeom>
          <a:solidFill>
            <a:srgbClr val="3366FF">
              <a:alpha val="67000"/>
            </a:srgbClr>
          </a:solidFill>
          <a:ln w="76200">
            <a:solidFill>
              <a:schemeClr val="tx1"/>
            </a:solidFill>
            <a:miter lim="800000"/>
            <a:headEnd/>
            <a:tailEnd/>
          </a:ln>
        </p:spPr>
        <p:txBody>
          <a:bodyPr wrap="none" anchor="ctr"/>
          <a:lstStyle/>
          <a:p>
            <a:endParaRPr lang="en-US"/>
          </a:p>
        </p:txBody>
      </p:sp>
      <p:sp>
        <p:nvSpPr>
          <p:cNvPr id="4098" name="Rectangle 124">
            <a:hlinkClick r:id="rId3" action="ppaction://hlinksldjump"/>
          </p:cNvPr>
          <p:cNvSpPr>
            <a:spLocks noChangeArrowheads="1"/>
          </p:cNvSpPr>
          <p:nvPr/>
        </p:nvSpPr>
        <p:spPr bwMode="auto">
          <a:xfrm>
            <a:off x="0" y="609600"/>
            <a:ext cx="6172200" cy="61722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4099" name="AutoShape 2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1" name="AutoShape 244"/>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2" name="AutoShape 245"/>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3" name="AutoShape 246"/>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4" name="AutoShape 247"/>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5" name="Text Box 248"/>
          <p:cNvSpPr txBox="1">
            <a:spLocks noChangeArrowheads="1"/>
          </p:cNvSpPr>
          <p:nvPr/>
        </p:nvSpPr>
        <p:spPr bwMode="auto">
          <a:xfrm>
            <a:off x="152400" y="685800"/>
            <a:ext cx="1219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400" b="1" dirty="0" smtClean="0">
                <a:solidFill>
                  <a:schemeClr val="bg1"/>
                </a:solidFill>
                <a:latin typeface="Arial" charset="0"/>
              </a:rPr>
              <a:t>What is</a:t>
            </a:r>
          </a:p>
          <a:p>
            <a:pPr algn="ctr">
              <a:spcBef>
                <a:spcPct val="50000"/>
              </a:spcBef>
            </a:pPr>
            <a:r>
              <a:rPr lang="en-US" sz="1400" b="1" dirty="0" smtClean="0">
                <a:solidFill>
                  <a:schemeClr val="bg1"/>
                </a:solidFill>
                <a:latin typeface="Arial" charset="0"/>
              </a:rPr>
              <a:t>The</a:t>
            </a:r>
          </a:p>
          <a:p>
            <a:pPr algn="ctr">
              <a:spcBef>
                <a:spcPct val="50000"/>
              </a:spcBef>
            </a:pPr>
            <a:r>
              <a:rPr lang="en-US" sz="1400" b="1" dirty="0" smtClean="0">
                <a:solidFill>
                  <a:schemeClr val="bg1"/>
                </a:solidFill>
                <a:latin typeface="Arial" charset="0"/>
              </a:rPr>
              <a:t>Subject?</a:t>
            </a:r>
            <a:endParaRPr lang="en-US" sz="1400" b="1" dirty="0">
              <a:solidFill>
                <a:schemeClr val="bg1"/>
              </a:solidFill>
              <a:latin typeface="Arial" charset="0"/>
            </a:endParaRPr>
          </a:p>
        </p:txBody>
      </p:sp>
      <p:sp>
        <p:nvSpPr>
          <p:cNvPr id="4106" name="Text Box 249"/>
          <p:cNvSpPr txBox="1">
            <a:spLocks noChangeArrowheads="1"/>
          </p:cNvSpPr>
          <p:nvPr/>
        </p:nvSpPr>
        <p:spPr bwMode="auto">
          <a:xfrm>
            <a:off x="1371600" y="806450"/>
            <a:ext cx="106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1600" b="1" dirty="0" smtClean="0">
                <a:solidFill>
                  <a:schemeClr val="bg1"/>
                </a:solidFill>
                <a:latin typeface="Arial" charset="0"/>
              </a:rPr>
              <a:t>What Did</a:t>
            </a:r>
          </a:p>
          <a:p>
            <a:pPr algn="ctr"/>
            <a:r>
              <a:rPr lang="en-US" sz="1600" b="1" dirty="0" smtClean="0">
                <a:solidFill>
                  <a:schemeClr val="bg1"/>
                </a:solidFill>
                <a:latin typeface="Arial" charset="0"/>
              </a:rPr>
              <a:t>They Say?</a:t>
            </a:r>
            <a:endParaRPr lang="en-US" sz="1600" b="1" dirty="0">
              <a:solidFill>
                <a:schemeClr val="bg1"/>
              </a:solidFill>
              <a:latin typeface="Arial" charset="0"/>
            </a:endParaRPr>
          </a:p>
        </p:txBody>
      </p:sp>
      <p:sp>
        <p:nvSpPr>
          <p:cNvPr id="4107" name="Text Box 250"/>
          <p:cNvSpPr txBox="1">
            <a:spLocks noChangeArrowheads="1"/>
          </p:cNvSpPr>
          <p:nvPr/>
        </p:nvSpPr>
        <p:spPr bwMode="auto">
          <a:xfrm>
            <a:off x="3733800" y="914400"/>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dirty="0">
                <a:solidFill>
                  <a:schemeClr val="bg1"/>
                </a:solidFill>
                <a:latin typeface="Arial" charset="0"/>
              </a:rPr>
              <a:t>Questions Answered</a:t>
            </a:r>
          </a:p>
        </p:txBody>
      </p:sp>
      <p:sp>
        <p:nvSpPr>
          <p:cNvPr id="2300" name="Text Box 252"/>
          <p:cNvSpPr txBox="1">
            <a:spLocks noChangeArrowheads="1"/>
          </p:cNvSpPr>
          <p:nvPr/>
        </p:nvSpPr>
        <p:spPr bwMode="auto">
          <a:xfrm>
            <a:off x="2514600" y="533400"/>
            <a:ext cx="1371600" cy="584776"/>
          </a:xfrm>
          <a:prstGeom prst="rect">
            <a:avLst/>
          </a:prstGeom>
          <a:noFill/>
          <a:ln w="9525">
            <a:noFill/>
            <a:miter lim="800000"/>
            <a:headEnd/>
            <a:tailEnd/>
          </a:ln>
          <a:effectLst/>
        </p:spPr>
        <p:txBody>
          <a:bodyPr>
            <a:spAutoFit/>
          </a:bodyPr>
          <a:lstStyle/>
          <a:p>
            <a:pPr>
              <a:defRPr/>
            </a:pPr>
            <a:endParaRPr lang="en-US" sz="1600" dirty="0">
              <a:cs typeface="+mn-cs"/>
            </a:endParaRPr>
          </a:p>
          <a:p>
            <a:pPr algn="ctr">
              <a:defRPr/>
            </a:pPr>
            <a:endParaRPr lang="en-US" sz="1600" b="1" spc="-100" dirty="0">
              <a:solidFill>
                <a:schemeClr val="bg1"/>
              </a:solidFill>
              <a:latin typeface="Arial" charset="0"/>
              <a:ea typeface="+mn-ea"/>
              <a:cs typeface="+mn-cs"/>
            </a:endParaRPr>
          </a:p>
        </p:txBody>
      </p:sp>
      <p:sp>
        <p:nvSpPr>
          <p:cNvPr id="4110" name="AutoShape 2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1" name="Text Box 254">
            <a:hlinkClick r:id="rId4" action="ppaction://hlinksldjump" highlightClick="1">
              <a:snd r:embed="rId5"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4" action="ppaction://hlinksldjump"/>
              </a:rPr>
              <a:t>$100</a:t>
            </a:r>
            <a:endParaRPr lang="en-US" sz="2800" b="1" dirty="0">
              <a:solidFill>
                <a:schemeClr val="bg1"/>
              </a:solidFill>
              <a:latin typeface="Arial" charset="0"/>
            </a:endParaRPr>
          </a:p>
        </p:txBody>
      </p:sp>
      <p:sp>
        <p:nvSpPr>
          <p:cNvPr id="4112" name="AutoShape 227"/>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3" name="Text Box 260">
            <a:hlinkClick r:id="rId6" action="ppaction://hlinksldjump">
              <a:snd r:embed="rId5"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$100</a:t>
            </a:r>
            <a:endParaRPr lang="en-US" sz="2800" b="1">
              <a:solidFill>
                <a:schemeClr val="bg1"/>
              </a:solidFill>
              <a:latin typeface="Arial" charset="0"/>
            </a:endParaRPr>
          </a:p>
        </p:txBody>
      </p:sp>
      <p:sp>
        <p:nvSpPr>
          <p:cNvPr id="4114" name="AutoShape 221"/>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5" name="Text Box 261">
            <a:hlinkClick r:id="" action="ppaction://noaction">
              <a:snd r:embed="rId5"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$100</a:t>
            </a:r>
            <a:endParaRPr lang="en-US" sz="2800" b="1">
              <a:solidFill>
                <a:schemeClr val="bg1"/>
              </a:solidFill>
              <a:latin typeface="Arial" charset="0"/>
            </a:endParaRPr>
          </a:p>
        </p:txBody>
      </p:sp>
      <p:sp>
        <p:nvSpPr>
          <p:cNvPr id="4116" name="AutoShape 215"/>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7" name="Text Box 262">
            <a:hlinkClick r:id="rId8" action="ppaction://hlinksldjump">
              <a:snd r:embed="rId5"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8" action="ppaction://hlinksldjump"/>
              </a:rPr>
              <a:t>$100</a:t>
            </a:r>
            <a:endParaRPr lang="en-US" sz="2800" b="1" dirty="0">
              <a:solidFill>
                <a:schemeClr val="bg1"/>
              </a:solidFill>
              <a:latin typeface="Arial" charset="0"/>
            </a:endParaRPr>
          </a:p>
        </p:txBody>
      </p:sp>
      <p:sp>
        <p:nvSpPr>
          <p:cNvPr id="4118" name="AutoShape 209"/>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9" name="Text Box 263">
            <a:hlinkClick r:id="rId9" action="ppaction://hlinksldjump">
              <a:snd r:embed="rId5"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$100</a:t>
            </a:r>
            <a:endParaRPr lang="en-US" sz="2800" b="1">
              <a:solidFill>
                <a:schemeClr val="bg1"/>
              </a:solidFill>
              <a:latin typeface="Arial" charset="0"/>
            </a:endParaRPr>
          </a:p>
        </p:txBody>
      </p:sp>
      <p:sp>
        <p:nvSpPr>
          <p:cNvPr id="4122" name="AutoShape 2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3" name="Text Box 265">
            <a:hlinkClick r:id="rId10" action="ppaction://hlinksldjump">
              <a:snd r:embed="rId5"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0" action="ppaction://hlinksldjump"/>
              </a:rPr>
              <a:t>$200</a:t>
            </a:r>
            <a:endParaRPr lang="en-US" sz="2800" b="1">
              <a:solidFill>
                <a:schemeClr val="bg1"/>
              </a:solidFill>
              <a:latin typeface="Arial" charset="0"/>
            </a:endParaRPr>
          </a:p>
        </p:txBody>
      </p:sp>
      <p:sp>
        <p:nvSpPr>
          <p:cNvPr id="4124" name="AutoShape 226"/>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5" name="Text Box 266">
            <a:hlinkClick r:id="rId11" action="ppaction://hlinksldjump">
              <a:snd r:embed="rId5"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$200</a:t>
            </a:r>
            <a:endParaRPr lang="en-US" sz="2800" b="1">
              <a:solidFill>
                <a:schemeClr val="bg1"/>
              </a:solidFill>
              <a:latin typeface="Arial" charset="0"/>
            </a:endParaRPr>
          </a:p>
        </p:txBody>
      </p:sp>
      <p:sp>
        <p:nvSpPr>
          <p:cNvPr id="4126" name="AutoShape 220"/>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7" name="Text Box 267">
            <a:hlinkClick r:id="rId12" action="ppaction://hlinksldjump">
              <a:snd r:embed="rId5"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$200</a:t>
            </a:r>
            <a:endParaRPr lang="en-US" sz="2800" b="1">
              <a:solidFill>
                <a:schemeClr val="bg1"/>
              </a:solidFill>
              <a:latin typeface="Arial" charset="0"/>
            </a:endParaRPr>
          </a:p>
        </p:txBody>
      </p:sp>
      <p:sp>
        <p:nvSpPr>
          <p:cNvPr id="4128" name="AutoShape 214"/>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9" name="Text Box 268">
            <a:hlinkClick r:id="rId13" action="ppaction://hlinksldjump">
              <a:snd r:embed="rId5"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$200</a:t>
            </a:r>
            <a:endParaRPr lang="en-US" sz="2800" b="1">
              <a:solidFill>
                <a:schemeClr val="bg1"/>
              </a:solidFill>
              <a:latin typeface="Arial" charset="0"/>
            </a:endParaRPr>
          </a:p>
        </p:txBody>
      </p:sp>
      <p:sp>
        <p:nvSpPr>
          <p:cNvPr id="4130" name="AutoShape 208"/>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1" name="Text Box 269">
            <a:hlinkClick r:id="rId14" action="ppaction://hlinksldjump">
              <a:snd r:embed="rId5"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$200</a:t>
            </a:r>
            <a:endParaRPr lang="en-US" sz="2800" b="1">
              <a:solidFill>
                <a:schemeClr val="bg1"/>
              </a:solidFill>
              <a:latin typeface="Arial" charset="0"/>
            </a:endParaRPr>
          </a:p>
        </p:txBody>
      </p:sp>
      <p:sp>
        <p:nvSpPr>
          <p:cNvPr id="4134" name="AutoShape 2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5" name="Text Box 271">
            <a:hlinkClick r:id="rId15" action="ppaction://hlinksldjump">
              <a:snd r:embed="rId5"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$300</a:t>
            </a:r>
            <a:endParaRPr lang="en-US" sz="2800" b="1">
              <a:solidFill>
                <a:schemeClr val="bg1"/>
              </a:solidFill>
              <a:latin typeface="Arial" charset="0"/>
            </a:endParaRPr>
          </a:p>
        </p:txBody>
      </p:sp>
      <p:sp>
        <p:nvSpPr>
          <p:cNvPr id="4136" name="AutoShape 225"/>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7" name="Text Box 272">
            <a:hlinkClick r:id="rId16" action="ppaction://hlinksldjump">
              <a:snd r:embed="rId5"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$300</a:t>
            </a:r>
            <a:endParaRPr lang="en-US" sz="2800" b="1">
              <a:solidFill>
                <a:schemeClr val="bg1"/>
              </a:solidFill>
              <a:latin typeface="Arial" charset="0"/>
            </a:endParaRPr>
          </a:p>
        </p:txBody>
      </p:sp>
      <p:sp>
        <p:nvSpPr>
          <p:cNvPr id="4138" name="AutoShape 219"/>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9" name="Text Box 273">
            <a:hlinkClick r:id="rId17" action="ppaction://hlinksldjump">
              <a:snd r:embed="rId5"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7" action="ppaction://hlinksldjump"/>
              </a:rPr>
              <a:t>$300</a:t>
            </a:r>
            <a:endParaRPr lang="en-US" sz="2800" b="1">
              <a:solidFill>
                <a:schemeClr val="bg1"/>
              </a:solidFill>
              <a:latin typeface="Arial" charset="0"/>
            </a:endParaRPr>
          </a:p>
        </p:txBody>
      </p:sp>
      <p:sp>
        <p:nvSpPr>
          <p:cNvPr id="4140" name="AutoShape 213"/>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1" name="Text Box 274">
            <a:hlinkClick r:id="rId18" action="ppaction://hlinksldjump">
              <a:snd r:embed="rId5"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$300</a:t>
            </a:r>
            <a:endParaRPr lang="en-US" sz="2800" b="1">
              <a:solidFill>
                <a:schemeClr val="bg1"/>
              </a:solidFill>
              <a:latin typeface="Arial" charset="0"/>
            </a:endParaRPr>
          </a:p>
        </p:txBody>
      </p:sp>
      <p:sp>
        <p:nvSpPr>
          <p:cNvPr id="4142" name="AutoShape 207"/>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3" name="Text Box 275">
            <a:hlinkClick r:id="rId19" action="ppaction://hlinksldjump">
              <a:snd r:embed="rId5"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19" action="ppaction://hlinksldjump"/>
              </a:rPr>
              <a:t>$300</a:t>
            </a:r>
            <a:endParaRPr lang="en-US" sz="2800" b="1" dirty="0">
              <a:solidFill>
                <a:schemeClr val="bg1"/>
              </a:solidFill>
              <a:latin typeface="Arial" charset="0"/>
            </a:endParaRPr>
          </a:p>
        </p:txBody>
      </p:sp>
      <p:sp>
        <p:nvSpPr>
          <p:cNvPr id="4146" name="AutoShape 2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7" name="Text Box 277">
            <a:hlinkClick r:id="rId20" action="ppaction://hlinksldjump">
              <a:snd r:embed="rId5"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$400</a:t>
            </a:r>
            <a:endParaRPr lang="en-US" sz="2800" b="1">
              <a:solidFill>
                <a:schemeClr val="bg1"/>
              </a:solidFill>
              <a:latin typeface="Arial" charset="0"/>
            </a:endParaRPr>
          </a:p>
        </p:txBody>
      </p:sp>
      <p:sp>
        <p:nvSpPr>
          <p:cNvPr id="4148" name="AutoShape 224"/>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9" name="Text Box 278">
            <a:hlinkClick r:id="" action="ppaction://noaction">
              <a:snd r:embed="rId5"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$400</a:t>
            </a:r>
            <a:endParaRPr lang="en-US" sz="2800" b="1">
              <a:solidFill>
                <a:schemeClr val="bg1"/>
              </a:solidFill>
              <a:latin typeface="Arial" charset="0"/>
            </a:endParaRPr>
          </a:p>
        </p:txBody>
      </p:sp>
      <p:sp>
        <p:nvSpPr>
          <p:cNvPr id="4150" name="AutoShape 218"/>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1" name="Text Box 279">
            <a:hlinkClick r:id="rId22" action="ppaction://hlinksldjump">
              <a:snd r:embed="rId5"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$400</a:t>
            </a:r>
            <a:endParaRPr lang="en-US" sz="2800" b="1">
              <a:solidFill>
                <a:schemeClr val="bg1"/>
              </a:solidFill>
              <a:latin typeface="Arial" charset="0"/>
            </a:endParaRPr>
          </a:p>
        </p:txBody>
      </p:sp>
      <p:sp>
        <p:nvSpPr>
          <p:cNvPr id="4152" name="AutoShape 212"/>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3" name="Text Box 280">
            <a:hlinkClick r:id="rId24" action="ppaction://hlinksldjump">
              <a:snd r:embed="rId5"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$400</a:t>
            </a:r>
            <a:endParaRPr lang="en-US" sz="2800" b="1">
              <a:solidFill>
                <a:schemeClr val="bg1"/>
              </a:solidFill>
              <a:latin typeface="Arial" charset="0"/>
            </a:endParaRPr>
          </a:p>
        </p:txBody>
      </p:sp>
      <p:sp>
        <p:nvSpPr>
          <p:cNvPr id="4154" name="AutoShape 206"/>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5" name="Text Box 281">
            <a:hlinkClick r:id="rId25" action="ppaction://hlinksldjump">
              <a:snd r:embed="rId5"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$400</a:t>
            </a:r>
            <a:endParaRPr lang="en-US" sz="2800" b="1">
              <a:solidFill>
                <a:schemeClr val="bg1"/>
              </a:solidFill>
              <a:latin typeface="Arial" charset="0"/>
            </a:endParaRPr>
          </a:p>
        </p:txBody>
      </p:sp>
      <p:sp>
        <p:nvSpPr>
          <p:cNvPr id="4158" name="AutoShape 2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9" name="Text Box 283">
            <a:hlinkClick r:id="rId27" action="ppaction://hlinksldjump">
              <a:snd r:embed="rId5"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$500</a:t>
            </a:r>
            <a:endParaRPr lang="en-US" sz="2800" b="1">
              <a:solidFill>
                <a:schemeClr val="bg1"/>
              </a:solidFill>
              <a:latin typeface="Arial" charset="0"/>
            </a:endParaRPr>
          </a:p>
        </p:txBody>
      </p:sp>
      <p:sp>
        <p:nvSpPr>
          <p:cNvPr id="4160" name="AutoShape 223"/>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1" name="Text Box 284">
            <a:hlinkClick r:id="rId28" action="ppaction://hlinksldjump">
              <a:snd r:embed="rId5"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$500</a:t>
            </a:r>
            <a:endParaRPr lang="en-US" sz="2800" b="1">
              <a:solidFill>
                <a:schemeClr val="bg1"/>
              </a:solidFill>
              <a:latin typeface="Arial" charset="0"/>
            </a:endParaRPr>
          </a:p>
        </p:txBody>
      </p:sp>
      <p:sp>
        <p:nvSpPr>
          <p:cNvPr id="4162" name="AutoShape 217"/>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3" name="Text Box 285">
            <a:hlinkClick r:id="rId23" action="ppaction://hlinksldjump">
              <a:snd r:embed="rId5"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$500</a:t>
            </a:r>
            <a:endParaRPr lang="en-US" sz="2800" b="1">
              <a:solidFill>
                <a:schemeClr val="bg1"/>
              </a:solidFill>
              <a:latin typeface="Arial" charset="0"/>
            </a:endParaRPr>
          </a:p>
        </p:txBody>
      </p:sp>
      <p:sp>
        <p:nvSpPr>
          <p:cNvPr id="4164" name="AutoShape 211"/>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5" name="Text Box 286">
            <a:hlinkClick r:id="rId30" action="ppaction://hlinksldjump">
              <a:snd r:embed="rId5"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0" action="ppaction://hlinksldjump"/>
              </a:rPr>
              <a:t>$500</a:t>
            </a:r>
            <a:endParaRPr lang="en-US" sz="2800" b="1">
              <a:solidFill>
                <a:schemeClr val="bg1"/>
              </a:solidFill>
              <a:latin typeface="Arial" charset="0"/>
            </a:endParaRPr>
          </a:p>
        </p:txBody>
      </p:sp>
      <p:sp>
        <p:nvSpPr>
          <p:cNvPr id="4166" name="AutoShape 205"/>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7" name="Text Box 287">
            <a:hlinkClick r:id="rId31" action="ppaction://hlinksldjump">
              <a:snd r:embed="rId5"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2" action="ppaction://hlinksldjump"/>
              </a:rPr>
              <a:t>$500</a:t>
            </a:r>
            <a:endParaRPr lang="en-US" sz="2800" b="1">
              <a:solidFill>
                <a:schemeClr val="bg1"/>
              </a:solidFill>
              <a:latin typeface="Arial" charset="0"/>
            </a:endParaRPr>
          </a:p>
        </p:txBody>
      </p:sp>
      <p:sp>
        <p:nvSpPr>
          <p:cNvPr id="4170" name="AutoShape 324">
            <a:hlinkClick r:id="rId33" action="ppaction://hlinksldjump"/>
          </p:cNvPr>
          <p:cNvSpPr>
            <a:spLocks noChangeArrowheads="1"/>
          </p:cNvSpPr>
          <p:nvPr/>
        </p:nvSpPr>
        <p:spPr bwMode="auto">
          <a:xfrm>
            <a:off x="7924800"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1" name="Text Box 325">
            <a:hlinkClick r:id="rId33" action="ppaction://hlinksldjump"/>
          </p:cNvPr>
          <p:cNvSpPr txBox="1">
            <a:spLocks noChangeArrowheads="1"/>
          </p:cNvSpPr>
          <p:nvPr/>
        </p:nvSpPr>
        <p:spPr bwMode="auto">
          <a:xfrm>
            <a:off x="7918450"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2</a:t>
            </a:r>
          </a:p>
        </p:txBody>
      </p:sp>
      <p:sp>
        <p:nvSpPr>
          <p:cNvPr id="4172" name="AutoShape 327">
            <a:hlinkClick r:id="rId34" action="ppaction://hlinksldjump"/>
          </p:cNvPr>
          <p:cNvSpPr>
            <a:spLocks noChangeArrowheads="1"/>
          </p:cNvSpPr>
          <p:nvPr/>
        </p:nvSpPr>
        <p:spPr bwMode="auto">
          <a:xfrm>
            <a:off x="7924800"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3" name="Text Box 328">
            <a:hlinkClick r:id="rId34" action="ppaction://hlinksldjump"/>
          </p:cNvPr>
          <p:cNvSpPr txBox="1">
            <a:spLocks noChangeArrowheads="1"/>
          </p:cNvSpPr>
          <p:nvPr/>
        </p:nvSpPr>
        <p:spPr bwMode="auto">
          <a:xfrm>
            <a:off x="8001000" y="1905000"/>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a:t>
            </a:r>
          </a:p>
        </p:txBody>
      </p:sp>
      <p:sp>
        <p:nvSpPr>
          <p:cNvPr id="4174" name="Text Box 335"/>
          <p:cNvSpPr txBox="1">
            <a:spLocks noChangeArrowheads="1"/>
          </p:cNvSpPr>
          <p:nvPr/>
        </p:nvSpPr>
        <p:spPr bwMode="auto">
          <a:xfrm>
            <a:off x="4953000" y="762000"/>
            <a:ext cx="106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dirty="0">
                <a:solidFill>
                  <a:schemeClr val="bg1"/>
                </a:solidFill>
                <a:latin typeface="Arial" charset="0"/>
                <a:cs typeface="Arial" charset="0"/>
              </a:rPr>
              <a:t>What should we do?</a:t>
            </a:r>
          </a:p>
        </p:txBody>
      </p:sp>
      <p:sp>
        <p:nvSpPr>
          <p:cNvPr id="2" name="TextBox 1"/>
          <p:cNvSpPr txBox="1"/>
          <p:nvPr/>
        </p:nvSpPr>
        <p:spPr>
          <a:xfrm>
            <a:off x="2743200" y="762000"/>
            <a:ext cx="879968" cy="830997"/>
          </a:xfrm>
          <a:prstGeom prst="rect">
            <a:avLst/>
          </a:prstGeom>
          <a:noFill/>
        </p:spPr>
        <p:txBody>
          <a:bodyPr wrap="none" rtlCol="0">
            <a:spAutoFit/>
          </a:bodyPr>
          <a:lstStyle/>
          <a:p>
            <a:pPr algn="ctr"/>
            <a:r>
              <a:rPr lang="en-US" sz="1600" b="1" dirty="0" smtClean="0">
                <a:solidFill>
                  <a:srgbClr val="FFFFFF"/>
                </a:solidFill>
                <a:latin typeface="Arial"/>
                <a:cs typeface="Arial"/>
              </a:rPr>
              <a:t>On the</a:t>
            </a:r>
          </a:p>
          <a:p>
            <a:pPr algn="ctr"/>
            <a:r>
              <a:rPr lang="en-US" sz="1600" b="1" dirty="0" smtClean="0">
                <a:solidFill>
                  <a:srgbClr val="FFFFFF"/>
                </a:solidFill>
                <a:latin typeface="Arial"/>
                <a:cs typeface="Arial"/>
              </a:rPr>
              <a:t>Lighter</a:t>
            </a:r>
          </a:p>
          <a:p>
            <a:pPr algn="ctr"/>
            <a:r>
              <a:rPr lang="en-US" sz="1600" b="1" dirty="0" smtClean="0">
                <a:solidFill>
                  <a:srgbClr val="FFFFFF"/>
                </a:solidFill>
                <a:latin typeface="Arial"/>
                <a:cs typeface="Arial"/>
              </a:rPr>
              <a:t>Side</a:t>
            </a:r>
            <a:endParaRPr lang="en-US" sz="1600" b="1" dirty="0">
              <a:solidFill>
                <a:srgbClr val="FFFFFF"/>
              </a:solidFill>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25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914400" y="762000"/>
            <a:ext cx="7467600" cy="2862322"/>
          </a:xfrm>
          <a:prstGeom prst="rect">
            <a:avLst/>
          </a:prstGeom>
        </p:spPr>
        <p:txBody>
          <a:bodyPr wrap="square">
            <a:spAutoFit/>
          </a:bodyPr>
          <a:lstStyle/>
          <a:p>
            <a:r>
              <a:rPr lang="en-US" sz="3600" dirty="0">
                <a:solidFill>
                  <a:srgbClr val="FFFFFF"/>
                </a:solidFill>
              </a:rPr>
              <a:t>Elder Andersen spoke about growing up in less than ideal families.   Fill in the blank of this statement:  While a child’s earthly situation may not be ideal, ______________________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235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2209800" y="1676400"/>
            <a:ext cx="5257800" cy="1200329"/>
          </a:xfrm>
          <a:prstGeom prst="rect">
            <a:avLst/>
          </a:prstGeom>
          <a:noFill/>
        </p:spPr>
        <p:txBody>
          <a:bodyPr wrap="square" rtlCol="0">
            <a:spAutoFit/>
          </a:bodyPr>
          <a:lstStyle/>
          <a:p>
            <a:r>
              <a:rPr lang="en-US" sz="3600" dirty="0">
                <a:solidFill>
                  <a:srgbClr val="FFFFFF"/>
                </a:solidFill>
              </a:rPr>
              <a:t>A</a:t>
            </a:r>
            <a:r>
              <a:rPr lang="en-US" sz="3600" dirty="0" smtClean="0">
                <a:solidFill>
                  <a:srgbClr val="FFFFFF"/>
                </a:solidFill>
              </a:rPr>
              <a:t> </a:t>
            </a:r>
            <a:r>
              <a:rPr lang="en-US" sz="3600" dirty="0">
                <a:solidFill>
                  <a:srgbClr val="FFFFFF"/>
                </a:solidFill>
              </a:rPr>
              <a:t>child’s spiritual DNA is </a:t>
            </a:r>
            <a:r>
              <a:rPr lang="en-US" sz="3600" dirty="0" smtClean="0">
                <a:solidFill>
                  <a:srgbClr val="FFFFFF"/>
                </a:solidFill>
              </a:rPr>
              <a:t>perfect.</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45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762000" y="990600"/>
            <a:ext cx="7391400" cy="4524316"/>
          </a:xfrm>
          <a:prstGeom prst="rect">
            <a:avLst/>
          </a:prstGeom>
        </p:spPr>
        <p:txBody>
          <a:bodyPr wrap="square">
            <a:spAutoFit/>
          </a:bodyPr>
          <a:lstStyle/>
          <a:p>
            <a:r>
              <a:rPr lang="en-US" sz="3600" dirty="0">
                <a:solidFill>
                  <a:srgbClr val="FFFFFF"/>
                </a:solidFill>
              </a:rPr>
              <a:t>Elder Hales taught that the light of Christ is given to every man and woman that cometh into the world.  It allows us to distinguish right from wrong. But, the Holy Ghost is different than the light of Christ.  He then listed several things the Holy Ghost does for us.  Name two:</a:t>
            </a:r>
            <a:r>
              <a:rPr lang="en-US" sz="3600" dirty="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56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838200"/>
            <a:ext cx="7696200" cy="4832093"/>
          </a:xfrm>
          <a:prstGeom prst="rect">
            <a:avLst/>
          </a:prstGeom>
        </p:spPr>
        <p:txBody>
          <a:bodyPr wrap="square">
            <a:spAutoFit/>
          </a:bodyPr>
          <a:lstStyle/>
          <a:p>
            <a:r>
              <a:rPr lang="en-US" sz="2800" dirty="0">
                <a:solidFill>
                  <a:srgbClr val="FFFFFF"/>
                </a:solidFill>
              </a:rPr>
              <a:t>The Holy Ghost helps us make life decisions.  </a:t>
            </a:r>
            <a:endParaRPr lang="en-US" sz="2800" dirty="0" smtClean="0">
              <a:solidFill>
                <a:srgbClr val="FFFFFF"/>
              </a:solidFill>
            </a:endParaRPr>
          </a:p>
          <a:p>
            <a:r>
              <a:rPr lang="en-US" sz="2800" dirty="0" smtClean="0">
                <a:solidFill>
                  <a:srgbClr val="FFFFFF"/>
                </a:solidFill>
              </a:rPr>
              <a:t>The </a:t>
            </a:r>
            <a:r>
              <a:rPr lang="en-US" sz="2800" dirty="0">
                <a:solidFill>
                  <a:srgbClr val="FFFFFF"/>
                </a:solidFill>
              </a:rPr>
              <a:t>Holy Ghost also testifies of the Savior and God the Father.  </a:t>
            </a:r>
            <a:endParaRPr lang="en-US" sz="2800" dirty="0" smtClean="0">
              <a:solidFill>
                <a:srgbClr val="FFFFFF"/>
              </a:solidFill>
            </a:endParaRPr>
          </a:p>
          <a:p>
            <a:r>
              <a:rPr lang="en-US" sz="2800" dirty="0" smtClean="0">
                <a:solidFill>
                  <a:srgbClr val="FFFFFF"/>
                </a:solidFill>
              </a:rPr>
              <a:t>He </a:t>
            </a:r>
            <a:r>
              <a:rPr lang="en-US" sz="2800" dirty="0">
                <a:solidFill>
                  <a:srgbClr val="FFFFFF"/>
                </a:solidFill>
              </a:rPr>
              <a:t>teaches us the peaceable things of the kingdom and causes us to abound in hope.  </a:t>
            </a:r>
            <a:endParaRPr lang="en-US" sz="2800" dirty="0" smtClean="0">
              <a:solidFill>
                <a:srgbClr val="FFFFFF"/>
              </a:solidFill>
            </a:endParaRPr>
          </a:p>
          <a:p>
            <a:r>
              <a:rPr lang="en-US" sz="2800" dirty="0" smtClean="0">
                <a:solidFill>
                  <a:srgbClr val="FFFFFF"/>
                </a:solidFill>
              </a:rPr>
              <a:t>He </a:t>
            </a:r>
            <a:r>
              <a:rPr lang="en-US" sz="2800" dirty="0" err="1">
                <a:solidFill>
                  <a:srgbClr val="FFFFFF"/>
                </a:solidFill>
              </a:rPr>
              <a:t>leadeth</a:t>
            </a:r>
            <a:r>
              <a:rPr lang="en-US" sz="2800" dirty="0">
                <a:solidFill>
                  <a:srgbClr val="FFFFFF"/>
                </a:solidFill>
              </a:rPr>
              <a:t> us to do good and judge righteously.  </a:t>
            </a:r>
            <a:endParaRPr lang="en-US" sz="2800" dirty="0" smtClean="0">
              <a:solidFill>
                <a:srgbClr val="FFFFFF"/>
              </a:solidFill>
            </a:endParaRPr>
          </a:p>
          <a:p>
            <a:r>
              <a:rPr lang="en-US" sz="2800" dirty="0" smtClean="0">
                <a:solidFill>
                  <a:srgbClr val="FFFFFF"/>
                </a:solidFill>
              </a:rPr>
              <a:t>He </a:t>
            </a:r>
            <a:r>
              <a:rPr lang="en-US" sz="2800" dirty="0">
                <a:solidFill>
                  <a:srgbClr val="FFFFFF"/>
                </a:solidFill>
              </a:rPr>
              <a:t>gives us a spiritual gift that all will be profited.  </a:t>
            </a:r>
            <a:endParaRPr lang="en-US" sz="2800" dirty="0" smtClean="0">
              <a:solidFill>
                <a:srgbClr val="FFFFFF"/>
              </a:solidFill>
            </a:endParaRPr>
          </a:p>
          <a:p>
            <a:r>
              <a:rPr lang="en-US" sz="2800" dirty="0" smtClean="0">
                <a:solidFill>
                  <a:srgbClr val="FFFFFF"/>
                </a:solidFill>
              </a:rPr>
              <a:t>He </a:t>
            </a:r>
            <a:r>
              <a:rPr lang="en-US" sz="2800" dirty="0">
                <a:solidFill>
                  <a:srgbClr val="FFFFFF"/>
                </a:solidFill>
              </a:rPr>
              <a:t>gives us knowledge and brings things to remembrance. </a:t>
            </a:r>
            <a:endParaRPr lang="en-US" sz="2800" dirty="0" smtClean="0">
              <a:solidFill>
                <a:srgbClr val="FFFFFF"/>
              </a:solidFill>
            </a:endParaRPr>
          </a:p>
          <a:p>
            <a:r>
              <a:rPr lang="en-US" sz="2800" dirty="0" smtClean="0">
                <a:solidFill>
                  <a:srgbClr val="FFFFFF"/>
                </a:solidFill>
              </a:rPr>
              <a:t>Through </a:t>
            </a:r>
            <a:r>
              <a:rPr lang="en-US" sz="2800" dirty="0">
                <a:solidFill>
                  <a:srgbClr val="FFFFFF"/>
                </a:solidFill>
              </a:rPr>
              <a:t>the Holy Ghost we are sanctified. </a:t>
            </a:r>
            <a:endParaRPr lang="en-US" sz="2800" dirty="0" smtClean="0">
              <a:solidFill>
                <a:srgbClr val="FFFFFF"/>
              </a:solidFill>
            </a:endParaRPr>
          </a:p>
          <a:p>
            <a:r>
              <a:rPr lang="en-US" sz="2800" dirty="0" smtClean="0">
                <a:solidFill>
                  <a:srgbClr val="FFFFFF"/>
                </a:solidFill>
              </a:rPr>
              <a:t>He </a:t>
            </a:r>
            <a:r>
              <a:rPr lang="en-US" sz="2800" dirty="0">
                <a:solidFill>
                  <a:srgbClr val="FFFFFF"/>
                </a:solidFill>
              </a:rPr>
              <a:t>is the comforter.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66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3" name="Rectangle 2"/>
          <p:cNvSpPr/>
          <p:nvPr/>
        </p:nvSpPr>
        <p:spPr>
          <a:xfrm>
            <a:off x="1219200" y="1143000"/>
            <a:ext cx="6934200" cy="2308324"/>
          </a:xfrm>
          <a:prstGeom prst="rect">
            <a:avLst/>
          </a:prstGeom>
        </p:spPr>
        <p:txBody>
          <a:bodyPr wrap="square">
            <a:spAutoFit/>
          </a:bodyPr>
          <a:lstStyle/>
          <a:p>
            <a:r>
              <a:rPr lang="en-US" sz="3600" dirty="0">
                <a:solidFill>
                  <a:srgbClr val="FFFFFF"/>
                </a:solidFill>
              </a:rPr>
              <a:t>Elder Hales said it is wise to remember we cannot receive revelation for others.  Tell the story that got a laugh: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76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85800" y="914400"/>
            <a:ext cx="7848600" cy="2862322"/>
          </a:xfrm>
          <a:prstGeom prst="rect">
            <a:avLst/>
          </a:prstGeom>
        </p:spPr>
        <p:txBody>
          <a:bodyPr wrap="square">
            <a:spAutoFit/>
          </a:bodyPr>
          <a:lstStyle/>
          <a:p>
            <a:r>
              <a:rPr lang="en-US" sz="3600" dirty="0">
                <a:solidFill>
                  <a:srgbClr val="FFFFFF"/>
                </a:solidFill>
              </a:rPr>
              <a:t>A young man told a young lady that he  had a dream that she was going to be his wife. </a:t>
            </a:r>
            <a:r>
              <a:rPr lang="en-US" sz="3600" dirty="0" smtClean="0">
                <a:solidFill>
                  <a:srgbClr val="FFFFFF"/>
                </a:solidFill>
              </a:rPr>
              <a:t>The </a:t>
            </a:r>
            <a:r>
              <a:rPr lang="en-US" sz="3600" dirty="0">
                <a:solidFill>
                  <a:srgbClr val="FFFFFF"/>
                </a:solidFill>
              </a:rPr>
              <a:t>young woman pondered and told him, when she had the same dream, she will come and talk to him.</a:t>
            </a:r>
            <a:r>
              <a:rPr lang="en-US" sz="3600" dirty="0">
                <a:solidFill>
                  <a:srgbClr val="FFFFFF"/>
                </a:solidFill>
              </a:rPr>
              <a:t> </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86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762000" y="1143000"/>
            <a:ext cx="7848600" cy="4524316"/>
          </a:xfrm>
          <a:prstGeom prst="rect">
            <a:avLst/>
          </a:prstGeom>
        </p:spPr>
        <p:txBody>
          <a:bodyPr wrap="square">
            <a:spAutoFit/>
          </a:bodyPr>
          <a:lstStyle/>
          <a:p>
            <a:pPr algn="ctr"/>
            <a:r>
              <a:rPr lang="en-US" sz="3600" dirty="0">
                <a:solidFill>
                  <a:srgbClr val="FFFFFF"/>
                </a:solidFill>
              </a:rPr>
              <a:t>Bishop Waddell said his daughter was a designated primary teacher and her husband the designated enforcer of five four year old boys.  During one rough class, our son-in-law escorted the little boy outside the classroom and about to talk to him and get his parents.  What did the boy blurt out that got a laugh?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96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1219200" y="990600"/>
            <a:ext cx="7086600" cy="1200329"/>
          </a:xfrm>
          <a:prstGeom prst="rect">
            <a:avLst/>
          </a:prstGeom>
        </p:spPr>
        <p:txBody>
          <a:bodyPr wrap="square">
            <a:spAutoFit/>
          </a:bodyPr>
          <a:lstStyle/>
          <a:p>
            <a:r>
              <a:rPr lang="en-US" sz="3600" dirty="0">
                <a:solidFill>
                  <a:srgbClr val="FFFFFF"/>
                </a:solidFill>
              </a:rPr>
              <a:t>Sometimes it’s just hard to think about Jesus.</a:t>
            </a:r>
            <a:r>
              <a:rPr lang="en-US" sz="3600" dirty="0">
                <a:solidFill>
                  <a:srgbClr val="FFFFFF"/>
                </a:solidFill>
              </a:rPr>
              <a:t> </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07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1524000" y="1219200"/>
            <a:ext cx="5867400" cy="1754327"/>
          </a:xfrm>
          <a:prstGeom prst="rect">
            <a:avLst/>
          </a:prstGeom>
        </p:spPr>
        <p:txBody>
          <a:bodyPr wrap="square">
            <a:spAutoFit/>
          </a:bodyPr>
          <a:lstStyle/>
          <a:p>
            <a:r>
              <a:rPr lang="en-US" sz="3600" dirty="0">
                <a:solidFill>
                  <a:srgbClr val="FFFFFF"/>
                </a:solidFill>
              </a:rPr>
              <a:t>What did Elder Ballard say was the irony of being parents?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17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1748" name="TextBox 4"/>
          <p:cNvSpPr txBox="1">
            <a:spLocks noChangeArrowheads="1"/>
          </p:cNvSpPr>
          <p:nvPr/>
        </p:nvSpPr>
        <p:spPr bwMode="auto">
          <a:xfrm>
            <a:off x="685800" y="1828800"/>
            <a:ext cx="7848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We tend to get good at it after our children are grown.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123" name="Text Box 4"/>
          <p:cNvSpPr txBox="1">
            <a:spLocks noChangeArrowheads="1"/>
          </p:cNvSpPr>
          <p:nvPr/>
        </p:nvSpPr>
        <p:spPr bwMode="auto">
          <a:xfrm>
            <a:off x="0" y="0"/>
            <a:ext cx="1905000" cy="708025"/>
          </a:xfrm>
          <a:prstGeom prst="rect">
            <a:avLst/>
          </a:prstGeom>
          <a:noFill/>
          <a:ln w="9525">
            <a:noFill/>
            <a:miter lim="800000"/>
            <a:headEnd/>
            <a:tailEnd/>
          </a:ln>
          <a:effectLst>
            <a:outerShdw dist="63500" dir="3187806" algn="ctr" rotWithShape="0">
              <a:schemeClr val="tx2"/>
            </a:outerShdw>
          </a:effectLst>
        </p:spPr>
        <p:txBody>
          <a:bodyPr>
            <a:spAutoFit/>
          </a:bodyPr>
          <a:lstStyle/>
          <a:p>
            <a:pPr marL="457200" indent="-457200">
              <a:defRPr/>
            </a:pPr>
            <a:r>
              <a:rPr lang="en-US" sz="4000" b="1">
                <a:solidFill>
                  <a:schemeClr val="bg1"/>
                </a:solidFill>
                <a:latin typeface="Times New Roman" pitchFamily="18" charset="0"/>
                <a:ea typeface="+mn-ea"/>
                <a:cs typeface="+mn-cs"/>
              </a:rPr>
              <a:t>$100</a:t>
            </a:r>
            <a:endParaRPr lang="en-US" sz="40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533400" y="1003300"/>
            <a:ext cx="7924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chemeClr val="bg1"/>
                </a:solidFill>
              </a:rPr>
              <a:t>Pres. </a:t>
            </a:r>
            <a:r>
              <a:rPr lang="en-US" sz="3600" dirty="0" err="1">
                <a:solidFill>
                  <a:schemeClr val="bg1"/>
                </a:solidFill>
              </a:rPr>
              <a:t>Eyring</a:t>
            </a:r>
            <a:r>
              <a:rPr lang="en-US" sz="3600" dirty="0">
                <a:solidFill>
                  <a:schemeClr val="bg1"/>
                </a:solidFill>
              </a:rPr>
              <a:t> spoke told the parable of the Sower.  He said that the seed was the word of God and the Sower was the Lord.  What did the soil represent?</a:t>
            </a:r>
            <a:r>
              <a:rPr lang="en-US" sz="3600" dirty="0">
                <a:solidFill>
                  <a:schemeClr val="bg1"/>
                </a:solidFill>
              </a:rPr>
              <a:t> </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15875" y="-238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27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457200" y="838200"/>
            <a:ext cx="8534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a:t>
            </a:r>
            <a:r>
              <a:rPr lang="en-US" sz="3200" dirty="0" err="1">
                <a:solidFill>
                  <a:srgbClr val="FFFFFF"/>
                </a:solidFill>
              </a:rPr>
              <a:t>Christofferson</a:t>
            </a:r>
            <a:r>
              <a:rPr lang="en-US" sz="3200" dirty="0">
                <a:solidFill>
                  <a:srgbClr val="FFFFFF"/>
                </a:solidFill>
              </a:rPr>
              <a:t> admonished the young men to prepare now for fatherhood through educational training and associating with people of all ages face to face.  What did he say not to do to prepare for fatherhood that got a chuckle?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37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3796" name="Text Box 4"/>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6">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3797" name="TextBox 5"/>
          <p:cNvSpPr txBox="1">
            <a:spLocks noChangeArrowheads="1"/>
          </p:cNvSpPr>
          <p:nvPr/>
        </p:nvSpPr>
        <p:spPr bwMode="auto">
          <a:xfrm>
            <a:off x="1371600" y="2057400"/>
            <a:ext cx="6324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600" dirty="0" smtClean="0">
                <a:solidFill>
                  <a:srgbClr val="FFFFFF"/>
                </a:solidFill>
              </a:rPr>
              <a:t>Not to get together to perfect texting skills.</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48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3"/>
          <p:cNvSpPr txBox="1">
            <a:spLocks noChangeArrowheads="1"/>
          </p:cNvSpPr>
          <p:nvPr/>
        </p:nvSpPr>
        <p:spPr bwMode="auto">
          <a:xfrm>
            <a:off x="838200" y="838200"/>
            <a:ext cx="7467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Gong said that while serving in the Asia area, sometimes people asked:  How many people live in the Asia area of the church?  He answered half of the people on the earth or about 3.6 billion people.  What did someone ask that made everyone laugh?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58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5844" name="TextBox 5"/>
          <p:cNvSpPr txBox="1">
            <a:spLocks noChangeArrowheads="1"/>
          </p:cNvSpPr>
          <p:nvPr/>
        </p:nvSpPr>
        <p:spPr bwMode="auto">
          <a:xfrm>
            <a:off x="609600" y="1219200"/>
            <a:ext cx="7696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Someone </a:t>
            </a:r>
            <a:r>
              <a:rPr lang="en-US" sz="4000" dirty="0" smtClean="0">
                <a:solidFill>
                  <a:srgbClr val="FFFFFF"/>
                </a:solidFill>
              </a:rPr>
              <a:t>asked, “Is </a:t>
            </a:r>
            <a:r>
              <a:rPr lang="en-US" sz="4000" dirty="0">
                <a:solidFill>
                  <a:srgbClr val="FFFFFF"/>
                </a:solidFill>
              </a:rPr>
              <a:t>it hard to remember all their names</a:t>
            </a:r>
            <a:r>
              <a:rPr lang="en-US" sz="4000" dirty="0" smtClean="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ChangeArrowheads="1"/>
          </p:cNvSpPr>
          <p:nvPr/>
        </p:nvSpPr>
        <p:spPr bwMode="auto">
          <a:xfrm>
            <a:off x="-20638"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68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6"/>
          <p:cNvSpPr txBox="1">
            <a:spLocks noChangeArrowheads="1"/>
          </p:cNvSpPr>
          <p:nvPr/>
        </p:nvSpPr>
        <p:spPr bwMode="auto">
          <a:xfrm>
            <a:off x="762000" y="1447800"/>
            <a:ext cx="76200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Holland bore sweet testimony of his love for us.  But, he said he saw two problems:  one was he was standing in the way of the end of conference and us getting ice cream.  Then he showed us a picture.  What was the picture about that was the second problem he saw?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78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7892" name="TextBox 6"/>
          <p:cNvSpPr txBox="1">
            <a:spLocks noChangeArrowheads="1"/>
          </p:cNvSpPr>
          <p:nvPr/>
        </p:nvSpPr>
        <p:spPr bwMode="auto">
          <a:xfrm>
            <a:off x="838200" y="1143000"/>
            <a:ext cx="75438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Children merrily skipping along (labeled us) and a dinosaur chasing them (labeled tomorrow).  The second problem was that none of us want tomorrow or the day after that to destroy the wonderful feelings we’ve had this weekend. We want to hold fast to the spiritual impressions we’ve had and teachings we’ve heard.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89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8916" name="Text Box 4"/>
          <p:cNvSpPr txBox="1">
            <a:spLocks noChangeArrowheads="1"/>
          </p:cNvSpPr>
          <p:nvPr/>
        </p:nvSpPr>
        <p:spPr bwMode="auto">
          <a:xfrm>
            <a:off x="381000" y="762000"/>
            <a:ext cx="8382000" cy="64135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36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762000" y="838200"/>
            <a:ext cx="7924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Sister Durham asked this question:  How do we as parents increase the spiritual capacity of our little ones?  Name one of the three answers she gave.</a:t>
            </a:r>
            <a:r>
              <a:rPr lang="en-US" sz="3600" dirty="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99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9940" name="TextBox 4"/>
          <p:cNvSpPr txBox="1">
            <a:spLocks noChangeArrowheads="1"/>
          </p:cNvSpPr>
          <p:nvPr/>
        </p:nvSpPr>
        <p:spPr bwMode="auto">
          <a:xfrm>
            <a:off x="838200" y="609600"/>
            <a:ext cx="7848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1. We can bring to our children’s attention when they are hearing and feeling the Spirit. </a:t>
            </a:r>
          </a:p>
          <a:p>
            <a:r>
              <a:rPr lang="en-US" sz="4000" dirty="0">
                <a:solidFill>
                  <a:srgbClr val="FFFFFF"/>
                </a:solidFill>
              </a:rPr>
              <a:t>2. We can prepare our homes and our children to feel the still, small voice. </a:t>
            </a:r>
          </a:p>
          <a:p>
            <a:r>
              <a:rPr lang="en-US" sz="4000" dirty="0">
                <a:solidFill>
                  <a:srgbClr val="FFFFFF"/>
                </a:solidFill>
              </a:rPr>
              <a:t>3. We can help our children understand how the Spirit speaks to them.</a:t>
            </a:r>
            <a:r>
              <a:rPr lang="en-US" sz="4000" dirty="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09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3"/>
          <p:cNvSpPr txBox="1">
            <a:spLocks noChangeArrowheads="1"/>
          </p:cNvSpPr>
          <p:nvPr/>
        </p:nvSpPr>
        <p:spPr bwMode="auto">
          <a:xfrm>
            <a:off x="609600" y="1143000"/>
            <a:ext cx="78486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Sister </a:t>
            </a:r>
            <a:r>
              <a:rPr lang="en-US" sz="3600" dirty="0" err="1">
                <a:solidFill>
                  <a:srgbClr val="FFFFFF"/>
                </a:solidFill>
              </a:rPr>
              <a:t>Oscarson</a:t>
            </a:r>
            <a:r>
              <a:rPr lang="en-US" sz="3600" dirty="0">
                <a:solidFill>
                  <a:srgbClr val="FFFFFF"/>
                </a:solidFill>
              </a:rPr>
              <a:t> said that she is often asked the question:  What is the greatest challenge youth face today? What was her answer?</a:t>
            </a:r>
            <a:r>
              <a:rPr lang="en-US" sz="3600" dirty="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ChangeArrowheads="1"/>
          </p:cNvSpPr>
          <p:nvPr/>
        </p:nvSpPr>
        <p:spPr bwMode="auto">
          <a:xfrm>
            <a:off x="-20638"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19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1988" name="TextBox 4"/>
          <p:cNvSpPr txBox="1">
            <a:spLocks noChangeArrowheads="1"/>
          </p:cNvSpPr>
          <p:nvPr/>
        </p:nvSpPr>
        <p:spPr bwMode="auto">
          <a:xfrm>
            <a:off x="914400" y="914400"/>
            <a:ext cx="72390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I believe </a:t>
            </a:r>
            <a:r>
              <a:rPr lang="en-US" sz="4000" dirty="0" smtClean="0">
                <a:solidFill>
                  <a:srgbClr val="FFFFFF"/>
                </a:solidFill>
              </a:rPr>
              <a:t>its the </a:t>
            </a:r>
            <a:r>
              <a:rPr lang="en-US" sz="4000" dirty="0">
                <a:solidFill>
                  <a:srgbClr val="FFFFFF"/>
                </a:solidFill>
              </a:rPr>
              <a:t>ever present influence of the Great and </a:t>
            </a:r>
            <a:r>
              <a:rPr lang="en-US" sz="4000" dirty="0" smtClean="0">
                <a:solidFill>
                  <a:srgbClr val="FFFFFF"/>
                </a:solidFill>
              </a:rPr>
              <a:t>Spacious </a:t>
            </a:r>
            <a:r>
              <a:rPr lang="en-US" sz="4000" dirty="0">
                <a:solidFill>
                  <a:srgbClr val="FFFFFF"/>
                </a:solidFill>
              </a:rPr>
              <a:t>building in their lives and the effect of pointing and taunting fingers.</a:t>
            </a:r>
            <a:r>
              <a:rPr lang="en-US" sz="4000" dirty="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147" name="Text Box 6"/>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2">
            <a:hlinkClick r:id="rId3"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6148" name="TextBox 4"/>
          <p:cNvSpPr txBox="1">
            <a:spLocks noChangeArrowheads="1"/>
          </p:cNvSpPr>
          <p:nvPr/>
        </p:nvSpPr>
        <p:spPr bwMode="auto">
          <a:xfrm>
            <a:off x="1371600" y="838200"/>
            <a:ext cx="6324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The soil is the heart of the person who receive the seed.</a:t>
            </a:r>
          </a:p>
          <a:p>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30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1371600" y="838200"/>
            <a:ext cx="6324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Stevenson defined the priesthood as Priesthood power and authority of God.  What did he say was the definition of Priesthood keys?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0" y="3810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40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4036" name="TextBox 4"/>
          <p:cNvSpPr txBox="1">
            <a:spLocks noChangeArrowheads="1"/>
          </p:cNvSpPr>
          <p:nvPr/>
        </p:nvSpPr>
        <p:spPr bwMode="auto">
          <a:xfrm>
            <a:off x="609600" y="1981200"/>
            <a:ext cx="8001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The authority God has given to priesthood leaders to direct, control and govern his use on the earth.</a:t>
            </a:r>
            <a:r>
              <a:rPr lang="en-US" sz="4000" dirty="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50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3"/>
          <p:cNvSpPr txBox="1">
            <a:spLocks noChangeArrowheads="1"/>
          </p:cNvSpPr>
          <p:nvPr/>
        </p:nvSpPr>
        <p:spPr bwMode="auto">
          <a:xfrm>
            <a:off x="990600" y="1828800"/>
            <a:ext cx="7086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Fill in the blanks by President Monson:  Maintain courage to defy the consensus.  May we ever choose the ______ _______ instead of the _______ _______.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60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46084" name="TextBox 4"/>
          <p:cNvSpPr txBox="1">
            <a:spLocks noChangeArrowheads="1"/>
          </p:cNvSpPr>
          <p:nvPr/>
        </p:nvSpPr>
        <p:spPr bwMode="auto">
          <a:xfrm>
            <a:off x="685800" y="1600200"/>
            <a:ext cx="73152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a:solidFill>
                  <a:srgbClr val="FFFFFF"/>
                </a:solidFill>
              </a:rPr>
              <a:t>Harder right </a:t>
            </a:r>
            <a:r>
              <a:rPr lang="en-US" sz="3200" dirty="0" smtClean="0">
                <a:solidFill>
                  <a:srgbClr val="FFFFFF"/>
                </a:solidFill>
              </a:rPr>
              <a:t>instead </a:t>
            </a:r>
            <a:r>
              <a:rPr lang="en-US" sz="3200" dirty="0">
                <a:solidFill>
                  <a:srgbClr val="FFFFFF"/>
                </a:solidFill>
              </a:rPr>
              <a:t>of the easier left.</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6000">
              <a:solidFill>
                <a:schemeClr val="bg1"/>
              </a:solidFill>
            </a:endParaRPr>
          </a:p>
        </p:txBody>
      </p:sp>
      <p:sp>
        <p:nvSpPr>
          <p:cNvPr id="471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4"/>
          <p:cNvSpPr txBox="1">
            <a:spLocks noChangeArrowheads="1"/>
          </p:cNvSpPr>
          <p:nvPr/>
        </p:nvSpPr>
        <p:spPr bwMode="auto">
          <a:xfrm>
            <a:off x="533400" y="838200"/>
            <a:ext cx="8229600" cy="563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Elder Duncan spoke on forgiveness.  He said the Savior’s Atonement is not just for those who need to repent; it is also for those who need to forgive.  We don’t need to be a victim twice, we can forgive.  Then he said this statement.  Fill in the blank with a word telling a blessing from Christ in forgiveness</a:t>
            </a:r>
            <a:r>
              <a:rPr lang="en-US" sz="3600" dirty="0" smtClean="0">
                <a:solidFill>
                  <a:srgbClr val="FFFFFF"/>
                </a:solidFill>
              </a:rPr>
              <a:t>: </a:t>
            </a:r>
            <a:r>
              <a:rPr lang="en-US" sz="3600" dirty="0">
                <a:solidFill>
                  <a:srgbClr val="FFFFFF"/>
                </a:solidFill>
              </a:rPr>
              <a:t>If we live with _____ towards one another, we will have _____ at the last day.</a:t>
            </a:r>
            <a:r>
              <a:rPr lang="en-US" sz="3600" dirty="0">
                <a:solidFill>
                  <a:srgbClr val="FFFFFF"/>
                </a:solidFill>
              </a:rPr>
              <a:t> </a:t>
            </a:r>
            <a:r>
              <a:rPr lang="en-US" sz="3600" dirty="0" smtClean="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81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8132" name="TextBox 5"/>
          <p:cNvSpPr txBox="1">
            <a:spLocks noChangeArrowheads="1"/>
          </p:cNvSpPr>
          <p:nvPr/>
        </p:nvSpPr>
        <p:spPr bwMode="auto">
          <a:xfrm>
            <a:off x="838200" y="1524000"/>
            <a:ext cx="7010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Grace</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91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838200" y="838200"/>
            <a:ext cx="71628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Richards said that everything we do in the church, every meeting we attend or lesson we hear and service is to prepare us for what?</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01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50180" name="TextBox 4"/>
          <p:cNvSpPr txBox="1">
            <a:spLocks noChangeArrowheads="1"/>
          </p:cNvSpPr>
          <p:nvPr/>
        </p:nvSpPr>
        <p:spPr bwMode="auto">
          <a:xfrm>
            <a:off x="1371600" y="2057400"/>
            <a:ext cx="6324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Go to the temple and receive the blessings of eternity.</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12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3"/>
          <p:cNvSpPr txBox="1">
            <a:spLocks noChangeArrowheads="1"/>
          </p:cNvSpPr>
          <p:nvPr/>
        </p:nvSpPr>
        <p:spPr bwMode="auto">
          <a:xfrm>
            <a:off x="838200" y="838200"/>
            <a:ext cx="73152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Elder </a:t>
            </a:r>
            <a:r>
              <a:rPr lang="en-US" sz="4000" dirty="0" err="1">
                <a:solidFill>
                  <a:srgbClr val="FFFFFF"/>
                </a:solidFill>
              </a:rPr>
              <a:t>Bednar</a:t>
            </a:r>
            <a:r>
              <a:rPr lang="en-US" sz="4000" dirty="0">
                <a:solidFill>
                  <a:srgbClr val="FFFFFF"/>
                </a:solidFill>
              </a:rPr>
              <a:t> spoke on three ordinances that are inseparably connected to help us to always retain a remission of our sins.  What are those </a:t>
            </a:r>
            <a:r>
              <a:rPr lang="en-US" sz="4000" dirty="0" smtClean="0">
                <a:solidFill>
                  <a:srgbClr val="FFFFFF"/>
                </a:solidFill>
              </a:rPr>
              <a:t>ordinances</a:t>
            </a:r>
            <a:r>
              <a:rPr lang="en-US" sz="4000" dirty="0">
                <a:solidFill>
                  <a:srgbClr val="FFFFFF"/>
                </a:solidFill>
              </a:rPr>
              <a:t>?</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22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52228" name="TextBox 4"/>
          <p:cNvSpPr txBox="1">
            <a:spLocks noChangeArrowheads="1"/>
          </p:cNvSpPr>
          <p:nvPr/>
        </p:nvSpPr>
        <p:spPr bwMode="auto">
          <a:xfrm>
            <a:off x="1219200" y="2362200"/>
            <a:ext cx="6934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Baptism, laying on of hands for the gift of the Holy Ghost  and the Sacrament.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ChangeArrowheads="1"/>
          </p:cNvSpPr>
          <p:nvPr/>
        </p:nvSpPr>
        <p:spPr bwMode="auto">
          <a:xfrm>
            <a:off x="-38100" y="-365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1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7172" name="Text Box 4"/>
          <p:cNvSpPr txBox="1">
            <a:spLocks noChangeArrowheads="1"/>
          </p:cNvSpPr>
          <p:nvPr/>
        </p:nvSpPr>
        <p:spPr bwMode="auto">
          <a:xfrm>
            <a:off x="457200" y="8382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b="1">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1066800" y="838200"/>
            <a:ext cx="7086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Halstrom</a:t>
            </a:r>
            <a:r>
              <a:rPr lang="en-US" sz="4000" dirty="0">
                <a:solidFill>
                  <a:srgbClr val="FFFFFF"/>
                </a:solidFill>
              </a:rPr>
              <a:t> spoke on what he said was the most fundamental doctrine of the church. What was his subject?</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32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762000" y="1219200"/>
            <a:ext cx="7848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Rasband</a:t>
            </a:r>
            <a:r>
              <a:rPr lang="en-US" sz="4000" dirty="0">
                <a:solidFill>
                  <a:srgbClr val="FFFFFF"/>
                </a:solidFill>
              </a:rPr>
              <a:t> gave the 2016 theme for the youth of the church.  Give the theme: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ChangeArrowheads="1"/>
          </p:cNvSpPr>
          <p:nvPr/>
        </p:nvSpPr>
        <p:spPr bwMode="auto">
          <a:xfrm>
            <a:off x="0" y="7938"/>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42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54276" name="TextBox 4"/>
          <p:cNvSpPr txBox="1">
            <a:spLocks noChangeArrowheads="1"/>
          </p:cNvSpPr>
          <p:nvPr/>
        </p:nvSpPr>
        <p:spPr bwMode="auto">
          <a:xfrm>
            <a:off x="1371600" y="838200"/>
            <a:ext cx="6781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Press forward with a steadfastness in Christ. 2 Nephi 31:20</a:t>
            </a:r>
            <a:r>
              <a:rPr lang="en-US" sz="3600" dirty="0">
                <a:solidFill>
                  <a:srgbClr val="FFFFFF"/>
                </a:solidFill>
              </a:rPr>
              <a:t> </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52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3"/>
          <p:cNvSpPr txBox="1">
            <a:spLocks noChangeArrowheads="1"/>
          </p:cNvSpPr>
          <p:nvPr/>
        </p:nvSpPr>
        <p:spPr bwMode="auto">
          <a:xfrm>
            <a:off x="533400" y="838200"/>
            <a:ext cx="8077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Oaks talked about the role of agency and quoted Moses 6:56.  Find and read that scripture!</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63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295400" y="1066800"/>
            <a:ext cx="6400800" cy="2862322"/>
          </a:xfrm>
          <a:prstGeom prst="rect">
            <a:avLst/>
          </a:prstGeom>
        </p:spPr>
        <p:txBody>
          <a:bodyPr wrap="square">
            <a:spAutoFit/>
          </a:bodyPr>
          <a:lstStyle/>
          <a:p>
            <a:r>
              <a:rPr lang="en-US" sz="3600" dirty="0">
                <a:solidFill>
                  <a:srgbClr val="FFFFFF"/>
                </a:solidFill>
              </a:rPr>
              <a:t>And it is given unto them to know good from evil; wherefore they are agents unto themselves, and I have given unto you another law and commandment.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75" name="Rectangle 124">
            <a:hlinkClick r:id="rId2" action="ppaction://hlinksldjump"/>
          </p:cNvPr>
          <p:cNvSpPr>
            <a:spLocks noChangeArrowheads="1"/>
          </p:cNvSpPr>
          <p:nvPr/>
        </p:nvSpPr>
        <p:spPr bwMode="auto">
          <a:xfrm>
            <a:off x="0" y="0"/>
            <a:ext cx="9144000" cy="6934200"/>
          </a:xfrm>
          <a:prstGeom prst="rect">
            <a:avLst/>
          </a:prstGeom>
          <a:solidFill>
            <a:srgbClr val="3366FF">
              <a:alpha val="62000"/>
            </a:srgbClr>
          </a:solidFill>
          <a:ln w="76200">
            <a:solidFill>
              <a:schemeClr val="tx1"/>
            </a:solidFill>
            <a:miter lim="800000"/>
            <a:headEnd/>
            <a:tailEnd/>
          </a:ln>
        </p:spPr>
        <p:txBody>
          <a:bodyPr wrap="none" anchor="ctr"/>
          <a:lstStyle/>
          <a:p>
            <a:endParaRPr lang="en-US"/>
          </a:p>
        </p:txBody>
      </p:sp>
      <p:sp>
        <p:nvSpPr>
          <p:cNvPr id="68610" name="Rectangle 76"/>
          <p:cNvSpPr>
            <a:spLocks noChangeArrowheads="1"/>
          </p:cNvSpPr>
          <p:nvPr/>
        </p:nvSpPr>
        <p:spPr bwMode="auto">
          <a:xfrm>
            <a:off x="152400" y="685800"/>
            <a:ext cx="6019800" cy="60960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68616" name="AutoShape 9"/>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7" name="AutoShape 10"/>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8" name="AutoShape 11"/>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9" name="AutoShape 12"/>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0" name="AutoShape 13"/>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1" name="AutoShape 14"/>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2" name="AutoShape 15"/>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3" name="AutoShape 16"/>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4" name="AutoShape 17"/>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5" name="AutoShape 18"/>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6" name="AutoShape 19"/>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7" name="AutoShape 20"/>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8" name="AutoShape 21"/>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9" name="AutoShape 22"/>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0" name="AutoShape 23"/>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1" name="AutoShape 24"/>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2" name="AutoShape 25"/>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3" name="AutoShape 26"/>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4" name="AutoShape 27"/>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5" name="AutoShape 28"/>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6" name="AutoShape 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7" name="AutoShape 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8" name="AutoShape 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9" name="AutoShape 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0" name="AutoShape 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1" name="AutoShape 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68644" name="AutoShape 36"/>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defRPr/>
            </a:pPr>
            <a:r>
              <a:rPr lang="en-US" sz="1800" b="1" spc="-100" dirty="0">
                <a:solidFill>
                  <a:schemeClr val="bg1"/>
                </a:solidFill>
                <a:latin typeface="Arial" pitchFamily="34" charset="0"/>
                <a:ea typeface="+mn-ea"/>
                <a:cs typeface="Arial" pitchFamily="34" charset="0"/>
              </a:rPr>
              <a:t>General</a:t>
            </a:r>
          </a:p>
          <a:p>
            <a:pPr algn="ctr">
              <a:spcAft>
                <a:spcPts val="1200"/>
              </a:spcAft>
              <a:defRPr/>
            </a:pPr>
            <a:r>
              <a:rPr lang="en-US" sz="1800" b="1" spc="-100" smtClean="0">
                <a:solidFill>
                  <a:schemeClr val="bg1"/>
                </a:solidFill>
                <a:latin typeface="Arial" pitchFamily="34" charset="0"/>
                <a:ea typeface="+mn-ea"/>
                <a:cs typeface="Arial" pitchFamily="34" charset="0"/>
              </a:rPr>
              <a:t>Information</a:t>
            </a:r>
            <a:endParaRPr lang="en-US" sz="1800" b="1" spc="-100" dirty="0">
              <a:solidFill>
                <a:schemeClr val="bg1"/>
              </a:solidFill>
              <a:latin typeface="Arial" pitchFamily="34" charset="0"/>
              <a:ea typeface="+mn-ea"/>
              <a:cs typeface="Arial" pitchFamily="34" charset="0"/>
            </a:endParaRPr>
          </a:p>
        </p:txBody>
      </p:sp>
      <p:sp>
        <p:nvSpPr>
          <p:cNvPr id="2" name="AutoShape 37"/>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r>
              <a:rPr lang="en-US" sz="1800" b="1" dirty="0" smtClean="0">
                <a:solidFill>
                  <a:schemeClr val="bg1"/>
                </a:solidFill>
                <a:latin typeface="Arial" charset="0"/>
                <a:cs typeface="Arial" charset="0"/>
              </a:rPr>
              <a:t>Story</a:t>
            </a:r>
          </a:p>
          <a:p>
            <a:pPr algn="ctr"/>
            <a:r>
              <a:rPr lang="en-US" sz="1800" b="1" dirty="0" smtClean="0">
                <a:solidFill>
                  <a:schemeClr val="bg1"/>
                </a:solidFill>
                <a:latin typeface="Arial" charset="0"/>
                <a:cs typeface="Arial" charset="0"/>
              </a:rPr>
              <a:t>Told</a:t>
            </a:r>
            <a:endParaRPr lang="en-US" sz="1800" b="1" dirty="0">
              <a:solidFill>
                <a:schemeClr val="bg1"/>
              </a:solidFill>
              <a:latin typeface="Arial" charset="0"/>
              <a:cs typeface="Arial" charset="0"/>
            </a:endParaRPr>
          </a:p>
        </p:txBody>
      </p:sp>
      <p:sp>
        <p:nvSpPr>
          <p:cNvPr id="68645" name="AutoShape 38"/>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pPr>
            <a:r>
              <a:rPr lang="en-US" sz="1400" b="1" dirty="0" smtClean="0">
                <a:solidFill>
                  <a:schemeClr val="bg1"/>
                </a:solidFill>
                <a:latin typeface="Arial" charset="0"/>
                <a:cs typeface="Arial" charset="0"/>
              </a:rPr>
              <a:t>Old </a:t>
            </a:r>
          </a:p>
          <a:p>
            <a:pPr algn="ctr">
              <a:spcAft>
                <a:spcPts val="1200"/>
              </a:spcAft>
            </a:pPr>
            <a:r>
              <a:rPr lang="en-US" sz="1400" b="1" dirty="0" smtClean="0">
                <a:solidFill>
                  <a:schemeClr val="bg1"/>
                </a:solidFill>
                <a:latin typeface="Arial" charset="0"/>
                <a:cs typeface="Arial" charset="0"/>
              </a:rPr>
              <a:t>Testament</a:t>
            </a:r>
          </a:p>
          <a:p>
            <a:pPr algn="ctr">
              <a:spcAft>
                <a:spcPts val="1200"/>
              </a:spcAft>
            </a:pPr>
            <a:r>
              <a:rPr lang="en-US" sz="1400" b="1" dirty="0" smtClean="0">
                <a:solidFill>
                  <a:schemeClr val="bg1"/>
                </a:solidFill>
                <a:latin typeface="Arial" charset="0"/>
                <a:cs typeface="Arial" charset="0"/>
              </a:rPr>
              <a:t>Scriptures</a:t>
            </a:r>
            <a:endParaRPr lang="en-US" sz="1400" b="1" dirty="0">
              <a:solidFill>
                <a:schemeClr val="bg1"/>
              </a:solidFill>
              <a:latin typeface="Arial" charset="0"/>
              <a:cs typeface="Arial" charset="0"/>
            </a:endParaRPr>
          </a:p>
        </p:txBody>
      </p:sp>
      <p:sp>
        <p:nvSpPr>
          <p:cNvPr id="3111" name="AutoShape 39"/>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a:effectLst/>
        </p:spPr>
        <p:txBody>
          <a:bodyPr wrap="none" anchor="ctr"/>
          <a:lstStyle/>
          <a:p>
            <a:pPr algn="ctr">
              <a:spcAft>
                <a:spcPts val="1200"/>
              </a:spcAft>
              <a:defRPr/>
            </a:pPr>
            <a:r>
              <a:rPr lang="en-US" sz="1800" b="1" spc="-100" dirty="0" smtClean="0">
                <a:solidFill>
                  <a:schemeClr val="bg1"/>
                </a:solidFill>
                <a:latin typeface="Arial" pitchFamily="34" charset="0"/>
                <a:ea typeface="+mn-ea"/>
                <a:cs typeface="Arial" pitchFamily="34" charset="0"/>
              </a:rPr>
              <a:t>Words of</a:t>
            </a:r>
          </a:p>
          <a:p>
            <a:pPr algn="ctr">
              <a:spcAft>
                <a:spcPts val="1200"/>
              </a:spcAft>
              <a:defRPr/>
            </a:pPr>
            <a:r>
              <a:rPr lang="en-US" sz="1800" b="1" spc="-100" dirty="0" smtClean="0">
                <a:solidFill>
                  <a:schemeClr val="bg1"/>
                </a:solidFill>
                <a:latin typeface="Arial" pitchFamily="34" charset="0"/>
                <a:ea typeface="+mn-ea"/>
                <a:cs typeface="Arial" pitchFamily="34" charset="0"/>
              </a:rPr>
              <a:t>Wisdom</a:t>
            </a:r>
            <a:endParaRPr lang="en-US" sz="1800" b="1" spc="-100" dirty="0">
              <a:solidFill>
                <a:schemeClr val="bg1"/>
              </a:solidFill>
              <a:latin typeface="Arial" pitchFamily="34" charset="0"/>
              <a:ea typeface="+mn-ea"/>
              <a:cs typeface="Arial" pitchFamily="34" charset="0"/>
            </a:endParaRPr>
          </a:p>
        </p:txBody>
      </p:sp>
      <p:sp>
        <p:nvSpPr>
          <p:cNvPr id="68647" name="Text Box 40"/>
          <p:cNvSpPr txBox="1">
            <a:spLocks noChangeArrowheads="1"/>
          </p:cNvSpPr>
          <p:nvPr/>
        </p:nvSpPr>
        <p:spPr bwMode="auto">
          <a:xfrm>
            <a:off x="228600" y="685800"/>
            <a:ext cx="10668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800" b="1" dirty="0" smtClean="0">
                <a:solidFill>
                  <a:schemeClr val="bg1"/>
                </a:solidFill>
                <a:latin typeface="Arial" charset="0"/>
              </a:rPr>
              <a:t>Lists</a:t>
            </a:r>
          </a:p>
          <a:p>
            <a:pPr algn="ctr">
              <a:spcBef>
                <a:spcPct val="50000"/>
              </a:spcBef>
            </a:pPr>
            <a:r>
              <a:rPr lang="en-US" sz="1800" b="1" dirty="0" smtClean="0">
                <a:solidFill>
                  <a:schemeClr val="bg1"/>
                </a:solidFill>
                <a:latin typeface="Arial" charset="0"/>
              </a:rPr>
              <a:t>Given</a:t>
            </a:r>
            <a:endParaRPr lang="en-US" sz="1800" b="1" dirty="0">
              <a:solidFill>
                <a:schemeClr val="bg1"/>
              </a:solidFill>
              <a:latin typeface="Arial" charset="0"/>
            </a:endParaRPr>
          </a:p>
        </p:txBody>
      </p:sp>
      <p:sp>
        <p:nvSpPr>
          <p:cNvPr id="68648" name="Text Box 46">
            <a:hlinkClick r:id="rId3" action="ppaction://hlinksldjump">
              <a:snd r:embed="rId4"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 action="ppaction://hlinksldjump"/>
              </a:rPr>
              <a:t>$200</a:t>
            </a:r>
            <a:endParaRPr lang="en-US" sz="2800" b="1">
              <a:solidFill>
                <a:schemeClr val="bg1"/>
              </a:solidFill>
              <a:latin typeface="Arial" charset="0"/>
            </a:endParaRPr>
          </a:p>
        </p:txBody>
      </p:sp>
      <p:sp>
        <p:nvSpPr>
          <p:cNvPr id="68649" name="Text Box 47">
            <a:hlinkClick r:id="rId5" action="ppaction://hlinksldjump">
              <a:snd r:embed="rId4"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5" action="ppaction://hlinksldjump"/>
              </a:rPr>
              <a:t>$200</a:t>
            </a:r>
            <a:endParaRPr lang="en-US" sz="2800" b="1">
              <a:solidFill>
                <a:schemeClr val="bg1"/>
              </a:solidFill>
              <a:latin typeface="Arial" charset="0"/>
            </a:endParaRPr>
          </a:p>
        </p:txBody>
      </p:sp>
      <p:sp>
        <p:nvSpPr>
          <p:cNvPr id="68650" name="Text Box 48">
            <a:hlinkClick r:id="rId6" action="ppaction://hlinksldjump">
              <a:snd r:embed="rId4"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$200</a:t>
            </a:r>
            <a:endParaRPr lang="en-US" sz="2800" b="1">
              <a:solidFill>
                <a:schemeClr val="bg1"/>
              </a:solidFill>
              <a:latin typeface="Arial" charset="0"/>
            </a:endParaRPr>
          </a:p>
        </p:txBody>
      </p:sp>
      <p:sp>
        <p:nvSpPr>
          <p:cNvPr id="68651" name="Text Box 49">
            <a:hlinkClick r:id="rId7" action="ppaction://hlinksldjump">
              <a:snd r:embed="rId4"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$200</a:t>
            </a:r>
            <a:endParaRPr lang="en-US" sz="2800" b="1">
              <a:solidFill>
                <a:schemeClr val="bg1"/>
              </a:solidFill>
              <a:latin typeface="Arial" charset="0"/>
            </a:endParaRPr>
          </a:p>
        </p:txBody>
      </p:sp>
      <p:sp>
        <p:nvSpPr>
          <p:cNvPr id="68652" name="Text Box 50">
            <a:hlinkClick r:id="rId8" action="ppaction://hlinksldjump">
              <a:snd r:embed="rId4"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8" action="ppaction://hlinksldjump"/>
              </a:rPr>
              <a:t>$200</a:t>
            </a:r>
            <a:endParaRPr lang="en-US" sz="2800" b="1">
              <a:solidFill>
                <a:schemeClr val="bg1"/>
              </a:solidFill>
              <a:latin typeface="Arial" charset="0"/>
            </a:endParaRPr>
          </a:p>
        </p:txBody>
      </p:sp>
      <p:sp>
        <p:nvSpPr>
          <p:cNvPr id="68654" name="Text Box 52">
            <a:hlinkClick r:id="rId9" action="ppaction://hlinksldjump">
              <a:snd r:embed="rId4"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$400</a:t>
            </a:r>
            <a:endParaRPr lang="en-US" sz="2800" b="1">
              <a:solidFill>
                <a:schemeClr val="bg1"/>
              </a:solidFill>
              <a:latin typeface="Arial" charset="0"/>
            </a:endParaRPr>
          </a:p>
        </p:txBody>
      </p:sp>
      <p:sp>
        <p:nvSpPr>
          <p:cNvPr id="68655" name="Text Box 53">
            <a:hlinkClick r:id="rId10" action="ppaction://hlinksldjump">
              <a:snd r:embed="rId4"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0" action="ppaction://hlinksldjump"/>
              </a:rPr>
              <a:t>$400</a:t>
            </a:r>
            <a:endParaRPr lang="en-US" sz="2800" b="1">
              <a:solidFill>
                <a:schemeClr val="bg1"/>
              </a:solidFill>
              <a:latin typeface="Arial" charset="0"/>
            </a:endParaRPr>
          </a:p>
        </p:txBody>
      </p:sp>
      <p:sp>
        <p:nvSpPr>
          <p:cNvPr id="68656" name="Text Box 54">
            <a:hlinkClick r:id="rId11" action="ppaction://hlinksldjump">
              <a:snd r:embed="rId4"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$400</a:t>
            </a:r>
            <a:endParaRPr lang="en-US" sz="2800" b="1">
              <a:solidFill>
                <a:schemeClr val="bg1"/>
              </a:solidFill>
              <a:latin typeface="Arial" charset="0"/>
            </a:endParaRPr>
          </a:p>
        </p:txBody>
      </p:sp>
      <p:sp>
        <p:nvSpPr>
          <p:cNvPr id="68657" name="Text Box 55">
            <a:hlinkClick r:id="rId12" action="ppaction://hlinksldjump">
              <a:snd r:embed="rId4"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$400</a:t>
            </a:r>
            <a:endParaRPr lang="en-US" sz="2800" b="1">
              <a:solidFill>
                <a:schemeClr val="bg1"/>
              </a:solidFill>
              <a:latin typeface="Arial" charset="0"/>
            </a:endParaRPr>
          </a:p>
        </p:txBody>
      </p:sp>
      <p:sp>
        <p:nvSpPr>
          <p:cNvPr id="68658" name="Text Box 56">
            <a:hlinkClick r:id="rId13" action="ppaction://hlinksldjump">
              <a:snd r:embed="rId4"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$400</a:t>
            </a:r>
            <a:endParaRPr lang="en-US" sz="2800" b="1">
              <a:solidFill>
                <a:schemeClr val="bg1"/>
              </a:solidFill>
              <a:latin typeface="Arial" charset="0"/>
            </a:endParaRPr>
          </a:p>
        </p:txBody>
      </p:sp>
      <p:sp>
        <p:nvSpPr>
          <p:cNvPr id="68660" name="Text Box 58">
            <a:hlinkClick r:id="rId14" action="ppaction://hlinksldjump">
              <a:snd r:embed="rId4"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$600</a:t>
            </a:r>
            <a:endParaRPr lang="en-US" sz="2800" b="1">
              <a:solidFill>
                <a:schemeClr val="bg1"/>
              </a:solidFill>
              <a:latin typeface="Arial" charset="0"/>
            </a:endParaRPr>
          </a:p>
        </p:txBody>
      </p:sp>
      <p:sp>
        <p:nvSpPr>
          <p:cNvPr id="68661" name="Text Box 59">
            <a:hlinkClick r:id="rId15" action="ppaction://hlinksldjump">
              <a:snd r:embed="rId4"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$600</a:t>
            </a:r>
            <a:endParaRPr lang="en-US" sz="2800" b="1">
              <a:solidFill>
                <a:schemeClr val="bg1"/>
              </a:solidFill>
              <a:latin typeface="Arial" charset="0"/>
            </a:endParaRPr>
          </a:p>
        </p:txBody>
      </p:sp>
      <p:sp>
        <p:nvSpPr>
          <p:cNvPr id="68662" name="Text Box 60">
            <a:hlinkClick r:id="rId16" action="ppaction://hlinksldjump">
              <a:snd r:embed="rId4"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$600</a:t>
            </a:r>
            <a:endParaRPr lang="en-US" sz="2800" b="1">
              <a:solidFill>
                <a:schemeClr val="bg1"/>
              </a:solidFill>
              <a:latin typeface="Arial" charset="0"/>
            </a:endParaRPr>
          </a:p>
        </p:txBody>
      </p:sp>
      <p:sp>
        <p:nvSpPr>
          <p:cNvPr id="68663" name="Text Box 61">
            <a:hlinkClick r:id="rId17" action="ppaction://hlinksldjump">
              <a:snd r:embed="rId4"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$600</a:t>
            </a:r>
            <a:endParaRPr lang="en-US" sz="2800" b="1">
              <a:solidFill>
                <a:schemeClr val="bg1"/>
              </a:solidFill>
              <a:latin typeface="Arial" charset="0"/>
            </a:endParaRPr>
          </a:p>
        </p:txBody>
      </p:sp>
      <p:sp>
        <p:nvSpPr>
          <p:cNvPr id="68664" name="Text Box 62">
            <a:hlinkClick r:id="rId19" action="ppaction://hlinksldjump">
              <a:snd r:embed="rId4"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9" action="ppaction://hlinksldjump"/>
              </a:rPr>
              <a:t>$600</a:t>
            </a:r>
            <a:endParaRPr lang="en-US" sz="2800" b="1">
              <a:solidFill>
                <a:schemeClr val="bg1"/>
              </a:solidFill>
              <a:latin typeface="Arial" charset="0"/>
            </a:endParaRPr>
          </a:p>
        </p:txBody>
      </p:sp>
      <p:sp>
        <p:nvSpPr>
          <p:cNvPr id="68666" name="Text Box 64">
            <a:hlinkClick r:id="rId20" action="ppaction://hlinksldjump">
              <a:snd r:embed="rId4"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$800</a:t>
            </a:r>
            <a:endParaRPr lang="en-US" sz="2800" b="1">
              <a:solidFill>
                <a:schemeClr val="bg1"/>
              </a:solidFill>
              <a:latin typeface="Arial" charset="0"/>
            </a:endParaRPr>
          </a:p>
        </p:txBody>
      </p:sp>
      <p:sp>
        <p:nvSpPr>
          <p:cNvPr id="68667" name="Text Box 65">
            <a:hlinkClick r:id="rId21" action="ppaction://hlinksldjump">
              <a:snd r:embed="rId4"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$800</a:t>
            </a:r>
            <a:endParaRPr lang="en-US" sz="2800" b="1">
              <a:solidFill>
                <a:schemeClr val="bg1"/>
              </a:solidFill>
              <a:latin typeface="Arial" charset="0"/>
            </a:endParaRPr>
          </a:p>
        </p:txBody>
      </p:sp>
      <p:sp>
        <p:nvSpPr>
          <p:cNvPr id="68668" name="Text Box 66">
            <a:hlinkClick r:id="rId22" action="ppaction://hlinksldjump">
              <a:snd r:embed="rId4"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2" action="ppaction://hlinksldjump"/>
              </a:rPr>
              <a:t>$800</a:t>
            </a:r>
            <a:endParaRPr lang="en-US" sz="2800" b="1">
              <a:solidFill>
                <a:schemeClr val="bg1"/>
              </a:solidFill>
              <a:latin typeface="Arial" charset="0"/>
            </a:endParaRPr>
          </a:p>
        </p:txBody>
      </p:sp>
      <p:sp>
        <p:nvSpPr>
          <p:cNvPr id="68669" name="Text Box 67">
            <a:hlinkClick r:id="rId23" action="ppaction://hlinksldjump">
              <a:snd r:embed="rId4"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$800</a:t>
            </a:r>
            <a:endParaRPr lang="en-US" sz="2800" b="1">
              <a:solidFill>
                <a:schemeClr val="bg1"/>
              </a:solidFill>
              <a:latin typeface="Arial" charset="0"/>
            </a:endParaRPr>
          </a:p>
        </p:txBody>
      </p:sp>
      <p:sp>
        <p:nvSpPr>
          <p:cNvPr id="68670" name="Text Box 68">
            <a:hlinkClick r:id="rId24" action="ppaction://hlinksldjump">
              <a:snd r:embed="rId4"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$800</a:t>
            </a:r>
            <a:endParaRPr lang="en-US" sz="2800" b="1">
              <a:solidFill>
                <a:schemeClr val="bg1"/>
              </a:solidFill>
              <a:latin typeface="Arial" charset="0"/>
            </a:endParaRPr>
          </a:p>
        </p:txBody>
      </p:sp>
      <p:sp>
        <p:nvSpPr>
          <p:cNvPr id="68672" name="Text Box 70">
            <a:hlinkClick r:id="rId25" action="ppaction://hlinksldjump">
              <a:snd r:embed="rId4"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5" action="ppaction://hlinksldjump"/>
              </a:rPr>
              <a:t>$1000</a:t>
            </a:r>
            <a:endParaRPr lang="en-US" sz="2800" b="1">
              <a:solidFill>
                <a:schemeClr val="bg1"/>
              </a:solidFill>
              <a:latin typeface="Arial" charset="0"/>
            </a:endParaRPr>
          </a:p>
        </p:txBody>
      </p:sp>
      <p:sp>
        <p:nvSpPr>
          <p:cNvPr id="68673" name="Text Box 71">
            <a:hlinkClick r:id="rId26" action="ppaction://hlinksldjump">
              <a:snd r:embed="rId4"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$1000</a:t>
            </a:r>
            <a:endParaRPr lang="en-US" sz="2800" b="1">
              <a:solidFill>
                <a:schemeClr val="bg1"/>
              </a:solidFill>
              <a:latin typeface="Arial" charset="0"/>
            </a:endParaRPr>
          </a:p>
        </p:txBody>
      </p:sp>
      <p:sp>
        <p:nvSpPr>
          <p:cNvPr id="68674" name="Text Box 72">
            <a:hlinkClick r:id="rId27" action="ppaction://hlinksldjump">
              <a:snd r:embed="rId4"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$1000</a:t>
            </a:r>
            <a:endParaRPr lang="en-US" sz="2800" b="1">
              <a:solidFill>
                <a:schemeClr val="bg1"/>
              </a:solidFill>
              <a:latin typeface="Arial" charset="0"/>
            </a:endParaRPr>
          </a:p>
        </p:txBody>
      </p:sp>
      <p:sp>
        <p:nvSpPr>
          <p:cNvPr id="68675" name="Text Box 73">
            <a:hlinkClick r:id="rId28" action="ppaction://hlinksldjump">
              <a:snd r:embed="rId4"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$1000</a:t>
            </a:r>
            <a:endParaRPr lang="en-US" sz="2800" b="1">
              <a:solidFill>
                <a:schemeClr val="bg1"/>
              </a:solidFill>
              <a:latin typeface="Arial" charset="0"/>
            </a:endParaRPr>
          </a:p>
        </p:txBody>
      </p:sp>
      <p:sp>
        <p:nvSpPr>
          <p:cNvPr id="68676" name="Text Box 74">
            <a:hlinkClick r:id="rId29" action="ppaction://hlinksldjump">
              <a:snd r:embed="rId4"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$1000</a:t>
            </a:r>
            <a:endParaRPr lang="en-US" sz="2800" b="1">
              <a:solidFill>
                <a:schemeClr val="bg1"/>
              </a:solidFill>
              <a:latin typeface="Arial" charset="0"/>
            </a:endParaRPr>
          </a:p>
        </p:txBody>
      </p:sp>
      <p:sp>
        <p:nvSpPr>
          <p:cNvPr id="68678" name="AutoShape 78">
            <a:hlinkClick r:id="rId30" action="ppaction://hlinksldjump"/>
          </p:cNvPr>
          <p:cNvSpPr>
            <a:spLocks noChangeArrowheads="1"/>
          </p:cNvSpPr>
          <p:nvPr/>
        </p:nvSpPr>
        <p:spPr bwMode="auto">
          <a:xfrm>
            <a:off x="7889875"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79" name="Text Box 79">
            <a:hlinkClick r:id="rId30" action="ppaction://hlinksldjump"/>
          </p:cNvPr>
          <p:cNvSpPr txBox="1">
            <a:spLocks noChangeArrowheads="1"/>
          </p:cNvSpPr>
          <p:nvPr/>
        </p:nvSpPr>
        <p:spPr bwMode="auto">
          <a:xfrm>
            <a:off x="7883525"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1</a:t>
            </a:r>
            <a:endParaRPr lang="en-US" sz="1600" b="1">
              <a:latin typeface="Arial" charset="0"/>
            </a:endParaRPr>
          </a:p>
        </p:txBody>
      </p:sp>
      <p:sp>
        <p:nvSpPr>
          <p:cNvPr id="68680" name="AutoShape 81">
            <a:hlinkClick r:id="rId31" action="ppaction://hlinksldjump"/>
          </p:cNvPr>
          <p:cNvSpPr>
            <a:spLocks noChangeArrowheads="1"/>
          </p:cNvSpPr>
          <p:nvPr/>
        </p:nvSpPr>
        <p:spPr bwMode="auto">
          <a:xfrm>
            <a:off x="7889875"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81" name="Text Box 82">
            <a:hlinkClick r:id="rId31" action="ppaction://hlinksldjump"/>
          </p:cNvPr>
          <p:cNvSpPr txBox="1">
            <a:spLocks noChangeArrowheads="1"/>
          </p:cNvSpPr>
          <p:nvPr/>
        </p:nvSpPr>
        <p:spPr bwMode="auto">
          <a:xfrm>
            <a:off x="7966075" y="1933575"/>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a:t>
            </a:r>
            <a:r>
              <a:rPr lang="en-US" sz="1600" b="1">
                <a:solidFill>
                  <a:schemeClr val="bg1"/>
                </a:solidFill>
                <a:latin typeface="Arial" charset="0"/>
                <a:hlinkClick r:id="rId31" action="ppaction://hlinksldjump"/>
              </a:rPr>
              <a:t>Jeopardy</a:t>
            </a:r>
            <a:endParaRPr lang="en-US" sz="1600" b="1">
              <a:solidFill>
                <a:schemeClr val="bg1"/>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96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609600" y="838200"/>
            <a:ext cx="79248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Elder Gong said that remembering and forgetting are part of life.  The word remember is found 400 times in the scriptures.  He listed six ways we can remember the Savior.  Name one.</a:t>
            </a:r>
            <a:r>
              <a:rPr lang="en-US" sz="3600" dirty="0">
                <a:solidFill>
                  <a:srgbClr val="FFFFFF"/>
                </a:solidFill>
              </a:rPr>
              <a:t>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06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7">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0660" name="TextBox 4"/>
          <p:cNvSpPr txBox="1">
            <a:spLocks noChangeArrowheads="1"/>
          </p:cNvSpPr>
          <p:nvPr/>
        </p:nvSpPr>
        <p:spPr bwMode="auto">
          <a:xfrm>
            <a:off x="228600" y="838200"/>
            <a:ext cx="8686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FFFFFF"/>
                </a:solidFill>
              </a:rPr>
              <a:t>1. We can always remember him by having confidence in covenants and assurances. </a:t>
            </a:r>
          </a:p>
          <a:p>
            <a:r>
              <a:rPr lang="en-US" dirty="0">
                <a:solidFill>
                  <a:srgbClr val="FFFFFF"/>
                </a:solidFill>
              </a:rPr>
              <a:t>2. We can always remember him by </a:t>
            </a:r>
            <a:r>
              <a:rPr lang="en-US" dirty="0" smtClean="0">
                <a:solidFill>
                  <a:srgbClr val="FFFFFF"/>
                </a:solidFill>
              </a:rPr>
              <a:t>gratefully </a:t>
            </a:r>
            <a:r>
              <a:rPr lang="en-US" dirty="0">
                <a:solidFill>
                  <a:srgbClr val="FFFFFF"/>
                </a:solidFill>
              </a:rPr>
              <a:t>acknowledging His hand throughout our lives. </a:t>
            </a:r>
          </a:p>
          <a:p>
            <a:r>
              <a:rPr lang="en-US" dirty="0">
                <a:solidFill>
                  <a:srgbClr val="FFFFFF"/>
                </a:solidFill>
              </a:rPr>
              <a:t>3. We can always remember him by trusting when the Lord assures us that he who has repented of his sins the same is forgiven and the Lord would remember them no more.  </a:t>
            </a:r>
          </a:p>
          <a:p>
            <a:r>
              <a:rPr lang="en-US" dirty="0">
                <a:solidFill>
                  <a:srgbClr val="FFFFFF"/>
                </a:solidFill>
              </a:rPr>
              <a:t>4. He invites </a:t>
            </a:r>
            <a:r>
              <a:rPr lang="en-US" dirty="0" smtClean="0">
                <a:solidFill>
                  <a:srgbClr val="FFFFFF"/>
                </a:solidFill>
              </a:rPr>
              <a:t>us to </a:t>
            </a:r>
            <a:r>
              <a:rPr lang="en-US" dirty="0">
                <a:solidFill>
                  <a:srgbClr val="FFFFFF"/>
                </a:solidFill>
              </a:rPr>
              <a:t>remember that he always welcomes us home.  </a:t>
            </a:r>
          </a:p>
          <a:p>
            <a:r>
              <a:rPr lang="en-US" dirty="0">
                <a:solidFill>
                  <a:srgbClr val="FFFFFF"/>
                </a:solidFill>
              </a:rPr>
              <a:t>5. We can always remember him on the Sabbath through the sacrament. </a:t>
            </a:r>
          </a:p>
          <a:p>
            <a:r>
              <a:rPr lang="en-US" dirty="0">
                <a:solidFill>
                  <a:srgbClr val="FFFFFF"/>
                </a:solidFill>
              </a:rPr>
              <a:t>6. Our Savior invites us to always remember him as he always remembers us.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16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533400" y="838200"/>
            <a:ext cx="7620000" cy="501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Stevenson gave us the analogy of how without keys we cannot start a car and that this miracle of engineering was just plastic and metal and could not </a:t>
            </a:r>
            <a:r>
              <a:rPr lang="en-US" sz="3200" dirty="0" smtClean="0">
                <a:solidFill>
                  <a:srgbClr val="FFFFFF"/>
                </a:solidFill>
              </a:rPr>
              <a:t>perform its </a:t>
            </a:r>
            <a:r>
              <a:rPr lang="en-US" sz="3200" dirty="0">
                <a:solidFill>
                  <a:srgbClr val="FFFFFF"/>
                </a:solidFill>
              </a:rPr>
              <a:t>intended function. </a:t>
            </a:r>
            <a:r>
              <a:rPr lang="en-US" sz="3200" dirty="0" smtClean="0">
                <a:solidFill>
                  <a:srgbClr val="FFFFFF"/>
                </a:solidFill>
              </a:rPr>
              <a:t>Then </a:t>
            </a:r>
            <a:r>
              <a:rPr lang="en-US" sz="3200" dirty="0">
                <a:solidFill>
                  <a:srgbClr val="FFFFFF"/>
                </a:solidFill>
              </a:rPr>
              <a:t>he compared it to the essential need for Priesthood keys.  He then gave the youth three ways that you can “find the keys” or use priesthood keys and authority to bless your life and the lives of others.  Name one of those ways: </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27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2708" name="TextBox 4"/>
          <p:cNvSpPr txBox="1">
            <a:spLocks noChangeArrowheads="1"/>
          </p:cNvSpPr>
          <p:nvPr/>
        </p:nvSpPr>
        <p:spPr bwMode="auto">
          <a:xfrm>
            <a:off x="1219200" y="1828800"/>
            <a:ext cx="66294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800" dirty="0">
                <a:solidFill>
                  <a:srgbClr val="FFFFFF"/>
                </a:solidFill>
              </a:rPr>
              <a:t>1. Prepare for missionary service.  </a:t>
            </a:r>
          </a:p>
          <a:p>
            <a:r>
              <a:rPr lang="en-US" sz="4800" dirty="0">
                <a:solidFill>
                  <a:srgbClr val="FFFFFF"/>
                </a:solidFill>
              </a:rPr>
              <a:t>2. Attend the temple.  </a:t>
            </a:r>
          </a:p>
          <a:p>
            <a:r>
              <a:rPr lang="en-US" sz="4800" dirty="0">
                <a:solidFill>
                  <a:srgbClr val="FFFFFF"/>
                </a:solidFill>
              </a:rPr>
              <a:t>3. Go forward with faith.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37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838200" y="838200"/>
            <a:ext cx="7467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Pres. </a:t>
            </a:r>
            <a:r>
              <a:rPr lang="en-US" sz="4000" dirty="0" err="1">
                <a:solidFill>
                  <a:srgbClr val="FFFFFF"/>
                </a:solidFill>
              </a:rPr>
              <a:t>Eyring</a:t>
            </a:r>
            <a:r>
              <a:rPr lang="en-US" sz="4000" dirty="0">
                <a:solidFill>
                  <a:srgbClr val="FFFFFF"/>
                </a:solidFill>
              </a:rPr>
              <a:t> promised us three blessings by learning to listen to the Spirit.  Name one: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ChangeArrowheads="1"/>
          </p:cNvSpPr>
          <p:nvPr/>
        </p:nvSpPr>
        <p:spPr bwMode="auto">
          <a:xfrm>
            <a:off x="0" y="-15875"/>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1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196" name="TextBox 4"/>
          <p:cNvSpPr txBox="1">
            <a:spLocks noChangeArrowheads="1"/>
          </p:cNvSpPr>
          <p:nvPr/>
        </p:nvSpPr>
        <p:spPr bwMode="auto">
          <a:xfrm>
            <a:off x="914400" y="838200"/>
            <a:ext cx="7772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We are children of the living God.</a:t>
            </a:r>
            <a:r>
              <a:rPr lang="en-US" sz="3600" dirty="0">
                <a:solidFill>
                  <a:srgbClr val="FFFFFF"/>
                </a:solidFill>
              </a:rPr>
              <a:t> </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47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4756" name="TextBox 4"/>
          <p:cNvSpPr txBox="1">
            <a:spLocks noChangeArrowheads="1"/>
          </p:cNvSpPr>
          <p:nvPr/>
        </p:nvSpPr>
        <p:spPr bwMode="auto">
          <a:xfrm>
            <a:off x="533400" y="838200"/>
            <a:ext cx="8153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800" dirty="0" smtClean="0"/>
              <a:t>	</a:t>
            </a:r>
            <a:r>
              <a:rPr lang="en-US" sz="4800" dirty="0" smtClean="0">
                <a:solidFill>
                  <a:srgbClr val="FFFFFF"/>
                </a:solidFill>
              </a:rPr>
              <a:t>You </a:t>
            </a:r>
            <a:r>
              <a:rPr lang="en-US" sz="4800" dirty="0">
                <a:solidFill>
                  <a:srgbClr val="FFFFFF"/>
                </a:solidFill>
              </a:rPr>
              <a:t>will find your heart softened, your faith strengthened, and your capacity to love the Lord increased.</a:t>
            </a:r>
            <a:r>
              <a:rPr lang="en-US" sz="4800" dirty="0">
                <a:solidFill>
                  <a:srgbClr val="FFFFFF"/>
                </a:solidFill>
              </a:rPr>
              <a:t> </a:t>
            </a:r>
            <a:endParaRPr lang="en-US" sz="4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ChangeArrowheads="1"/>
          </p:cNvSpPr>
          <p:nvPr/>
        </p:nvSpPr>
        <p:spPr bwMode="auto">
          <a:xfrm>
            <a:off x="-23813" y="20638"/>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57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1066800" y="838200"/>
            <a:ext cx="73152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Sister </a:t>
            </a:r>
            <a:r>
              <a:rPr lang="en-US" sz="3200" dirty="0" err="1">
                <a:solidFill>
                  <a:srgbClr val="FFFFFF"/>
                </a:solidFill>
              </a:rPr>
              <a:t>Oscarson</a:t>
            </a:r>
            <a:r>
              <a:rPr lang="en-US" sz="3200" dirty="0">
                <a:solidFill>
                  <a:srgbClr val="FFFFFF"/>
                </a:solidFill>
              </a:rPr>
              <a:t> asked us to think of the profound claims we make as a church that are distinguishing features found in no other place on earth.  Name one of the list she gave:</a:t>
            </a:r>
            <a:r>
              <a:rPr lang="en-US" sz="3200" dirty="0">
                <a:solidFill>
                  <a:srgbClr val="FFFFFF"/>
                </a:solidFill>
              </a:rPr>
              <a:t>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68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6804" name="TextBox 4"/>
          <p:cNvSpPr txBox="1">
            <a:spLocks noChangeArrowheads="1"/>
          </p:cNvSpPr>
          <p:nvPr/>
        </p:nvSpPr>
        <p:spPr bwMode="auto">
          <a:xfrm>
            <a:off x="381000" y="762000"/>
            <a:ext cx="8229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smtClean="0">
                <a:solidFill>
                  <a:srgbClr val="FFFFFF"/>
                </a:solidFill>
              </a:rPr>
              <a:t>Priesthood </a:t>
            </a:r>
            <a:r>
              <a:rPr lang="en-US" dirty="0">
                <a:solidFill>
                  <a:srgbClr val="FFFFFF"/>
                </a:solidFill>
              </a:rPr>
              <a:t>authority restored.  </a:t>
            </a:r>
          </a:p>
          <a:p>
            <a:r>
              <a:rPr lang="en-US" dirty="0">
                <a:solidFill>
                  <a:srgbClr val="FFFFFF"/>
                </a:solidFill>
              </a:rPr>
              <a:t>Apostles and prophets through priesthood keys.</a:t>
            </a:r>
          </a:p>
          <a:p>
            <a:r>
              <a:rPr lang="en-US" dirty="0">
                <a:solidFill>
                  <a:srgbClr val="FFFFFF"/>
                </a:solidFill>
              </a:rPr>
              <a:t>We believe God speaks to his children through his prophets.  </a:t>
            </a:r>
          </a:p>
          <a:p>
            <a:r>
              <a:rPr lang="en-US" dirty="0">
                <a:solidFill>
                  <a:srgbClr val="FFFFFF"/>
                </a:solidFill>
              </a:rPr>
              <a:t>We claim that through this power, families can be bound together for eternity.</a:t>
            </a:r>
          </a:p>
          <a:p>
            <a:r>
              <a:rPr lang="en-US" dirty="0">
                <a:solidFill>
                  <a:srgbClr val="FFFFFF"/>
                </a:solidFill>
              </a:rPr>
              <a:t>We believe we can receive saving ordinances for ourselves and our ancestors.  </a:t>
            </a:r>
          </a:p>
          <a:p>
            <a:r>
              <a:rPr lang="en-US" dirty="0">
                <a:solidFill>
                  <a:srgbClr val="FFFFFF"/>
                </a:solidFill>
              </a:rPr>
              <a:t>We have received additional scriptures declaring Christ is the Savior of the world.  </a:t>
            </a:r>
          </a:p>
          <a:p>
            <a:r>
              <a:rPr lang="en-US" dirty="0">
                <a:solidFill>
                  <a:srgbClr val="FFFFFF"/>
                </a:solidFill>
              </a:rPr>
              <a:t>The church is the kingdom of God and the only true church on the earth because Christ stands at the head  and it is his church.</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78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1371600" y="838200"/>
            <a:ext cx="6324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Oaks reminded us of three tools that </a:t>
            </a:r>
            <a:r>
              <a:rPr lang="en-US" sz="4000" dirty="0" smtClean="0">
                <a:solidFill>
                  <a:srgbClr val="FFFFFF"/>
                </a:solidFill>
              </a:rPr>
              <a:t>are </a:t>
            </a:r>
            <a:r>
              <a:rPr lang="en-US" sz="4000" dirty="0">
                <a:solidFill>
                  <a:srgbClr val="FFFFFF"/>
                </a:solidFill>
              </a:rPr>
              <a:t>listed in 2 Nephi 28 that Satan uses to try to lead us astray.  Name one:</a:t>
            </a: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88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78852" name="Text Box 4"/>
          <p:cNvSpPr txBox="1">
            <a:spLocks noChangeArrowheads="1"/>
          </p:cNvSpPr>
          <p:nvPr/>
        </p:nvSpPr>
        <p:spPr bwMode="auto">
          <a:xfrm>
            <a:off x="228600" y="914400"/>
            <a:ext cx="8382000" cy="1200150"/>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endParaRPr lang="en-US" sz="3600">
              <a:latin typeface="Times New Roman" pitchFamily="18" charset="0"/>
              <a:ea typeface="+mn-ea"/>
              <a:cs typeface="+mn-cs"/>
            </a:endParaRPr>
          </a:p>
          <a:p>
            <a:pPr>
              <a:defRPr/>
            </a:pPr>
            <a:endParaRPr lang="en-US" sz="3600">
              <a:solidFill>
                <a:schemeClr val="bg1"/>
              </a:solidFill>
              <a:latin typeface="Times New Roman" pitchFamily="18" charset="0"/>
              <a:ea typeface="+mn-ea"/>
              <a:cs typeface="+mn-cs"/>
            </a:endParaRP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8853" name="TextBox 5"/>
          <p:cNvSpPr txBox="1">
            <a:spLocks noChangeArrowheads="1"/>
          </p:cNvSpPr>
          <p:nvPr/>
        </p:nvSpPr>
        <p:spPr bwMode="auto">
          <a:xfrm>
            <a:off x="685800" y="914400"/>
            <a:ext cx="80010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smtClean="0">
                <a:solidFill>
                  <a:srgbClr val="FFFFFF"/>
                </a:solidFill>
              </a:rPr>
              <a:t>	1</a:t>
            </a:r>
            <a:r>
              <a:rPr lang="en-US" sz="2800" dirty="0">
                <a:solidFill>
                  <a:srgbClr val="FFFFFF"/>
                </a:solidFill>
              </a:rPr>
              <a:t>. At that day shall he rage in the hearts of the children of men, and stir them up to anger against that which is good.</a:t>
            </a:r>
          </a:p>
          <a:p>
            <a:r>
              <a:rPr lang="en-US" sz="2800" dirty="0">
                <a:solidFill>
                  <a:srgbClr val="FFFFFF"/>
                </a:solidFill>
              </a:rPr>
              <a:t>	2. Others will he pacify, and lull them away into carnal security saying all is well in Zion.</a:t>
            </a:r>
          </a:p>
          <a:p>
            <a:r>
              <a:rPr lang="en-US" sz="2800" dirty="0">
                <a:solidFill>
                  <a:srgbClr val="FFFFFF"/>
                </a:solidFill>
              </a:rPr>
              <a:t>	3. Others he </a:t>
            </a:r>
            <a:r>
              <a:rPr lang="en-US" sz="2800" dirty="0" err="1">
                <a:solidFill>
                  <a:srgbClr val="FFFFFF"/>
                </a:solidFill>
              </a:rPr>
              <a:t>flattereth</a:t>
            </a:r>
            <a:r>
              <a:rPr lang="en-US" sz="2800" dirty="0">
                <a:solidFill>
                  <a:srgbClr val="FFFFFF"/>
                </a:solidFill>
              </a:rPr>
              <a:t> away, and </a:t>
            </a:r>
            <a:r>
              <a:rPr lang="en-US" sz="2800" dirty="0" err="1">
                <a:solidFill>
                  <a:srgbClr val="FFFFFF"/>
                </a:solidFill>
              </a:rPr>
              <a:t>telleth</a:t>
            </a:r>
            <a:r>
              <a:rPr lang="en-US" sz="2800" dirty="0">
                <a:solidFill>
                  <a:srgbClr val="FFFFFF"/>
                </a:solidFill>
              </a:rPr>
              <a:t> them there is no hell; and he </a:t>
            </a:r>
            <a:r>
              <a:rPr lang="en-US" sz="2800" dirty="0" err="1">
                <a:solidFill>
                  <a:srgbClr val="FFFFFF"/>
                </a:solidFill>
              </a:rPr>
              <a:t>saith</a:t>
            </a:r>
            <a:r>
              <a:rPr lang="en-US" sz="2800" dirty="0">
                <a:solidFill>
                  <a:srgbClr val="FFFFFF"/>
                </a:solidFill>
              </a:rPr>
              <a:t> unto them: I am no devil, for there is none</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98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838200" y="838200"/>
            <a:ext cx="7772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What did Elder Oaks teach strongly in his talk that enables choice, and it is the opportunity of making the right choices that leads to the growth that is the purpose of the Father’s plan?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08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0900" name="TextBox 4"/>
          <p:cNvSpPr txBox="1">
            <a:spLocks noChangeArrowheads="1"/>
          </p:cNvSpPr>
          <p:nvPr/>
        </p:nvSpPr>
        <p:spPr bwMode="auto">
          <a:xfrm>
            <a:off x="1143000" y="762000"/>
            <a:ext cx="7010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800" dirty="0" smtClean="0">
                <a:solidFill>
                  <a:schemeClr val="bg1"/>
                </a:solidFill>
              </a:rPr>
              <a:t>Opposition</a:t>
            </a:r>
            <a:endParaRPr lang="en-US" sz="48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7395"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7395"/>
                                        </p:tgtEl>
                                        <p:attrNameLst>
                                          <p:attrName>style.visibility</p:attrName>
                                        </p:attrNameLst>
                                      </p:cBhvr>
                                      <p:to>
                                        <p:strVal val="visible"/>
                                      </p:to>
                                    </p:set>
                                    <p:animEffect transition="in" filter="box(out)">
                                      <p:cBhvr>
                                        <p:cTn id="7" dur="500"/>
                                        <p:tgtEl>
                                          <p:spTgt spid="187395"/>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29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609600" y="838200"/>
            <a:ext cx="7924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Elder Ballard spoke about an effective tradition to have in our lives that would strengthen families and listed four examples.  What did he talk </a:t>
            </a:r>
            <a:r>
              <a:rPr lang="en-US" sz="3600" dirty="0" smtClean="0">
                <a:solidFill>
                  <a:srgbClr val="FFFFFF"/>
                </a:solidFill>
              </a:rPr>
              <a:t>about</a:t>
            </a:r>
            <a:r>
              <a:rPr lang="en-US" sz="3600" dirty="0">
                <a:solidFill>
                  <a:srgbClr val="FFFFFF"/>
                </a:solidFill>
              </a:rPr>
              <a:t>?</a:t>
            </a:r>
            <a:endParaRPr lang="en-US" sz="3600" dirty="0">
              <a:solidFill>
                <a:srgbClr val="FFFFFF"/>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39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3972" name="TextBox 4"/>
          <p:cNvSpPr txBox="1">
            <a:spLocks noChangeArrowheads="1"/>
          </p:cNvSpPr>
          <p:nvPr/>
        </p:nvSpPr>
        <p:spPr bwMode="auto">
          <a:xfrm>
            <a:off x="533400" y="838200"/>
            <a:ext cx="8229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F</a:t>
            </a:r>
            <a:r>
              <a:rPr lang="en-US" sz="3200" dirty="0" smtClean="0">
                <a:solidFill>
                  <a:srgbClr val="FFFFFF"/>
                </a:solidFill>
              </a:rPr>
              <a:t>our </a:t>
            </a:r>
            <a:r>
              <a:rPr lang="en-US" sz="3200" dirty="0">
                <a:solidFill>
                  <a:srgbClr val="FFFFFF"/>
                </a:solidFill>
              </a:rPr>
              <a:t>types of family councils:</a:t>
            </a:r>
          </a:p>
          <a:p>
            <a:r>
              <a:rPr lang="en-US" sz="3200" dirty="0">
                <a:solidFill>
                  <a:srgbClr val="FFFFFF"/>
                </a:solidFill>
              </a:rPr>
              <a:t>	First, a general family council consisting of the entire family.</a:t>
            </a:r>
          </a:p>
          <a:p>
            <a:r>
              <a:rPr lang="en-US" sz="3200" dirty="0">
                <a:solidFill>
                  <a:srgbClr val="FFFFFF"/>
                </a:solidFill>
              </a:rPr>
              <a:t>	Second, an executive family council consisting of a mother and a father.</a:t>
            </a:r>
          </a:p>
          <a:p>
            <a:r>
              <a:rPr lang="en-US" sz="3200" dirty="0">
                <a:solidFill>
                  <a:srgbClr val="FFFFFF"/>
                </a:solidFill>
              </a:rPr>
              <a:t>	Third, a limited family council consisting of parents and one child.</a:t>
            </a:r>
          </a:p>
          <a:p>
            <a:r>
              <a:rPr lang="en-US" sz="3200" dirty="0">
                <a:solidFill>
                  <a:srgbClr val="FFFFFF"/>
                </a:solidFill>
              </a:rPr>
              <a:t>	Fourth, a one-on-one family council consisting of one parent and one child.</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3"/>
          <p:cNvSpPr txBox="1">
            <a:spLocks noChangeArrowheads="1"/>
          </p:cNvSpPr>
          <p:nvPr/>
        </p:nvSpPr>
        <p:spPr bwMode="auto">
          <a:xfrm>
            <a:off x="685800" y="838200"/>
            <a:ext cx="7772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Elder Paul V. </a:t>
            </a:r>
            <a:r>
              <a:rPr lang="en-US" sz="4000" dirty="0">
                <a:solidFill>
                  <a:srgbClr val="FFFFFF"/>
                </a:solidFill>
              </a:rPr>
              <a:t>Johnson said he had been pondering something that he said would cure all cancers, or any other ailments that we may face in this life.  What was the subject of his talk?</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49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1371600" y="838200"/>
            <a:ext cx="6324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Pres. </a:t>
            </a:r>
            <a:r>
              <a:rPr lang="en-US" sz="4000" dirty="0" err="1">
                <a:solidFill>
                  <a:srgbClr val="FFFFFF"/>
                </a:solidFill>
              </a:rPr>
              <a:t>Uchtdorf</a:t>
            </a:r>
            <a:r>
              <a:rPr lang="en-US" sz="4000" dirty="0">
                <a:solidFill>
                  <a:srgbClr val="FFFFFF"/>
                </a:solidFill>
              </a:rPr>
              <a:t> made the following statement.  Fill in the word  that was a big part of his talk.  ________ is the life-blood of faith</a:t>
            </a:r>
            <a:r>
              <a:rPr lang="en-US" sz="4000" dirty="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60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6020" name="TextBox 4"/>
          <p:cNvSpPr txBox="1">
            <a:spLocks noChangeArrowheads="1"/>
          </p:cNvSpPr>
          <p:nvPr/>
        </p:nvSpPr>
        <p:spPr bwMode="auto">
          <a:xfrm>
            <a:off x="1371600" y="838200"/>
            <a:ext cx="6324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Obedience</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70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609600" y="838200"/>
            <a:ext cx="8077200" cy="4524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dirty="0">
                <a:solidFill>
                  <a:srgbClr val="FFFFFF"/>
                </a:solidFill>
              </a:rPr>
              <a:t>Pres. Monson said he had been thinking a lot about choices.  He said the door of history turns on small hinges and so do people’s lives.  The choices we make determine our destiny.  Then he made the statement that if we choose this one thing, we will have made the correct choice.  What should we choose? </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80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8068" name="TextBox 4"/>
          <p:cNvSpPr txBox="1">
            <a:spLocks noChangeArrowheads="1"/>
          </p:cNvSpPr>
          <p:nvPr/>
        </p:nvSpPr>
        <p:spPr bwMode="auto">
          <a:xfrm>
            <a:off x="1219200" y="838200"/>
            <a:ext cx="6324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If we choose Christ, we will have made the correct </a:t>
            </a:r>
            <a:r>
              <a:rPr lang="en-US" sz="4000" dirty="0" smtClean="0">
                <a:solidFill>
                  <a:srgbClr val="FFFFFF"/>
                </a:solidFill>
              </a:rPr>
              <a:t>choice.</a:t>
            </a:r>
            <a:endParaRPr lang="en-US" sz="4000" dirty="0"/>
          </a:p>
          <a:p>
            <a:pPr algn="ctr"/>
            <a:endParaRPr lang="en-US" sz="40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90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89092" name="Text Box 4"/>
          <p:cNvSpPr txBox="1">
            <a:spLocks noChangeArrowheads="1"/>
          </p:cNvSpPr>
          <p:nvPr/>
        </p:nvSpPr>
        <p:spPr bwMode="auto">
          <a:xfrm>
            <a:off x="304800" y="1524000"/>
            <a:ext cx="8382000" cy="4619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a:latin typeface="Times New Roman" pitchFamily="18" charset="0"/>
                <a:ea typeface="+mn-ea"/>
                <a:cs typeface="+mn-cs"/>
              </a:rPr>
              <a:t> </a:t>
            </a:r>
            <a:endParaRPr lang="en-US" sz="3600">
              <a:solidFill>
                <a:schemeClr val="bg1"/>
              </a:solidFill>
              <a:latin typeface="Courier New" pitchFamily="49" charset="0"/>
              <a:ea typeface="+mn-ea"/>
              <a:cs typeface="+mn-cs"/>
            </a:endParaRPr>
          </a:p>
        </p:txBody>
      </p:sp>
      <p:sp>
        <p:nvSpPr>
          <p:cNvPr id="2" name="TextBox 4"/>
          <p:cNvSpPr txBox="1">
            <a:spLocks noChangeArrowheads="1"/>
          </p:cNvSpPr>
          <p:nvPr/>
        </p:nvSpPr>
        <p:spPr bwMode="auto">
          <a:xfrm>
            <a:off x="1371600" y="838200"/>
            <a:ext cx="6324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Holland said that the first great commandment of eternity is to love God with all our heart might mind and strength.  What did he say was the first great truth of all eternity?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01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267200" y="60198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90116" name="TextBox 4"/>
          <p:cNvSpPr txBox="1">
            <a:spLocks noChangeArrowheads="1"/>
          </p:cNvSpPr>
          <p:nvPr/>
        </p:nvSpPr>
        <p:spPr bwMode="auto">
          <a:xfrm>
            <a:off x="1371600" y="838200"/>
            <a:ext cx="6324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a:solidFill>
                  <a:srgbClr val="FFFFFF"/>
                </a:solidFill>
              </a:rPr>
              <a:t>God loves us with all of his heart, might, mind  and strength.  That love is the foundation stone of eternity.</a:t>
            </a:r>
            <a:r>
              <a:rPr lang="en-US" sz="4000" dirty="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r>
              <a:rPr lang="en-US"/>
              <a:t> </a:t>
            </a:r>
          </a:p>
        </p:txBody>
      </p:sp>
      <p:sp>
        <p:nvSpPr>
          <p:cNvPr id="911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914400" y="838200"/>
            <a:ext cx="7086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Cooke spoke on the plan of salvation and temple work.  He quoted Obadiah 1:21.  Find and read that scripture.</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92164" name="TextBox 4"/>
          <p:cNvSpPr txBox="1">
            <a:spLocks noChangeArrowheads="1"/>
          </p:cNvSpPr>
          <p:nvPr/>
        </p:nvSpPr>
        <p:spPr bwMode="auto">
          <a:xfrm>
            <a:off x="457200" y="914400"/>
            <a:ext cx="8077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And </a:t>
            </a:r>
            <a:r>
              <a:rPr lang="en-US" sz="4000" dirty="0" err="1">
                <a:solidFill>
                  <a:srgbClr val="FFFFFF"/>
                </a:solidFill>
              </a:rPr>
              <a:t>saviours</a:t>
            </a:r>
            <a:r>
              <a:rPr lang="en-US" sz="4000" dirty="0">
                <a:solidFill>
                  <a:srgbClr val="FFFFFF"/>
                </a:solidFill>
              </a:rPr>
              <a:t> shall come up on mount Zion to </a:t>
            </a:r>
            <a:r>
              <a:rPr lang="en-US" sz="4000" dirty="0" err="1">
                <a:solidFill>
                  <a:srgbClr val="FFFFFF"/>
                </a:solidFill>
              </a:rPr>
              <a:t>judgethe</a:t>
            </a:r>
            <a:r>
              <a:rPr lang="en-US" sz="4000" dirty="0">
                <a:solidFill>
                  <a:srgbClr val="FFFFFF"/>
                </a:solidFill>
              </a:rPr>
              <a:t> mount of Esau; and the kingdom shall be the </a:t>
            </a:r>
            <a:r>
              <a:rPr lang="en-US" sz="4000" cap="small" dirty="0">
                <a:solidFill>
                  <a:srgbClr val="FFFFFF"/>
                </a:solidFill>
              </a:rPr>
              <a:t>Lord</a:t>
            </a:r>
            <a:r>
              <a:rPr lang="en-US" sz="4000" dirty="0">
                <a:solidFill>
                  <a:srgbClr val="FFFFFF"/>
                </a:solidFill>
              </a:rPr>
              <a:t>’s.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31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Bishop Waddell gave us three steps to gain peace in this life:  to learn, to listen and to walk with Christ.  Then he quoted Isaiah 2:3.  Find and read that scripture.</a:t>
            </a:r>
          </a:p>
        </p:txBody>
      </p:sp>
    </p:spTree>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42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94212" name="TextBox 4"/>
          <p:cNvSpPr txBox="1">
            <a:spLocks noChangeArrowheads="1"/>
          </p:cNvSpPr>
          <p:nvPr/>
        </p:nvSpPr>
        <p:spPr bwMode="auto">
          <a:xfrm>
            <a:off x="609600" y="609600"/>
            <a:ext cx="80010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And many people shall go and say, Come ye, and let </a:t>
            </a:r>
            <a:r>
              <a:rPr lang="en-US" sz="4000" dirty="0" err="1">
                <a:solidFill>
                  <a:srgbClr val="FFFFFF"/>
                </a:solidFill>
              </a:rPr>
              <a:t>usgo</a:t>
            </a:r>
            <a:r>
              <a:rPr lang="en-US" sz="4000" dirty="0">
                <a:solidFill>
                  <a:srgbClr val="FFFFFF"/>
                </a:solidFill>
              </a:rPr>
              <a:t> up to the mountain of the </a:t>
            </a:r>
            <a:r>
              <a:rPr lang="en-US" sz="4000" cap="small" dirty="0">
                <a:solidFill>
                  <a:srgbClr val="FFFFFF"/>
                </a:solidFill>
              </a:rPr>
              <a:t>Lord</a:t>
            </a:r>
            <a:r>
              <a:rPr lang="en-US" sz="4000" dirty="0">
                <a:solidFill>
                  <a:srgbClr val="FFFFFF"/>
                </a:solidFill>
              </a:rPr>
              <a:t>, to the house of the God of Jacob; and he will teach us of his ways, and we will walk in his paths: for out of Zion shall go forth the law, and the word of the </a:t>
            </a:r>
            <a:r>
              <a:rPr lang="en-US" sz="4000" cap="small" dirty="0">
                <a:solidFill>
                  <a:srgbClr val="FFFFFF"/>
                </a:solidFill>
              </a:rPr>
              <a:t>Lord</a:t>
            </a:r>
            <a:r>
              <a:rPr lang="en-US" sz="4000" dirty="0">
                <a:solidFill>
                  <a:srgbClr val="FFFFFF"/>
                </a:solidFill>
              </a:rPr>
              <a:t> from Jerusalem.</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3">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244" name="TextBox 4"/>
          <p:cNvSpPr txBox="1">
            <a:spLocks noChangeArrowheads="1"/>
          </p:cNvSpPr>
          <p:nvPr/>
        </p:nvSpPr>
        <p:spPr bwMode="auto">
          <a:xfrm>
            <a:off x="685800" y="685800"/>
            <a:ext cx="7772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marL="0" indent="0" algn="ctr"/>
            <a:r>
              <a:rPr lang="en-US" sz="3600" dirty="0">
                <a:solidFill>
                  <a:srgbClr val="FFFFFF"/>
                </a:solidFill>
              </a:rPr>
              <a:t>Resurrection. </a:t>
            </a:r>
            <a:endParaRPr lang="en-US" sz="3600" dirty="0">
              <a:solidFill>
                <a:srgbClr val="FFFFFF"/>
              </a:solidFill>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52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1371600" y="838200"/>
            <a:ext cx="6324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Sister Durham spoke about the importance of teaching children about the divine help of the Holy Ghost.  She quoted Deuteronomy 12:9.  Find and read that scripture.</a:t>
            </a:r>
          </a:p>
        </p:txBody>
      </p:sp>
    </p:spTree>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62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600200" y="1524000"/>
            <a:ext cx="5791200" cy="2308324"/>
          </a:xfrm>
          <a:prstGeom prst="rect">
            <a:avLst/>
          </a:prstGeom>
        </p:spPr>
        <p:txBody>
          <a:bodyPr wrap="square">
            <a:spAutoFit/>
          </a:bodyPr>
          <a:lstStyle/>
          <a:p>
            <a:r>
              <a:rPr lang="en-US" sz="3600" dirty="0">
                <a:solidFill>
                  <a:srgbClr val="FFFFFF"/>
                </a:solidFill>
              </a:rPr>
              <a:t>For ye are not as yet come to the rest and to the inheritance, which the </a:t>
            </a:r>
            <a:r>
              <a:rPr lang="en-US" sz="3600" cap="small" dirty="0">
                <a:solidFill>
                  <a:srgbClr val="FFFFFF"/>
                </a:solidFill>
              </a:rPr>
              <a:t>Lord</a:t>
            </a:r>
            <a:r>
              <a:rPr lang="en-US" sz="3600" dirty="0">
                <a:solidFill>
                  <a:srgbClr val="FFFFFF"/>
                </a:solidFill>
              </a:rPr>
              <a:t> your God </a:t>
            </a:r>
            <a:r>
              <a:rPr lang="en-US" sz="3600" dirty="0" err="1">
                <a:solidFill>
                  <a:srgbClr val="FFFFFF"/>
                </a:solidFill>
              </a:rPr>
              <a:t>giveth</a:t>
            </a:r>
            <a:r>
              <a:rPr lang="en-US" sz="3600" dirty="0">
                <a:solidFill>
                  <a:srgbClr val="FFFFFF"/>
                </a:solidFill>
              </a:rPr>
              <a:t> you.</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72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685800" y="838200"/>
            <a:ext cx="78486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Christofferson</a:t>
            </a:r>
            <a:r>
              <a:rPr lang="en-US" sz="4000" dirty="0">
                <a:solidFill>
                  <a:srgbClr val="FFFFFF"/>
                </a:solidFill>
              </a:rPr>
              <a:t> spoke on fatherhood and the importance of teaching our children.  He quoted Psalm 78:5-6.  Find and read that scripture.</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ChangeArrowheads="1"/>
          </p:cNvSpPr>
          <p:nvPr/>
        </p:nvSpPr>
        <p:spPr bwMode="auto">
          <a:xfrm>
            <a:off x="0" y="4763"/>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83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4"/>
          <p:cNvSpPr txBox="1">
            <a:spLocks noChangeArrowheads="1"/>
          </p:cNvSpPr>
          <p:nvPr/>
        </p:nvSpPr>
        <p:spPr bwMode="auto">
          <a:xfrm>
            <a:off x="838200" y="914400"/>
            <a:ext cx="754380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For he established a testimony in Jacob, and appointed a law in Israel, which he commanded our fathers, that they should make them known to their children:</a:t>
            </a:r>
          </a:p>
          <a:p>
            <a:r>
              <a:rPr lang="en-US" sz="3200" dirty="0">
                <a:solidFill>
                  <a:srgbClr val="FFFFFF"/>
                </a:solidFill>
              </a:rPr>
              <a:t>That the generation to come might know </a:t>
            </a:r>
            <a:r>
              <a:rPr lang="en-US" sz="3200" i="1" dirty="0">
                <a:solidFill>
                  <a:srgbClr val="FFFFFF"/>
                </a:solidFill>
              </a:rPr>
              <a:t>them, even</a:t>
            </a:r>
            <a:r>
              <a:rPr lang="en-US" sz="3200" dirty="0">
                <a:solidFill>
                  <a:srgbClr val="FFFFFF"/>
                </a:solidFill>
              </a:rPr>
              <a:t> the children </a:t>
            </a:r>
            <a:r>
              <a:rPr lang="en-US" sz="3200" i="1" dirty="0">
                <a:solidFill>
                  <a:srgbClr val="FFFFFF"/>
                </a:solidFill>
              </a:rPr>
              <a:t>which</a:t>
            </a:r>
            <a:r>
              <a:rPr lang="en-US" sz="3200" dirty="0">
                <a:solidFill>
                  <a:srgbClr val="FFFFFF"/>
                </a:solidFill>
              </a:rPr>
              <a:t> should be born; </a:t>
            </a:r>
            <a:r>
              <a:rPr lang="en-US" sz="3200" i="1" dirty="0">
                <a:solidFill>
                  <a:srgbClr val="FFFFFF"/>
                </a:solidFill>
              </a:rPr>
              <a:t>who</a:t>
            </a:r>
            <a:r>
              <a:rPr lang="en-US" sz="3200" dirty="0">
                <a:solidFill>
                  <a:srgbClr val="FFFFFF"/>
                </a:solidFill>
              </a:rPr>
              <a:t> should arise and declare </a:t>
            </a:r>
            <a:r>
              <a:rPr lang="en-US" sz="3200" i="1" dirty="0">
                <a:solidFill>
                  <a:srgbClr val="FFFFFF"/>
                </a:solidFill>
              </a:rPr>
              <a:t>them</a:t>
            </a:r>
            <a:r>
              <a:rPr lang="en-US" sz="3200" dirty="0">
                <a:solidFill>
                  <a:srgbClr val="FFFFFF"/>
                </a:solidFill>
              </a:rPr>
              <a:t> to their children:</a:t>
            </a:r>
          </a:p>
          <a:p>
            <a:endParaRPr lang="en-US" sz="4000" dirty="0">
              <a:solidFill>
                <a:srgbClr val="FFFFFF"/>
              </a:solidFill>
            </a:endParaRPr>
          </a:p>
        </p:txBody>
      </p:sp>
      <p:sp>
        <p:nvSpPr>
          <p:cNvPr id="98308"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ChangeArrowheads="1"/>
          </p:cNvSpPr>
          <p:nvPr/>
        </p:nvSpPr>
        <p:spPr bwMode="auto">
          <a:xfrm>
            <a:off x="-4763"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993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3" name="TextBox 2"/>
          <p:cNvSpPr txBox="1"/>
          <p:nvPr/>
        </p:nvSpPr>
        <p:spPr>
          <a:xfrm>
            <a:off x="1219200" y="762000"/>
            <a:ext cx="6629400" cy="4401205"/>
          </a:xfrm>
          <a:prstGeom prst="rect">
            <a:avLst/>
          </a:prstGeom>
          <a:noFill/>
        </p:spPr>
        <p:txBody>
          <a:bodyPr wrap="square" rtlCol="0">
            <a:spAutoFit/>
          </a:bodyPr>
          <a:lstStyle/>
          <a:p>
            <a:r>
              <a:rPr lang="en-US" sz="4000" dirty="0">
                <a:solidFill>
                  <a:srgbClr val="FFFFFF"/>
                </a:solidFill>
              </a:rPr>
              <a:t>Elder Arnold urged us to reach out to rescue those who have gone astray and urged us to do so even if we are hesitant.  He used Moses as an example of how he was hesitant at first.  Find and read Exodus 4:10</a:t>
            </a:r>
          </a:p>
        </p:txBody>
      </p:sp>
    </p:spTree>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03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990600" y="990600"/>
            <a:ext cx="7696200" cy="3785652"/>
          </a:xfrm>
          <a:prstGeom prst="rect">
            <a:avLst/>
          </a:prstGeom>
          <a:noFill/>
        </p:spPr>
        <p:txBody>
          <a:bodyPr wrap="square" rtlCol="0">
            <a:spAutoFit/>
          </a:bodyPr>
          <a:lstStyle/>
          <a:p>
            <a:r>
              <a:rPr lang="en-US" sz="4000" dirty="0">
                <a:solidFill>
                  <a:srgbClr val="FFFFFF"/>
                </a:solidFill>
              </a:rPr>
              <a:t>And Moses said unto the </a:t>
            </a:r>
            <a:r>
              <a:rPr lang="en-US" sz="4000" cap="small" dirty="0">
                <a:solidFill>
                  <a:srgbClr val="FFFFFF"/>
                </a:solidFill>
              </a:rPr>
              <a:t>Lord</a:t>
            </a:r>
            <a:r>
              <a:rPr lang="en-US" sz="4000" dirty="0">
                <a:solidFill>
                  <a:srgbClr val="FFFFFF"/>
                </a:solidFill>
              </a:rPr>
              <a:t>, O my Lord, I </a:t>
            </a:r>
            <a:r>
              <a:rPr lang="en-US" sz="4000" i="1" dirty="0">
                <a:solidFill>
                  <a:srgbClr val="FFFFFF"/>
                </a:solidFill>
              </a:rPr>
              <a:t>am</a:t>
            </a:r>
            <a:r>
              <a:rPr lang="en-US" sz="4000" dirty="0">
                <a:solidFill>
                  <a:srgbClr val="FFFFFF"/>
                </a:solidFill>
              </a:rPr>
              <a:t> not eloquent, neither heretofore, nor since thou hast spoken unto thy servant: but I </a:t>
            </a:r>
            <a:r>
              <a:rPr lang="en-US" sz="4000" i="1" dirty="0">
                <a:solidFill>
                  <a:srgbClr val="FFFFFF"/>
                </a:solidFill>
              </a:rPr>
              <a:t>am</a:t>
            </a:r>
            <a:r>
              <a:rPr lang="en-US" sz="4000" dirty="0">
                <a:solidFill>
                  <a:srgbClr val="FFFFFF"/>
                </a:solidFill>
              </a:rPr>
              <a:t> slow of speech, and of a </a:t>
            </a:r>
            <a:r>
              <a:rPr lang="en-US" sz="4000" dirty="0" smtClean="0">
                <a:solidFill>
                  <a:srgbClr val="FFFFFF"/>
                </a:solidFill>
              </a:rPr>
              <a:t>slow tongue</a:t>
            </a:r>
            <a:r>
              <a:rPr lang="en-US" sz="4000" dirty="0">
                <a:solidFill>
                  <a:srgbClr val="FFFFFF"/>
                </a:solidFill>
              </a:rPr>
              <a: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13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457200" y="838200"/>
            <a:ext cx="80772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Pres. </a:t>
            </a:r>
            <a:r>
              <a:rPr lang="en-US" sz="3200" dirty="0" err="1">
                <a:solidFill>
                  <a:srgbClr val="FFFFFF"/>
                </a:solidFill>
              </a:rPr>
              <a:t>Uchtdorf</a:t>
            </a:r>
            <a:r>
              <a:rPr lang="en-US" sz="3200" dirty="0">
                <a:solidFill>
                  <a:srgbClr val="FFFFFF"/>
                </a:solidFill>
              </a:rPr>
              <a:t> told a story and at the end he said:  I pondered these things. If man can take the ruins and rubble and remains of a broken city and rebuild an awe inspired structure, how much more capable is our almighty father to restore his children who have fallen, struggled and become lost.  Tell the story.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ChangeArrowheads="1"/>
          </p:cNvSpPr>
          <p:nvPr/>
        </p:nvSpPr>
        <p:spPr bwMode="auto">
          <a:xfrm>
            <a:off x="-127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2404" name="TextBox 4"/>
          <p:cNvSpPr txBox="1">
            <a:spLocks noChangeArrowheads="1"/>
          </p:cNvSpPr>
          <p:nvPr/>
        </p:nvSpPr>
        <p:spPr bwMode="auto">
          <a:xfrm>
            <a:off x="304800" y="685800"/>
            <a:ext cx="8534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FFFFFF"/>
                </a:solidFill>
              </a:rPr>
              <a:t>Not far from where he lived was Dresden.  WW2 destroyed 90% of city and left little but rubble and ash.  In a short time the city once nicknamed the jewel box was no more.  During childhood he could not imagine how destruction of war his own people had started could ever be overcome.  The world around them was totally hopeless and without a future.  Last year he returned to Dresden and 70 years later it is once again a jewel box of a city and restored and improved.  He saw the church of our lady built in the 1700s.  The war reduced it to a pile of </a:t>
            </a:r>
            <a:r>
              <a:rPr lang="en-US" dirty="0" smtClean="0">
                <a:solidFill>
                  <a:srgbClr val="FFFFFF"/>
                </a:solidFill>
              </a:rPr>
              <a:t>rubble.  </a:t>
            </a:r>
            <a:r>
              <a:rPr lang="en-US" dirty="0">
                <a:solidFill>
                  <a:srgbClr val="FFFFFF"/>
                </a:solidFill>
              </a:rPr>
              <a:t>Stones had been stored and cataloged and used in the reconstruction and were used in the new church.  These scars are a reminder of the war history and a monument to hope, a magnificent symbol of man’s ability to create new life from ashes.  </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34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381000" y="838200"/>
            <a:ext cx="82296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FFFFFF"/>
                </a:solidFill>
              </a:rPr>
              <a:t>Elder </a:t>
            </a:r>
            <a:r>
              <a:rPr lang="en-US" dirty="0" err="1">
                <a:solidFill>
                  <a:srgbClr val="FFFFFF"/>
                </a:solidFill>
              </a:rPr>
              <a:t>Halstrom</a:t>
            </a:r>
            <a:r>
              <a:rPr lang="en-US" dirty="0">
                <a:solidFill>
                  <a:srgbClr val="FFFFFF"/>
                </a:solidFill>
              </a:rPr>
              <a:t> told a story that he said was a most remarkable spiritual event in his life having to do with a trip he took with Elder </a:t>
            </a:r>
            <a:r>
              <a:rPr lang="en-US" dirty="0" err="1">
                <a:solidFill>
                  <a:srgbClr val="FFFFFF"/>
                </a:solidFill>
              </a:rPr>
              <a:t>Bednar</a:t>
            </a:r>
            <a:r>
              <a:rPr lang="en-US" dirty="0">
                <a:solidFill>
                  <a:srgbClr val="FFFFFF"/>
                </a:solidFill>
              </a:rPr>
              <a:t>. They went on a trip to Liberia to visit the Saints. It is a country of great poverty and past war on top of the Ebola crisis.  They were the first church leaders from outside to visit Monrovia the capital city </a:t>
            </a:r>
            <a:r>
              <a:rPr lang="en-US" dirty="0" smtClean="0">
                <a:solidFill>
                  <a:srgbClr val="FFFFFF"/>
                </a:solidFill>
              </a:rPr>
              <a:t>after the </a:t>
            </a:r>
            <a:r>
              <a:rPr lang="en-US" dirty="0">
                <a:solidFill>
                  <a:srgbClr val="FFFFFF"/>
                </a:solidFill>
              </a:rPr>
              <a:t>Ebola crisis.  It was a hot and humid Sunday morning.  3500 </a:t>
            </a:r>
            <a:r>
              <a:rPr lang="en-US" dirty="0" smtClean="0">
                <a:solidFill>
                  <a:srgbClr val="FFFFFF"/>
                </a:solidFill>
              </a:rPr>
              <a:t>seats were </a:t>
            </a:r>
            <a:r>
              <a:rPr lang="en-US" dirty="0">
                <a:solidFill>
                  <a:srgbClr val="FFFFFF"/>
                </a:solidFill>
              </a:rPr>
              <a:t>set up but  the attendees were 4100.  All had to travel on foot and </a:t>
            </a:r>
            <a:r>
              <a:rPr lang="en-US" dirty="0" smtClean="0">
                <a:solidFill>
                  <a:srgbClr val="FFFFFF"/>
                </a:solidFill>
              </a:rPr>
              <a:t>it was not </a:t>
            </a:r>
            <a:r>
              <a:rPr lang="en-US" dirty="0">
                <a:solidFill>
                  <a:srgbClr val="FFFFFF"/>
                </a:solidFill>
              </a:rPr>
              <a:t>easy to gather to the conference.  Most arrived several hours early.  The spiritual atmosphere was electric. They were prepared to be taught.  The entire congregation would respond in unison and repeat the scriptures said.  Elder </a:t>
            </a:r>
            <a:r>
              <a:rPr lang="en-US" dirty="0" err="1">
                <a:solidFill>
                  <a:srgbClr val="FFFFFF"/>
                </a:solidFill>
              </a:rPr>
              <a:t>Bednar</a:t>
            </a:r>
            <a:r>
              <a:rPr lang="en-US" dirty="0">
                <a:solidFill>
                  <a:srgbClr val="FFFFFF"/>
                </a:solidFill>
              </a:rPr>
              <a:t> spoke.   He asked them:  Do you know the song,</a:t>
            </a:r>
            <a:r>
              <a:rPr lang="en-US" dirty="0">
                <a:solidFill>
                  <a:srgbClr val="FFFFFF"/>
                </a:solidFill>
              </a:rPr>
              <a:t> </a:t>
            </a:r>
            <a:r>
              <a:rPr lang="en-US" dirty="0" smtClean="0">
                <a:solidFill>
                  <a:srgbClr val="FFFFFF"/>
                </a:solidFill>
              </a:rPr>
              <a:t>______________________. What hymn did Elder </a:t>
            </a:r>
            <a:r>
              <a:rPr lang="en-US" dirty="0" err="1" smtClean="0">
                <a:solidFill>
                  <a:srgbClr val="FFFFFF"/>
                </a:solidFill>
              </a:rPr>
              <a:t>Bednar</a:t>
            </a:r>
            <a:r>
              <a:rPr lang="en-US" dirty="0" smtClean="0">
                <a:solidFill>
                  <a:srgbClr val="FFFFFF"/>
                </a:solidFill>
              </a:rPr>
              <a:t> ask if they knew how to sing?</a:t>
            </a:r>
            <a:endParaRPr lang="en-US"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44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4452" name="TextBox 4"/>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104453" name="TextBox 5"/>
          <p:cNvSpPr txBox="1">
            <a:spLocks noChangeArrowheads="1"/>
          </p:cNvSpPr>
          <p:nvPr/>
        </p:nvSpPr>
        <p:spPr bwMode="auto">
          <a:xfrm>
            <a:off x="228600" y="1447800"/>
            <a:ext cx="861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0" algn="ctr"/>
            <a:r>
              <a:rPr lang="en-US" sz="3600" dirty="0" smtClean="0">
                <a:solidFill>
                  <a:schemeClr val="bg1"/>
                </a:solidFill>
              </a:rPr>
              <a:t>How Firm a Foundation</a:t>
            </a:r>
            <a:endParaRPr lang="en-US" sz="36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3"/>
          <p:cNvSpPr txBox="1">
            <a:spLocks noChangeArrowheads="1"/>
          </p:cNvSpPr>
          <p:nvPr/>
        </p:nvSpPr>
        <p:spPr bwMode="auto">
          <a:xfrm>
            <a:off x="1371600" y="838200"/>
            <a:ext cx="6324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t>
            </a:r>
            <a:r>
              <a:rPr lang="en-US" sz="4000" dirty="0" err="1">
                <a:solidFill>
                  <a:srgbClr val="FFFFFF"/>
                </a:solidFill>
              </a:rPr>
              <a:t>Rasband</a:t>
            </a:r>
            <a:r>
              <a:rPr lang="en-US" sz="4000" dirty="0">
                <a:solidFill>
                  <a:srgbClr val="FFFFFF"/>
                </a:solidFill>
              </a:rPr>
              <a:t>  said the growing question of today is clear: Are you standing with </a:t>
            </a:r>
            <a:r>
              <a:rPr lang="en-US" sz="4000" dirty="0" smtClean="0">
                <a:solidFill>
                  <a:srgbClr val="FFFFFF"/>
                </a:solidFill>
              </a:rPr>
              <a:t>___________________ in </a:t>
            </a:r>
            <a:r>
              <a:rPr lang="en-US" sz="4000" dirty="0">
                <a:solidFill>
                  <a:srgbClr val="FFFFFF"/>
                </a:solidFill>
              </a:rPr>
              <a:t>a darkening world so that you might spread the Light of Christ? </a:t>
            </a:r>
            <a:r>
              <a:rPr lang="en-US" sz="4000" dirty="0" smtClean="0">
                <a:solidFill>
                  <a:srgbClr val="FFFFFF"/>
                </a:solidFill>
              </a:rPr>
              <a:t>Fill in the blank: What </a:t>
            </a:r>
            <a:r>
              <a:rPr lang="en-US" sz="4000" dirty="0">
                <a:solidFill>
                  <a:srgbClr val="FFFFFF"/>
                </a:solidFill>
              </a:rPr>
              <a:t>was the subject of his talk?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841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8419"/>
                                        </p:tgtEl>
                                        <p:attrNameLst>
                                          <p:attrName>style.visibility</p:attrName>
                                        </p:attrNameLst>
                                      </p:cBhvr>
                                      <p:to>
                                        <p:strVal val="visible"/>
                                      </p:to>
                                    </p:set>
                                    <p:animEffect transition="in" filter="box(out)">
                                      <p:cBhvr>
                                        <p:cTn id="7" dur="500"/>
                                        <p:tgtEl>
                                          <p:spTgt spid="18841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64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TextBox 3"/>
          <p:cNvSpPr txBox="1">
            <a:spLocks noChangeArrowheads="1"/>
          </p:cNvSpPr>
          <p:nvPr/>
        </p:nvSpPr>
        <p:spPr bwMode="auto">
          <a:xfrm>
            <a:off x="914400" y="838200"/>
            <a:ext cx="72390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Holland told the story of Moses coming down from Mt Sinai.  What did he see that made him so upset after having such a spiritual feast with God?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75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7524" name="TextBox 4"/>
          <p:cNvSpPr txBox="1">
            <a:spLocks noChangeArrowheads="1"/>
          </p:cNvSpPr>
          <p:nvPr/>
        </p:nvSpPr>
        <p:spPr bwMode="auto">
          <a:xfrm>
            <a:off x="685800" y="914400"/>
            <a:ext cx="76962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smtClean="0">
                <a:solidFill>
                  <a:srgbClr val="FFFFFF"/>
                </a:solidFill>
              </a:rPr>
              <a:t>The </a:t>
            </a:r>
            <a:r>
              <a:rPr lang="en-US" sz="3200" dirty="0">
                <a:solidFill>
                  <a:srgbClr val="FFFFFF"/>
                </a:solidFill>
              </a:rPr>
              <a:t>people had corrupted themselves and turned aside quickly from what they were supposed to do.  They were fashioning a gold calf in the very hour that Jehovah had been telling Moses, thou shalt have no other Gods before me and the command for no graven images.  Moses was not happy with his wandering flock that day.</a:t>
            </a:r>
            <a:r>
              <a:rPr lang="en-US" sz="3200" dirty="0">
                <a:solidFill>
                  <a:srgbClr val="FFFFFF"/>
                </a:solidFill>
              </a:rPr>
              <a:t> </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85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TextBox 3"/>
          <p:cNvSpPr txBox="1">
            <a:spLocks noChangeArrowheads="1"/>
          </p:cNvSpPr>
          <p:nvPr/>
        </p:nvSpPr>
        <p:spPr bwMode="auto">
          <a:xfrm>
            <a:off x="838200" y="838200"/>
            <a:ext cx="7239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a:t>
            </a:r>
            <a:r>
              <a:rPr lang="en-US" sz="3200" dirty="0" err="1">
                <a:solidFill>
                  <a:srgbClr val="FFFFFF"/>
                </a:solidFill>
              </a:rPr>
              <a:t>Renland</a:t>
            </a:r>
            <a:r>
              <a:rPr lang="en-US" sz="3200" dirty="0">
                <a:solidFill>
                  <a:srgbClr val="FFFFFF"/>
                </a:solidFill>
              </a:rPr>
              <a:t> spoke on how to draw closer to God.  He told the story of a friend, Diane and when she was a fairly new convert in South Africa.  Tell the story of what happened to her one Sunday at church. </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95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1066800" y="990600"/>
            <a:ext cx="6858000" cy="3970318"/>
          </a:xfrm>
          <a:prstGeom prst="rect">
            <a:avLst/>
          </a:prstGeom>
          <a:noFill/>
        </p:spPr>
        <p:txBody>
          <a:bodyPr wrap="square" rtlCol="0">
            <a:spAutoFit/>
          </a:bodyPr>
          <a:lstStyle/>
          <a:p>
            <a:r>
              <a:rPr lang="en-US" sz="2800" dirty="0">
                <a:solidFill>
                  <a:srgbClr val="FFFFFF"/>
                </a:solidFill>
              </a:rPr>
              <a:t>One Sunday as she sat in the congregation a deacon did not see </a:t>
            </a:r>
            <a:r>
              <a:rPr lang="en-US" sz="2800" dirty="0" smtClean="0">
                <a:solidFill>
                  <a:srgbClr val="FFFFFF"/>
                </a:solidFill>
              </a:rPr>
              <a:t>her when passing the sacrament. </a:t>
            </a:r>
            <a:r>
              <a:rPr lang="en-US" sz="2800" dirty="0">
                <a:solidFill>
                  <a:srgbClr val="FFFFFF"/>
                </a:solidFill>
              </a:rPr>
              <a:t>Another member noted it and mentioned it to the branch president.  She was invited to a classroom at the start of Sunday school.  She was offered the sacrament in the classroom.  Her thoughts:  “He the priesthood holder did this just for me.  Then, he, the Savior, did this just for me.”</a:t>
            </a:r>
            <a:r>
              <a:rPr lang="en-US" sz="2800" dirty="0">
                <a:solidFill>
                  <a:srgbClr val="FFFFFF"/>
                </a:solidFill>
              </a:rPr>
              <a:t> </a:t>
            </a:r>
            <a:endParaRPr lang="en-US" sz="2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05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838200" y="838200"/>
            <a:ext cx="7467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Elder Andersen told the story of meeting with the Saints in the Congo.  The chapel was not large enough so they met outside under large plastic coverings.  Tell the rest of the story about what </a:t>
            </a:r>
            <a:r>
              <a:rPr lang="en-US" sz="4000" dirty="0" smtClean="0">
                <a:solidFill>
                  <a:srgbClr val="FFFFFF"/>
                </a:solidFill>
              </a:rPr>
              <a:t>he saw </a:t>
            </a:r>
            <a:r>
              <a:rPr lang="en-US" sz="4000" dirty="0">
                <a:solidFill>
                  <a:srgbClr val="FFFFFF"/>
                </a:solidFill>
              </a:rPr>
              <a:t>by the fence?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16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1620" name="TextBox 4"/>
          <p:cNvSpPr txBox="1">
            <a:spLocks noChangeArrowheads="1"/>
          </p:cNvSpPr>
          <p:nvPr/>
        </p:nvSpPr>
        <p:spPr bwMode="auto">
          <a:xfrm>
            <a:off x="533400" y="838200"/>
            <a:ext cx="83820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smtClean="0">
                <a:solidFill>
                  <a:srgbClr val="FFFFFF"/>
                </a:solidFill>
              </a:rPr>
              <a:t>“I </a:t>
            </a:r>
            <a:r>
              <a:rPr lang="en-US" sz="3200" dirty="0">
                <a:solidFill>
                  <a:srgbClr val="FFFFFF"/>
                </a:solidFill>
              </a:rPr>
              <a:t>saw dozens of children watching us and clinging to bars outside the fence.  Cathy asked to invite the children in.  </a:t>
            </a:r>
            <a:r>
              <a:rPr lang="en-US" sz="3200" dirty="0" smtClean="0">
                <a:solidFill>
                  <a:srgbClr val="FFFFFF"/>
                </a:solidFill>
              </a:rPr>
              <a:t>The </a:t>
            </a:r>
            <a:r>
              <a:rPr lang="en-US" sz="3200" dirty="0">
                <a:solidFill>
                  <a:srgbClr val="FFFFFF"/>
                </a:solidFill>
              </a:rPr>
              <a:t>children came inside and came running, more than 50 or 100, some with tattered clothes and bare feet.  I was deeply moved by this experience and saw it as symbolic of our need to reach out to youth who feel alone, left behind or outside the fence</a:t>
            </a:r>
            <a:r>
              <a:rPr lang="en-US" sz="3200" dirty="0" smtClean="0">
                <a:solidFill>
                  <a:srgbClr val="FFFFFF"/>
                </a:solidFill>
              </a:rPr>
              <a:t>.”  </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1371600" y="838200"/>
            <a:ext cx="6324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fr-FR" sz="4000" dirty="0">
                <a:solidFill>
                  <a:srgbClr val="FFFFFF"/>
                </a:solidFill>
              </a:rPr>
              <a:t>Name </a:t>
            </a:r>
            <a:r>
              <a:rPr lang="fr-FR" sz="4000" dirty="0" err="1">
                <a:solidFill>
                  <a:srgbClr val="FFFFFF"/>
                </a:solidFill>
              </a:rPr>
              <a:t>President</a:t>
            </a:r>
            <a:r>
              <a:rPr lang="fr-FR" sz="4000" dirty="0">
                <a:solidFill>
                  <a:srgbClr val="FFFFFF"/>
                </a:solidFill>
              </a:rPr>
              <a:t> </a:t>
            </a:r>
            <a:r>
              <a:rPr lang="fr-FR" sz="4000" dirty="0" err="1">
                <a:solidFill>
                  <a:srgbClr val="FFFFFF"/>
                </a:solidFill>
              </a:rPr>
              <a:t>Monson’s</a:t>
            </a:r>
            <a:r>
              <a:rPr lang="fr-FR" sz="4000" dirty="0">
                <a:solidFill>
                  <a:srgbClr val="FFFFFF"/>
                </a:solidFill>
              </a:rPr>
              <a:t> </a:t>
            </a:r>
            <a:r>
              <a:rPr lang="fr-FR" sz="4000" dirty="0" err="1">
                <a:solidFill>
                  <a:srgbClr val="FFFFFF"/>
                </a:solidFill>
              </a:rPr>
              <a:t>counselors</a:t>
            </a:r>
            <a:r>
              <a:rPr lang="fr-FR" sz="4000" dirty="0">
                <a:solidFill>
                  <a:srgbClr val="FFFFFF"/>
                </a:solidFill>
              </a:rPr>
              <a:t>.</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36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3668" name="TextBox 4"/>
          <p:cNvSpPr txBox="1">
            <a:spLocks noChangeArrowheads="1"/>
          </p:cNvSpPr>
          <p:nvPr/>
        </p:nvSpPr>
        <p:spPr bwMode="auto">
          <a:xfrm>
            <a:off x="1371600" y="838200"/>
            <a:ext cx="6324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a:solidFill>
                  <a:schemeClr val="bg1"/>
                </a:solidFill>
              </a:rPr>
              <a:t>Henry B. Eyring and </a:t>
            </a:r>
          </a:p>
          <a:p>
            <a:r>
              <a:rPr lang="en-US" sz="4000">
                <a:solidFill>
                  <a:schemeClr val="bg1"/>
                </a:solidFill>
              </a:rPr>
              <a:t>Dieter F. Uchtdorf.</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46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14692" name="Text Box 4"/>
          <p:cNvSpPr txBox="1">
            <a:spLocks noChangeArrowheads="1"/>
          </p:cNvSpPr>
          <p:nvPr/>
        </p:nvSpPr>
        <p:spPr bwMode="auto">
          <a:xfrm>
            <a:off x="304800" y="1143000"/>
            <a:ext cx="8382000" cy="1323975"/>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3200">
                <a:solidFill>
                  <a:schemeClr val="bg1"/>
                </a:solidFill>
                <a:latin typeface="Times New Roman" pitchFamily="18" charset="0"/>
                <a:ea typeface="+mn-ea"/>
                <a:cs typeface="+mn-cs"/>
              </a:rPr>
              <a:t> </a:t>
            </a:r>
          </a:p>
          <a:p>
            <a:pPr algn="ctr">
              <a:spcBef>
                <a:spcPct val="50000"/>
              </a:spcBef>
              <a:defRPr/>
            </a:pPr>
            <a:endParaRPr lang="en-US" sz="3200">
              <a:solidFill>
                <a:schemeClr val="bg1"/>
              </a:solidFill>
              <a:latin typeface="Times New Roman" pitchFamily="18" charset="0"/>
              <a:ea typeface="+mn-ea"/>
              <a:cs typeface="+mn-cs"/>
            </a:endParaRPr>
          </a:p>
        </p:txBody>
      </p:sp>
      <p:sp>
        <p:nvSpPr>
          <p:cNvPr id="2" name="TextBox 4"/>
          <p:cNvSpPr txBox="1">
            <a:spLocks noChangeArrowheads="1"/>
          </p:cNvSpPr>
          <p:nvPr/>
        </p:nvSpPr>
        <p:spPr bwMode="auto">
          <a:xfrm>
            <a:off x="1371600" y="838200"/>
            <a:ext cx="6324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a:solidFill>
                  <a:srgbClr val="FFFFFF"/>
                </a:solidFill>
              </a:rPr>
              <a:t>Name one of the countries that a new temple was announced.</a:t>
            </a:r>
            <a:r>
              <a:rPr lang="en-US" sz="4000" dirty="0">
                <a:solidFill>
                  <a:srgbClr val="FFFFFF"/>
                </a:solidFill>
              </a:rPr>
              <a:t> </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262699"/>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9525</TotalTime>
  <Words>3577</Words>
  <Application>Microsoft Macintosh PowerPoint</Application>
  <PresentationFormat>On-screen Show (4:3)</PresentationFormat>
  <Paragraphs>332</Paragraphs>
  <Slides>109</Slides>
  <Notes>1</Notes>
  <HiddenSlides>0</HiddenSlides>
  <MMClips>1</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E. Damon</dc:creator>
  <cp:lastModifiedBy>Montserrat Wadsworth</cp:lastModifiedBy>
  <cp:revision>241</cp:revision>
  <dcterms:created xsi:type="dcterms:W3CDTF">2001-12-08T23:15:32Z</dcterms:created>
  <dcterms:modified xsi:type="dcterms:W3CDTF">2016-04-04T03:28:27Z</dcterms:modified>
</cp:coreProperties>
</file>