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audio1.bin" ContentType="audio/unknown"/>
  <Override PartName="/ppt/notesSlides/notesSlide1.xml" ContentType="application/vnd.openxmlformats-officedocument.presentationml.notesSlide+xml"/>
  <Override PartName="/ppt/media/audio2.bin" ContentType="audio/unknown"/>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sldIdLst>
    <p:sldId id="319" r:id="rId2"/>
    <p:sldId id="256"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382" r:id="rId20"/>
    <p:sldId id="275" r:id="rId21"/>
    <p:sldId id="276" r:id="rId22"/>
    <p:sldId id="277" r:id="rId23"/>
    <p:sldId id="278" r:id="rId24"/>
    <p:sldId id="279" r:id="rId25"/>
    <p:sldId id="280" r:id="rId26"/>
    <p:sldId id="281" r:id="rId27"/>
    <p:sldId id="282" r:id="rId28"/>
    <p:sldId id="283" r:id="rId29"/>
    <p:sldId id="284" r:id="rId30"/>
    <p:sldId id="287"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 id="308" r:id="rId53"/>
    <p:sldId id="305" r:id="rId54"/>
    <p:sldId id="257"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86"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354" r:id="rId89"/>
    <p:sldId id="355" r:id="rId90"/>
    <p:sldId id="387" r:id="rId91"/>
    <p:sldId id="356" r:id="rId92"/>
    <p:sldId id="357" r:id="rId93"/>
    <p:sldId id="358" r:id="rId94"/>
    <p:sldId id="359" r:id="rId95"/>
    <p:sldId id="360" r:id="rId96"/>
    <p:sldId id="361" r:id="rId97"/>
    <p:sldId id="362" r:id="rId98"/>
    <p:sldId id="363" r:id="rId99"/>
    <p:sldId id="364" r:id="rId100"/>
    <p:sldId id="365" r:id="rId101"/>
    <p:sldId id="366" r:id="rId102"/>
    <p:sldId id="367" r:id="rId103"/>
    <p:sldId id="368" r:id="rId104"/>
    <p:sldId id="369" r:id="rId105"/>
    <p:sldId id="370" r:id="rId106"/>
    <p:sldId id="371" r:id="rId107"/>
    <p:sldId id="383" r:id="rId108"/>
    <p:sldId id="384" r:id="rId109"/>
    <p:sldId id="385" r:id="rId1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FF"/>
    <a:srgbClr val="FFFF00"/>
    <a:srgbClr val="0033CC"/>
    <a:srgbClr val="DDDDDD"/>
    <a:srgbClr val="003399"/>
    <a:srgbClr val="000099"/>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38" autoAdjust="0"/>
  </p:normalViewPr>
  <p:slideViewPr>
    <p:cSldViewPr>
      <p:cViewPr>
        <p:scale>
          <a:sx n="100" d="100"/>
          <a:sy n="100" d="100"/>
        </p:scale>
        <p:origin x="-3472" y="-2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slide" Target="slides/slide107.xml"/><Relationship Id="rId109" Type="http://schemas.openxmlformats.org/officeDocument/2006/relationships/slide" Target="slides/slide10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slide" Target="slides/slide109.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notesMaster" Target="notesMasters/notesMaster1.xml"/><Relationship Id="rId112" Type="http://schemas.openxmlformats.org/officeDocument/2006/relationships/printerSettings" Target="printerSettings/printerSettings1.bin"/><Relationship Id="rId113" Type="http://schemas.openxmlformats.org/officeDocument/2006/relationships/presProps" Target="presProps.xml"/><Relationship Id="rId114" Type="http://schemas.openxmlformats.org/officeDocument/2006/relationships/viewProps" Target="viewProps.xml"/><Relationship Id="rId115" Type="http://schemas.openxmlformats.org/officeDocument/2006/relationships/theme" Target="theme/theme1.xml"/><Relationship Id="rId11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A572A6-9853-A049-931E-EEEEC363B277}" type="datetimeFigureOut">
              <a:rPr lang="en-US" smtClean="0"/>
              <a:t>4/3/17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67560-2FF1-444A-8CD2-F1EDFAC7BA31}" type="slidenum">
              <a:rPr lang="en-US" smtClean="0"/>
              <a:t>‹#›</a:t>
            </a:fld>
            <a:endParaRPr lang="en-US"/>
          </a:p>
        </p:txBody>
      </p:sp>
    </p:spTree>
    <p:extLst>
      <p:ext uri="{BB962C8B-B14F-4D97-AF65-F5344CB8AC3E}">
        <p14:creationId xmlns:p14="http://schemas.microsoft.com/office/powerpoint/2010/main" val="39189308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467560-2FF1-444A-8CD2-F1EDFAC7BA31}" type="slidenum">
              <a:rPr lang="en-US" smtClean="0"/>
              <a:t>4</a:t>
            </a:fld>
            <a:endParaRPr lang="en-US"/>
          </a:p>
        </p:txBody>
      </p:sp>
    </p:spTree>
    <p:extLst>
      <p:ext uri="{BB962C8B-B14F-4D97-AF65-F5344CB8AC3E}">
        <p14:creationId xmlns:p14="http://schemas.microsoft.com/office/powerpoint/2010/main" val="838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192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1063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551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905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489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16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3276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1738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597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marL="0" indent="0">
              <a:buFont typeface="Arial" pitchFamily="34" charset="0"/>
              <a:buNone/>
              <a:defRPr sz="3200" baseline="0"/>
            </a:lvl1pPr>
            <a:lvl2pPr>
              <a:buNone/>
              <a:defRPr sz="2800"/>
            </a:lvl2pPr>
            <a:lvl3pPr>
              <a:buNone/>
              <a:defRPr sz="2400"/>
            </a:lvl3pPr>
            <a:lvl4pPr>
              <a:buNone/>
              <a:defRPr sz="2000"/>
            </a:lvl4pPr>
            <a:lvl5pPr>
              <a:buNone/>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082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5215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8"/>
          <p:cNvSpPr txBox="1">
            <a:spLocks noChangeArrowheads="1"/>
          </p:cNvSpPr>
          <p:nvPr/>
        </p:nvSpPr>
        <p:spPr bwMode="auto">
          <a:xfrm>
            <a:off x="0" y="0"/>
            <a:ext cx="4692650" cy="274638"/>
          </a:xfrm>
          <a:prstGeom prst="rect">
            <a:avLst/>
          </a:prstGeom>
          <a:noFill/>
          <a:ln>
            <a:noFill/>
          </a:ln>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defRPr/>
            </a:pPr>
            <a:r>
              <a:rPr lang="en-US" sz="1200" b="1" smtClean="0">
                <a:solidFill>
                  <a:schemeClr val="bg1"/>
                </a:solidFill>
                <a:latin typeface="Arial" charset="0"/>
                <a:cs typeface="+mn-cs"/>
              </a:rPr>
              <a:t>© Mark E. Damon - All Rights Reserved</a:t>
            </a:r>
            <a:endParaRPr lang="en-US" b="1" smtClean="0">
              <a:latin typeface="Arial" charset="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108.xml"/></Relationships>
</file>

<file path=ppt/slides/_rels/slide108.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image" Target="../media/image2.png"/><Relationship Id="rId1" Type="http://schemas.microsoft.com/office/2007/relationships/media" Target="file:///C:\Created%20Games\Complete%20Program\Jeopardy\finaljeo.wav" TargetMode="External"/><Relationship Id="rId2" Type="http://schemas.openxmlformats.org/officeDocument/2006/relationships/audio" Target="file:///C:\Created%20Games\Complete%20Program\Jeopardy\finaljeo.wav" TargetMode="Externa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2.xml.rels><?xml version="1.0" encoding="UTF-8" standalone="yes"?>
<Relationships xmlns="http://schemas.openxmlformats.org/package/2006/relationships"><Relationship Id="rId20" Type="http://schemas.openxmlformats.org/officeDocument/2006/relationships/slide" Target="slide9.xml"/><Relationship Id="rId21" Type="http://schemas.openxmlformats.org/officeDocument/2006/relationships/slide" Target="slide19.xml"/><Relationship Id="rId22" Type="http://schemas.openxmlformats.org/officeDocument/2006/relationships/slide" Target="slide31.xml"/><Relationship Id="rId23" Type="http://schemas.openxmlformats.org/officeDocument/2006/relationships/slide" Target="slide30.xml"/><Relationship Id="rId24" Type="http://schemas.openxmlformats.org/officeDocument/2006/relationships/slide" Target="slide40.xml"/><Relationship Id="rId25" Type="http://schemas.openxmlformats.org/officeDocument/2006/relationships/slide" Target="slide53.xml"/><Relationship Id="rId26" Type="http://schemas.openxmlformats.org/officeDocument/2006/relationships/slide" Target="slide50.xml"/><Relationship Id="rId27" Type="http://schemas.openxmlformats.org/officeDocument/2006/relationships/slide" Target="slide11.xml"/><Relationship Id="rId28" Type="http://schemas.openxmlformats.org/officeDocument/2006/relationships/slide" Target="slide22.xml"/><Relationship Id="rId29" Type="http://schemas.openxmlformats.org/officeDocument/2006/relationships/slide" Target="slide32.xml"/><Relationship Id="rId1" Type="http://schemas.openxmlformats.org/officeDocument/2006/relationships/slideLayout" Target="../slideLayouts/slideLayout7.xml"/><Relationship Id="rId2" Type="http://schemas.openxmlformats.org/officeDocument/2006/relationships/slide" Target="slide2.xml"/><Relationship Id="rId3" Type="http://schemas.openxmlformats.org/officeDocument/2006/relationships/slide" Target="slide21.xml"/><Relationship Id="rId4" Type="http://schemas.openxmlformats.org/officeDocument/2006/relationships/slide" Target="slide3.xml"/><Relationship Id="rId5" Type="http://schemas.openxmlformats.org/officeDocument/2006/relationships/audio" Target="../media/audio1.bin"/><Relationship Id="rId30" Type="http://schemas.openxmlformats.org/officeDocument/2006/relationships/slide" Target="slide42.xml"/><Relationship Id="rId31" Type="http://schemas.openxmlformats.org/officeDocument/2006/relationships/slide" Target="slide51.xml"/><Relationship Id="rId32" Type="http://schemas.openxmlformats.org/officeDocument/2006/relationships/slide" Target="slide52.xml"/><Relationship Id="rId9" Type="http://schemas.openxmlformats.org/officeDocument/2006/relationships/slide" Target="slide44.xml"/><Relationship Id="rId6" Type="http://schemas.openxmlformats.org/officeDocument/2006/relationships/slide" Target="slide13.xml"/><Relationship Id="rId7" Type="http://schemas.openxmlformats.org/officeDocument/2006/relationships/slide" Target="slide24.xml"/><Relationship Id="rId8" Type="http://schemas.openxmlformats.org/officeDocument/2006/relationships/slide" Target="slide34.xml"/><Relationship Id="rId33" Type="http://schemas.openxmlformats.org/officeDocument/2006/relationships/slide" Target="slide54.xml"/><Relationship Id="rId34" Type="http://schemas.openxmlformats.org/officeDocument/2006/relationships/slide" Target="slide107.xml"/><Relationship Id="rId10" Type="http://schemas.openxmlformats.org/officeDocument/2006/relationships/slide" Target="slide5.xml"/><Relationship Id="rId11" Type="http://schemas.openxmlformats.org/officeDocument/2006/relationships/slide" Target="slide15.xml"/><Relationship Id="rId12" Type="http://schemas.openxmlformats.org/officeDocument/2006/relationships/slide" Target="slide26.xml"/><Relationship Id="rId13" Type="http://schemas.openxmlformats.org/officeDocument/2006/relationships/slide" Target="slide36.xml"/><Relationship Id="rId14" Type="http://schemas.openxmlformats.org/officeDocument/2006/relationships/slide" Target="slide46.xml"/><Relationship Id="rId15" Type="http://schemas.openxmlformats.org/officeDocument/2006/relationships/slide" Target="slide7.xml"/><Relationship Id="rId16" Type="http://schemas.openxmlformats.org/officeDocument/2006/relationships/slide" Target="slide17.xml"/><Relationship Id="rId17" Type="http://schemas.openxmlformats.org/officeDocument/2006/relationships/slide" Target="slide28.xml"/><Relationship Id="rId18" Type="http://schemas.openxmlformats.org/officeDocument/2006/relationships/slide" Target="slide38.xml"/><Relationship Id="rId19" Type="http://schemas.openxmlformats.org/officeDocument/2006/relationships/slide" Target="slide4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slide" Target="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54.xml.rels><?xml version="1.0" encoding="UTF-8" standalone="yes"?>
<Relationships xmlns="http://schemas.openxmlformats.org/package/2006/relationships"><Relationship Id="rId9" Type="http://schemas.openxmlformats.org/officeDocument/2006/relationships/slide" Target="slide57.xml"/><Relationship Id="rId20" Type="http://schemas.openxmlformats.org/officeDocument/2006/relationships/slide" Target="slide61.xml"/><Relationship Id="rId21" Type="http://schemas.openxmlformats.org/officeDocument/2006/relationships/slide" Target="slide72.xml"/><Relationship Id="rId22" Type="http://schemas.openxmlformats.org/officeDocument/2006/relationships/slide" Target="slide82.xml"/><Relationship Id="rId23" Type="http://schemas.openxmlformats.org/officeDocument/2006/relationships/slide" Target="slide93.xml"/><Relationship Id="rId24" Type="http://schemas.openxmlformats.org/officeDocument/2006/relationships/slide" Target="slide103.xml"/><Relationship Id="rId25" Type="http://schemas.openxmlformats.org/officeDocument/2006/relationships/slide" Target="slide63.xml"/><Relationship Id="rId26" Type="http://schemas.openxmlformats.org/officeDocument/2006/relationships/slide" Target="slide74.xml"/><Relationship Id="rId27" Type="http://schemas.openxmlformats.org/officeDocument/2006/relationships/slide" Target="slide84.xml"/><Relationship Id="rId28" Type="http://schemas.openxmlformats.org/officeDocument/2006/relationships/slide" Target="slide95.xml"/><Relationship Id="rId29" Type="http://schemas.openxmlformats.org/officeDocument/2006/relationships/slide" Target="slide105.xml"/><Relationship Id="rId30" Type="http://schemas.openxmlformats.org/officeDocument/2006/relationships/slide" Target="slide2.xml"/><Relationship Id="rId31" Type="http://schemas.openxmlformats.org/officeDocument/2006/relationships/slide" Target="slide107.xml"/><Relationship Id="rId10" Type="http://schemas.openxmlformats.org/officeDocument/2006/relationships/slide" Target="slide67.xml"/><Relationship Id="rId11" Type="http://schemas.openxmlformats.org/officeDocument/2006/relationships/slide" Target="slide78.xml"/><Relationship Id="rId12" Type="http://schemas.openxmlformats.org/officeDocument/2006/relationships/slide" Target="slide88.xml"/><Relationship Id="rId13" Type="http://schemas.openxmlformats.org/officeDocument/2006/relationships/slide" Target="slide99.xml"/><Relationship Id="rId14" Type="http://schemas.openxmlformats.org/officeDocument/2006/relationships/slide" Target="slide59.xml"/><Relationship Id="rId15" Type="http://schemas.openxmlformats.org/officeDocument/2006/relationships/slide" Target="slide70.xml"/><Relationship Id="rId16" Type="http://schemas.openxmlformats.org/officeDocument/2006/relationships/slide" Target="slide80.xml"/><Relationship Id="rId17" Type="http://schemas.openxmlformats.org/officeDocument/2006/relationships/slide" Target="slide90.xml"/><Relationship Id="rId18" Type="http://schemas.openxmlformats.org/officeDocument/2006/relationships/slide" Target="slide91.xml"/><Relationship Id="rId19" Type="http://schemas.openxmlformats.org/officeDocument/2006/relationships/slide" Target="slide101.xml"/><Relationship Id="rId1" Type="http://schemas.openxmlformats.org/officeDocument/2006/relationships/slideLayout" Target="../slideLayouts/slideLayout7.xml"/><Relationship Id="rId2" Type="http://schemas.openxmlformats.org/officeDocument/2006/relationships/slide" Target="slide54.xml"/><Relationship Id="rId3" Type="http://schemas.openxmlformats.org/officeDocument/2006/relationships/slide" Target="slide55.xml"/><Relationship Id="rId4" Type="http://schemas.openxmlformats.org/officeDocument/2006/relationships/audio" Target="../media/audio1.bin"/><Relationship Id="rId5" Type="http://schemas.openxmlformats.org/officeDocument/2006/relationships/slide" Target="slide65.xml"/><Relationship Id="rId6" Type="http://schemas.openxmlformats.org/officeDocument/2006/relationships/slide" Target="slide76.xml"/><Relationship Id="rId7" Type="http://schemas.openxmlformats.org/officeDocument/2006/relationships/slide" Target="slide86.xml"/><Relationship Id="rId8" Type="http://schemas.openxmlformats.org/officeDocument/2006/relationships/slide" Target="slide9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2.bin"/></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slide" Target="slide5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pril 2017 Genearl Conference Jeopardy.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0"/>
            <a:ext cx="9296400" cy="6858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2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2293" name="TextBox 4"/>
          <p:cNvSpPr txBox="1">
            <a:spLocks noChangeArrowheads="1"/>
          </p:cNvSpPr>
          <p:nvPr/>
        </p:nvSpPr>
        <p:spPr bwMode="auto">
          <a:xfrm>
            <a:off x="685800" y="914400"/>
            <a:ext cx="7848600" cy="584776"/>
          </a:xfrm>
          <a:prstGeom prst="rect">
            <a:avLst/>
          </a:prstGeom>
          <a:noFill/>
          <a:ln w="9525">
            <a:noFill/>
            <a:miter lim="800000"/>
            <a:headEnd/>
            <a:tailEnd/>
          </a:ln>
        </p:spPr>
        <p:txBody>
          <a:bodyPr wrap="square">
            <a:spAutoFit/>
          </a:bodyPr>
          <a:lstStyle/>
          <a:p>
            <a:pPr algn="ctr"/>
            <a:r>
              <a:rPr lang="en-US" sz="3200" dirty="0" smtClean="0">
                <a:solidFill>
                  <a:srgbClr val="FFFFFF"/>
                </a:solidFill>
              </a:rPr>
              <a:t>The Godhead</a:t>
            </a:r>
            <a:endParaRPr lang="en-US" sz="3200" dirty="0">
              <a:solidFill>
                <a:srgbClr val="FFFFFF"/>
              </a:solidFill>
            </a:endParaRP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57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143000"/>
            <a:ext cx="6477000" cy="3416320"/>
          </a:xfrm>
          <a:prstGeom prst="rect">
            <a:avLst/>
          </a:prstGeom>
        </p:spPr>
        <p:txBody>
          <a:bodyPr wrap="square">
            <a:spAutoFit/>
          </a:bodyPr>
          <a:lstStyle/>
          <a:p>
            <a:r>
              <a:rPr lang="en-US" sz="3600" dirty="0">
                <a:solidFill>
                  <a:srgbClr val="FFFFFF"/>
                </a:solidFill>
              </a:rPr>
              <a:t>For God, who commanded the light to shine out of darkness, hath shined in our hearts, to give the light of the knowledge of the glory of God in the face of Jesus Christ.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67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990600" y="1219200"/>
            <a:ext cx="6781800" cy="4524316"/>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Robert D. Hales </a:t>
            </a:r>
            <a:r>
              <a:rPr lang="en-US" sz="3600" dirty="0">
                <a:solidFill>
                  <a:srgbClr val="FFFFFF"/>
                </a:solidFill>
              </a:rPr>
              <a:t>spoke of discipleship. He said disciples live so the characteristics of Christ are</a:t>
            </a:r>
          </a:p>
          <a:p>
            <a:r>
              <a:rPr lang="en-US" sz="3600" dirty="0">
                <a:solidFill>
                  <a:srgbClr val="FFFFFF"/>
                </a:solidFill>
              </a:rPr>
              <a:t>woven into the fiber of their beings. He admonished us to follow the counsel of Peter found in </a:t>
            </a:r>
            <a:r>
              <a:rPr lang="en-US" sz="3600" dirty="0" smtClean="0">
                <a:solidFill>
                  <a:srgbClr val="FFFFFF"/>
                </a:solidFill>
              </a:rPr>
              <a:t>2 Peter </a:t>
            </a:r>
            <a:r>
              <a:rPr lang="en-US" sz="3600" dirty="0">
                <a:solidFill>
                  <a:srgbClr val="FFFFFF"/>
                </a:solidFill>
              </a:rPr>
              <a:t>1:5-8. Find and read these scriptures.</a:t>
            </a:r>
          </a:p>
        </p:txBody>
      </p:sp>
    </p:spTree>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77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762000" y="685800"/>
            <a:ext cx="7543800" cy="4524315"/>
          </a:xfrm>
          <a:prstGeom prst="rect">
            <a:avLst/>
          </a:prstGeom>
        </p:spPr>
        <p:txBody>
          <a:bodyPr wrap="square">
            <a:spAutoFit/>
          </a:bodyPr>
          <a:lstStyle/>
          <a:p>
            <a:r>
              <a:rPr lang="en-US" dirty="0" smtClean="0">
                <a:solidFill>
                  <a:srgbClr val="FFFFFF"/>
                </a:solidFill>
              </a:rPr>
              <a:t>5 And </a:t>
            </a:r>
            <a:r>
              <a:rPr lang="en-US" dirty="0">
                <a:solidFill>
                  <a:srgbClr val="FFFFFF"/>
                </a:solidFill>
              </a:rPr>
              <a:t>beside this, giving all diligence, add to your faith virtue; and to virtue knowledge;</a:t>
            </a:r>
          </a:p>
          <a:p>
            <a:endParaRPr lang="en-US" dirty="0">
              <a:solidFill>
                <a:srgbClr val="FFFFFF"/>
              </a:solidFill>
            </a:endParaRPr>
          </a:p>
          <a:p>
            <a:r>
              <a:rPr lang="en-US" dirty="0">
                <a:solidFill>
                  <a:srgbClr val="FFFFFF"/>
                </a:solidFill>
              </a:rPr>
              <a:t>6 And to knowledge temperance; and to temperance patience; and to patience godliness;</a:t>
            </a:r>
          </a:p>
          <a:p>
            <a:endParaRPr lang="en-US" dirty="0">
              <a:solidFill>
                <a:srgbClr val="FFFFFF"/>
              </a:solidFill>
            </a:endParaRPr>
          </a:p>
          <a:p>
            <a:r>
              <a:rPr lang="en-US" dirty="0">
                <a:solidFill>
                  <a:srgbClr val="FFFFFF"/>
                </a:solidFill>
              </a:rPr>
              <a:t>7 And to godliness brotherly kindness; and to brotherly kindness charity.</a:t>
            </a:r>
          </a:p>
          <a:p>
            <a:endParaRPr lang="en-US" dirty="0">
              <a:solidFill>
                <a:srgbClr val="FFFFFF"/>
              </a:solidFill>
            </a:endParaRPr>
          </a:p>
          <a:p>
            <a:r>
              <a:rPr lang="en-US" dirty="0">
                <a:solidFill>
                  <a:srgbClr val="FFFFFF"/>
                </a:solidFill>
              </a:rPr>
              <a:t>8 For if these things be in you, and abound, they make you that ye shall neither be barren nor unfruitful in the knowledge of our Lord Jesus Christ.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87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118788" name="Text Box 4"/>
          <p:cNvSpPr txBox="1">
            <a:spLocks noChangeArrowheads="1"/>
          </p:cNvSpPr>
          <p:nvPr/>
        </p:nvSpPr>
        <p:spPr bwMode="auto">
          <a:xfrm>
            <a:off x="304800" y="12192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spcBef>
                <a:spcPct val="50000"/>
              </a:spcBef>
              <a:defRPr/>
            </a:pPr>
            <a:r>
              <a:rPr lang="en-US" sz="4800">
                <a:solidFill>
                  <a:schemeClr val="bg1"/>
                </a:solidFill>
                <a:latin typeface="Times New Roman" pitchFamily="18" charset="0"/>
                <a:ea typeface="+mn-ea"/>
                <a:cs typeface="+mn-cs"/>
              </a:rPr>
              <a:t>    </a:t>
            </a:r>
            <a:endParaRPr lang="en-US" sz="4400">
              <a:solidFill>
                <a:schemeClr val="bg1"/>
              </a:solidFill>
              <a:latin typeface="Courier New" pitchFamily="49" charset="0"/>
              <a:ea typeface="+mn-ea"/>
              <a:cs typeface="+mn-cs"/>
            </a:endParaRPr>
          </a:p>
        </p:txBody>
      </p:sp>
      <p:sp>
        <p:nvSpPr>
          <p:cNvPr id="3" name="Rectangle 2"/>
          <p:cNvSpPr/>
          <p:nvPr/>
        </p:nvSpPr>
        <p:spPr>
          <a:xfrm>
            <a:off x="838200" y="1219200"/>
            <a:ext cx="7543800" cy="4524315"/>
          </a:xfrm>
          <a:prstGeom prst="rect">
            <a:avLst/>
          </a:prstGeom>
        </p:spPr>
        <p:txBody>
          <a:bodyPr wrap="square">
            <a:spAutoFit/>
          </a:bodyPr>
          <a:lstStyle/>
          <a:p>
            <a:r>
              <a:rPr lang="en-US" sz="3200" dirty="0" smtClean="0">
                <a:solidFill>
                  <a:srgbClr val="FFFFFF"/>
                </a:solidFill>
              </a:rPr>
              <a:t>Elder </a:t>
            </a:r>
            <a:r>
              <a:rPr lang="en-US" sz="3200" dirty="0" err="1" smtClean="0">
                <a:solidFill>
                  <a:srgbClr val="FFFFFF"/>
                </a:solidFill>
              </a:rPr>
              <a:t>Ulisses</a:t>
            </a:r>
            <a:r>
              <a:rPr lang="en-US" sz="3200" dirty="0" smtClean="0">
                <a:solidFill>
                  <a:srgbClr val="FFFFFF"/>
                </a:solidFill>
              </a:rPr>
              <a:t> </a:t>
            </a:r>
            <a:r>
              <a:rPr lang="en-US" sz="3200" dirty="0" err="1">
                <a:solidFill>
                  <a:srgbClr val="FFFFFF"/>
                </a:solidFill>
              </a:rPr>
              <a:t>Soares</a:t>
            </a:r>
            <a:r>
              <a:rPr lang="en-US" sz="3200" dirty="0">
                <a:solidFill>
                  <a:srgbClr val="FFFFFF"/>
                </a:solidFill>
              </a:rPr>
              <a:t> quoted John 16:33 </a:t>
            </a:r>
            <a:r>
              <a:rPr lang="en-US" sz="3200" dirty="0" smtClean="0">
                <a:solidFill>
                  <a:srgbClr val="FFFFFF"/>
                </a:solidFill>
              </a:rPr>
              <a:t>“These </a:t>
            </a:r>
            <a:r>
              <a:rPr lang="en-US" sz="3200" dirty="0">
                <a:solidFill>
                  <a:srgbClr val="FFFFFF"/>
                </a:solidFill>
              </a:rPr>
              <a:t>things I have spoken unto you, that in me ye might </a:t>
            </a:r>
            <a:r>
              <a:rPr lang="en-US" sz="3200" dirty="0" smtClean="0">
                <a:solidFill>
                  <a:srgbClr val="FFFFFF"/>
                </a:solidFill>
              </a:rPr>
              <a:t>have peace</a:t>
            </a:r>
            <a:r>
              <a:rPr lang="en-US" sz="3200" dirty="0">
                <a:solidFill>
                  <a:srgbClr val="FFFFFF"/>
                </a:solidFill>
              </a:rPr>
              <a:t>. In the world ye shall have tribulation: but be of good cheer; I have overcome the world</a:t>
            </a:r>
            <a:r>
              <a:rPr lang="en-US" sz="3200" dirty="0" smtClean="0">
                <a:solidFill>
                  <a:srgbClr val="FFFFFF"/>
                </a:solidFill>
              </a:rPr>
              <a:t>.” He </a:t>
            </a:r>
            <a:r>
              <a:rPr lang="en-US" sz="3200" dirty="0">
                <a:solidFill>
                  <a:srgbClr val="FFFFFF"/>
                </a:solidFill>
              </a:rPr>
              <a:t>then urged us to keep the commandments as a way of showing love to the Savior. Then he</a:t>
            </a:r>
          </a:p>
          <a:p>
            <a:r>
              <a:rPr lang="en-US" sz="3200" dirty="0">
                <a:solidFill>
                  <a:srgbClr val="FFFFFF"/>
                </a:solidFill>
              </a:rPr>
              <a:t>quoted John 14:21. Find and read that scripture.</a:t>
            </a:r>
          </a:p>
        </p:txBody>
      </p:sp>
    </p:spTree>
  </p:cSld>
  <p:clrMapOvr>
    <a:masterClrMapping/>
  </p:clrMapOvr>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98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219200"/>
            <a:ext cx="6477000" cy="2554545"/>
          </a:xfrm>
          <a:prstGeom prst="rect">
            <a:avLst/>
          </a:prstGeom>
        </p:spPr>
        <p:txBody>
          <a:bodyPr wrap="square">
            <a:spAutoFit/>
          </a:bodyPr>
          <a:lstStyle/>
          <a:p>
            <a:r>
              <a:rPr lang="en-US" sz="3200" dirty="0">
                <a:solidFill>
                  <a:srgbClr val="FFFFFF"/>
                </a:solidFill>
              </a:rPr>
              <a:t>He that hath my commandments, and </a:t>
            </a:r>
            <a:r>
              <a:rPr lang="en-US" sz="3200" dirty="0" err="1">
                <a:solidFill>
                  <a:srgbClr val="FFFFFF"/>
                </a:solidFill>
              </a:rPr>
              <a:t>keepeth</a:t>
            </a:r>
            <a:r>
              <a:rPr lang="en-US" sz="3200" dirty="0">
                <a:solidFill>
                  <a:srgbClr val="FFFFFF"/>
                </a:solidFill>
              </a:rPr>
              <a:t> them, he it is that </a:t>
            </a:r>
            <a:r>
              <a:rPr lang="en-US" sz="3200" dirty="0" err="1">
                <a:solidFill>
                  <a:srgbClr val="FFFFFF"/>
                </a:solidFill>
              </a:rPr>
              <a:t>loveth</a:t>
            </a:r>
            <a:r>
              <a:rPr lang="en-US" sz="3200" dirty="0">
                <a:solidFill>
                  <a:srgbClr val="FFFFFF"/>
                </a:solidFill>
              </a:rPr>
              <a:t> me: and he that </a:t>
            </a:r>
            <a:r>
              <a:rPr lang="en-US" sz="3200" dirty="0" err="1">
                <a:solidFill>
                  <a:srgbClr val="FFFFFF"/>
                </a:solidFill>
              </a:rPr>
              <a:t>loveth</a:t>
            </a:r>
            <a:r>
              <a:rPr lang="en-US" sz="3200" dirty="0">
                <a:solidFill>
                  <a:srgbClr val="FFFFFF"/>
                </a:solidFill>
              </a:rPr>
              <a:t> me shall be loved of my Father, and I will love him, and will manifest myself to him.</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08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TextBox 3"/>
          <p:cNvSpPr txBox="1">
            <a:spLocks noChangeArrowheads="1"/>
          </p:cNvSpPr>
          <p:nvPr/>
        </p:nvSpPr>
        <p:spPr bwMode="auto">
          <a:xfrm>
            <a:off x="381000" y="838200"/>
            <a:ext cx="8229600" cy="501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a:solidFill>
                  <a:srgbClr val="FFFFFF"/>
                </a:solidFill>
              </a:rPr>
              <a:t>Elder </a:t>
            </a:r>
            <a:r>
              <a:rPr lang="en-US" sz="3200" dirty="0" smtClean="0">
                <a:solidFill>
                  <a:srgbClr val="FFFFFF"/>
                </a:solidFill>
              </a:rPr>
              <a:t>Benjamin de </a:t>
            </a:r>
            <a:r>
              <a:rPr lang="en-US" sz="3200" dirty="0" err="1">
                <a:solidFill>
                  <a:srgbClr val="FFFFFF"/>
                </a:solidFill>
              </a:rPr>
              <a:t>Hoyos</a:t>
            </a:r>
            <a:r>
              <a:rPr lang="en-US" sz="3200" dirty="0">
                <a:solidFill>
                  <a:srgbClr val="FFFFFF"/>
                </a:solidFill>
              </a:rPr>
              <a:t> said a </a:t>
            </a:r>
            <a:r>
              <a:rPr lang="en-US" sz="3200" dirty="0" smtClean="0">
                <a:solidFill>
                  <a:srgbClr val="FFFFFF"/>
                </a:solidFill>
              </a:rPr>
              <a:t>seminary class </a:t>
            </a:r>
            <a:r>
              <a:rPr lang="en-US" sz="3200" dirty="0">
                <a:solidFill>
                  <a:srgbClr val="FFFFFF"/>
                </a:solidFill>
              </a:rPr>
              <a:t>pondered the question: If we lived when the Savior was on the earth</a:t>
            </a:r>
            <a:r>
              <a:rPr lang="en-US" sz="3200" dirty="0" smtClean="0">
                <a:solidFill>
                  <a:srgbClr val="FFFFFF"/>
                </a:solidFill>
              </a:rPr>
              <a:t>, would </a:t>
            </a:r>
            <a:r>
              <a:rPr lang="en-US" sz="3200" dirty="0">
                <a:solidFill>
                  <a:srgbClr val="FFFFFF"/>
                </a:solidFill>
              </a:rPr>
              <a:t>we have been his disciples? They concluded that those who follow the Savior in the present </a:t>
            </a:r>
            <a:r>
              <a:rPr lang="en-US" sz="3200" dirty="0" smtClean="0">
                <a:solidFill>
                  <a:srgbClr val="FFFFFF"/>
                </a:solidFill>
              </a:rPr>
              <a:t>day and </a:t>
            </a:r>
            <a:r>
              <a:rPr lang="en-US" sz="3200" dirty="0">
                <a:solidFill>
                  <a:srgbClr val="FFFFFF"/>
                </a:solidFill>
              </a:rPr>
              <a:t>strive to be his disciples, would have done so back then. Then Elder de </a:t>
            </a:r>
            <a:r>
              <a:rPr lang="en-US" sz="3200" dirty="0" err="1">
                <a:solidFill>
                  <a:srgbClr val="FFFFFF"/>
                </a:solidFill>
              </a:rPr>
              <a:t>Hoyos</a:t>
            </a:r>
            <a:r>
              <a:rPr lang="en-US" sz="3200" dirty="0">
                <a:solidFill>
                  <a:srgbClr val="FFFFFF"/>
                </a:solidFill>
              </a:rPr>
              <a:t> asked: I wonder </a:t>
            </a:r>
            <a:r>
              <a:rPr lang="en-US" sz="3200" dirty="0" smtClean="0">
                <a:solidFill>
                  <a:srgbClr val="FFFFFF"/>
                </a:solidFill>
              </a:rPr>
              <a:t>how I </a:t>
            </a:r>
            <a:r>
              <a:rPr lang="en-US" sz="3200" dirty="0">
                <a:solidFill>
                  <a:srgbClr val="FFFFFF"/>
                </a:solidFill>
              </a:rPr>
              <a:t>would have felt hearing the Savior when he said these verses from Matt 5:14-16? Find and read that</a:t>
            </a:r>
          </a:p>
          <a:p>
            <a:r>
              <a:rPr lang="en-US" sz="3200" dirty="0">
                <a:solidFill>
                  <a:srgbClr val="FFFFFF"/>
                </a:solidFill>
              </a:rPr>
              <a:t>scripture.</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218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21860" name="TextBox 4"/>
          <p:cNvSpPr txBox="1">
            <a:spLocks noChangeArrowheads="1"/>
          </p:cNvSpPr>
          <p:nvPr/>
        </p:nvSpPr>
        <p:spPr bwMode="auto">
          <a:xfrm>
            <a:off x="1371600" y="838200"/>
            <a:ext cx="6324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2800" dirty="0">
                <a:solidFill>
                  <a:srgbClr val="FFFFFF"/>
                </a:solidFill>
              </a:rPr>
              <a:t>Ye are the light of the world. A city that is set on an hill cannot be hid.</a:t>
            </a:r>
          </a:p>
          <a:p>
            <a:pPr algn="ctr"/>
            <a:endParaRPr lang="en-US" sz="2800" dirty="0">
              <a:solidFill>
                <a:srgbClr val="FFFFFF"/>
              </a:solidFill>
            </a:endParaRPr>
          </a:p>
          <a:p>
            <a:pPr algn="ctr"/>
            <a:r>
              <a:rPr lang="en-US" sz="2800" dirty="0" smtClean="0">
                <a:solidFill>
                  <a:srgbClr val="FFFFFF"/>
                </a:solidFill>
              </a:rPr>
              <a:t>Neither </a:t>
            </a:r>
            <a:r>
              <a:rPr lang="en-US" sz="2800" dirty="0">
                <a:solidFill>
                  <a:srgbClr val="FFFFFF"/>
                </a:solidFill>
              </a:rPr>
              <a:t>do men light a candle, and put it under a bushel, but on a candlestick; and it </a:t>
            </a:r>
            <a:r>
              <a:rPr lang="en-US" sz="2800" dirty="0" err="1">
                <a:solidFill>
                  <a:srgbClr val="FFFFFF"/>
                </a:solidFill>
              </a:rPr>
              <a:t>giveth</a:t>
            </a:r>
            <a:r>
              <a:rPr lang="en-US" sz="2800" dirty="0">
                <a:solidFill>
                  <a:srgbClr val="FFFFFF"/>
                </a:solidFill>
              </a:rPr>
              <a:t> light unto all that are in the house.</a:t>
            </a:r>
          </a:p>
          <a:p>
            <a:pPr algn="ctr"/>
            <a:endParaRPr lang="en-US" sz="2800" dirty="0">
              <a:solidFill>
                <a:srgbClr val="FFFFFF"/>
              </a:solidFill>
            </a:endParaRPr>
          </a:p>
          <a:p>
            <a:pPr algn="ctr"/>
            <a:r>
              <a:rPr lang="en-US" sz="2800" dirty="0" smtClean="0">
                <a:solidFill>
                  <a:srgbClr val="FFFFFF"/>
                </a:solidFill>
              </a:rPr>
              <a:t>Let </a:t>
            </a:r>
            <a:r>
              <a:rPr lang="en-US" sz="2800" dirty="0">
                <a:solidFill>
                  <a:srgbClr val="FFFFFF"/>
                </a:solidFill>
              </a:rPr>
              <a:t>your light so shine before men, that they may see your good works, and glorify your Father which is in heaven.</a:t>
            </a:r>
            <a:endParaRPr lang="en-US" sz="2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22" name="WordArt 4"/>
          <p:cNvSpPr>
            <a:spLocks noChangeArrowheads="1" noChangeShapeType="1" noTextEdit="1"/>
          </p:cNvSpPr>
          <p:nvPr/>
        </p:nvSpPr>
        <p:spPr bwMode="auto">
          <a:xfrm>
            <a:off x="2209800" y="223838"/>
            <a:ext cx="4894263" cy="32813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Final</a:t>
            </a:r>
          </a:p>
          <a:p>
            <a:pPr algn="ctr"/>
            <a:r>
              <a:rPr lang="en-US" sz="3600" kern="10">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4997"/>
                    </a:srgbClr>
                  </a:outerShdw>
                </a:effectLst>
                <a:latin typeface="Impact"/>
                <a:ea typeface="Impact"/>
                <a:cs typeface="Impact"/>
              </a:rPr>
              <a:t>Jeopardy</a:t>
            </a:r>
          </a:p>
        </p:txBody>
      </p:sp>
      <p:sp>
        <p:nvSpPr>
          <p:cNvPr id="133123" name="AutoShape 9">
            <a:hlinkClick r:id="rId2" action="ppaction://hlinksldjump"/>
          </p:cNvPr>
          <p:cNvSpPr>
            <a:spLocks noChangeArrowheads="1"/>
          </p:cNvSpPr>
          <p:nvPr/>
        </p:nvSpPr>
        <p:spPr bwMode="auto">
          <a:xfrm>
            <a:off x="3962400" y="51054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133124" name="Text Box 10">
            <a:hlinkClick r:id="rId2" action="ppaction://hlinksldjump"/>
          </p:cNvPr>
          <p:cNvSpPr txBox="1">
            <a:spLocks noChangeArrowheads="1"/>
          </p:cNvSpPr>
          <p:nvPr/>
        </p:nvSpPr>
        <p:spPr bwMode="auto">
          <a:xfrm>
            <a:off x="4003675" y="5178425"/>
            <a:ext cx="1143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 Question</a:t>
            </a:r>
          </a:p>
        </p:txBody>
      </p:sp>
    </p:spTree>
  </p:cSld>
  <p:clrMapOvr>
    <a:masterClrMapping/>
  </p:clrMapOvr>
  <p:timing>
    <p:tnLst>
      <p:par>
        <p:cTn xmlns:p14="http://schemas.microsoft.com/office/powerpoint/2010/mai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pic>
        <p:nvPicPr>
          <p:cNvPr id="185348" name="finaljeo.wav">
            <a:hlinkClick r:id="" action="ppaction://media"/>
          </p:cNvPr>
          <p:cNvPicPr>
            <a:picLocks noRot="1" noChangeAspect="1" noChangeArrowheads="1"/>
          </p:cNvPicPr>
          <p:nvPr>
            <a:audi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88392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7" name="TextBox 3"/>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134148" name="TextBox 4"/>
          <p:cNvSpPr txBox="1">
            <a:spLocks noChangeArrowheads="1"/>
          </p:cNvSpPr>
          <p:nvPr/>
        </p:nvSpPr>
        <p:spPr bwMode="auto">
          <a:xfrm>
            <a:off x="838200" y="990600"/>
            <a:ext cx="7391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4000" dirty="0" smtClean="0">
                <a:solidFill>
                  <a:srgbClr val="FFFFFF"/>
                </a:solidFill>
              </a:rPr>
              <a:t>President Henry B. </a:t>
            </a:r>
            <a:r>
              <a:rPr lang="en-US" sz="4000" dirty="0" err="1" smtClean="0">
                <a:solidFill>
                  <a:srgbClr val="FFFFFF"/>
                </a:solidFill>
              </a:rPr>
              <a:t>Eyring</a:t>
            </a:r>
            <a:r>
              <a:rPr lang="en-US" sz="4000" dirty="0" smtClean="0">
                <a:solidFill>
                  <a:srgbClr val="FFFFFF"/>
                </a:solidFill>
              </a:rPr>
              <a:t> said April 3</a:t>
            </a:r>
            <a:r>
              <a:rPr lang="en-US" sz="4000" baseline="30000" dirty="0" smtClean="0">
                <a:solidFill>
                  <a:srgbClr val="FFFFFF"/>
                </a:solidFill>
              </a:rPr>
              <a:t>rd</a:t>
            </a:r>
            <a:r>
              <a:rPr lang="en-US" sz="4000" dirty="0" smtClean="0">
                <a:solidFill>
                  <a:srgbClr val="FFFFFF"/>
                </a:solidFill>
              </a:rPr>
              <a:t> will mark the 181</a:t>
            </a:r>
            <a:r>
              <a:rPr lang="en-US" sz="4000" baseline="30000" dirty="0" smtClean="0">
                <a:solidFill>
                  <a:srgbClr val="FFFFFF"/>
                </a:solidFill>
              </a:rPr>
              <a:t>st</a:t>
            </a:r>
            <a:r>
              <a:rPr lang="en-US" sz="4000" dirty="0" smtClean="0">
                <a:solidFill>
                  <a:srgbClr val="FFFFFF"/>
                </a:solidFill>
              </a:rPr>
              <a:t> year since what happened?</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1000"/>
                                  </p:stCondLst>
                                  <p:childTnLst>
                                    <p:cmd type="call" cmd="playFrom(0.0)">
                                      <p:cBhvr>
                                        <p:cTn id="6" dur="1" fill="hold"/>
                                        <p:tgtEl>
                                          <p:spTgt spid="18534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Prev" delay="0">
                      <p:tgtEl>
                        <p:sldTgt/>
                      </p:tgtEl>
                    </p:cond>
                    <p:cond evt="onStopAudio" delay="0">
                      <p:tgtEl>
                        <p:sldTgt/>
                      </p:tgtEl>
                    </p:cond>
                  </p:endCondLst>
                </p:cTn>
                <p:tgtEl>
                  <p:spTgt spid="185348"/>
                </p:tgtEl>
              </p:cMediaNode>
            </p:audio>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5171" name="Text Box 3"/>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12">
            <a:hlinkClick r:id="rId2" action="ppaction://hlinksldjump"/>
          </p:cNvPr>
          <p:cNvSpPr>
            <a:spLocks noChangeArrowheads="1"/>
          </p:cNvSpPr>
          <p:nvPr/>
        </p:nvSpPr>
        <p:spPr bwMode="auto">
          <a:xfrm>
            <a:off x="4114800" y="48006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35172" name="TextBox 4"/>
          <p:cNvSpPr txBox="1">
            <a:spLocks noChangeArrowheads="1"/>
          </p:cNvSpPr>
          <p:nvPr/>
        </p:nvSpPr>
        <p:spPr bwMode="auto">
          <a:xfrm>
            <a:off x="533400" y="920750"/>
            <a:ext cx="7620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Elijah appeared to Joseph Smith bestowing the sealing power and thus fulfilling </a:t>
            </a:r>
            <a:r>
              <a:rPr lang="en-US" sz="4000" smtClean="0">
                <a:solidFill>
                  <a:srgbClr val="FFFFFF"/>
                </a:solidFill>
              </a:rPr>
              <a:t>Malachi’s prophecy.</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33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13316" name="Text Box 4"/>
          <p:cNvSpPr txBox="1">
            <a:spLocks noChangeArrowheads="1"/>
          </p:cNvSpPr>
          <p:nvPr/>
        </p:nvSpPr>
        <p:spPr bwMode="auto">
          <a:xfrm>
            <a:off x="381000" y="9144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3" name="TextBox 2"/>
          <p:cNvSpPr txBox="1"/>
          <p:nvPr/>
        </p:nvSpPr>
        <p:spPr>
          <a:xfrm>
            <a:off x="609600" y="1600200"/>
            <a:ext cx="7696200" cy="1938992"/>
          </a:xfrm>
          <a:prstGeom prst="rect">
            <a:avLst/>
          </a:prstGeom>
          <a:noFill/>
        </p:spPr>
        <p:txBody>
          <a:bodyPr wrap="square" rtlCol="0">
            <a:spAutoFit/>
          </a:bodyPr>
          <a:lstStyle/>
          <a:p>
            <a:r>
              <a:rPr lang="en-US" sz="4000" dirty="0">
                <a:solidFill>
                  <a:srgbClr val="FFFFFF"/>
                </a:solidFill>
              </a:rPr>
              <a:t>What church </a:t>
            </a:r>
            <a:r>
              <a:rPr lang="en-US" sz="4000" dirty="0" smtClean="0">
                <a:solidFill>
                  <a:srgbClr val="FFFFFF"/>
                </a:solidFill>
              </a:rPr>
              <a:t>hymn </a:t>
            </a:r>
            <a:r>
              <a:rPr lang="en-US" sz="4000" dirty="0">
                <a:solidFill>
                  <a:srgbClr val="FFFFFF"/>
                </a:solidFill>
              </a:rPr>
              <a:t>did Elder </a:t>
            </a:r>
            <a:r>
              <a:rPr lang="en-US" sz="4000" dirty="0" smtClean="0">
                <a:solidFill>
                  <a:srgbClr val="FFFFFF"/>
                </a:solidFill>
              </a:rPr>
              <a:t>Jeffrey R. Holland </a:t>
            </a:r>
            <a:r>
              <a:rPr lang="en-US" sz="4000" dirty="0">
                <a:solidFill>
                  <a:srgbClr val="FFFFFF"/>
                </a:solidFill>
              </a:rPr>
              <a:t>use for the subject of his talk?</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43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4340" name="TextBox 4"/>
          <p:cNvSpPr txBox="1">
            <a:spLocks noChangeArrowheads="1"/>
          </p:cNvSpPr>
          <p:nvPr/>
        </p:nvSpPr>
        <p:spPr bwMode="auto">
          <a:xfrm>
            <a:off x="685800" y="1752600"/>
            <a:ext cx="8077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There is Sunshine in My Soul Today</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53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1"/>
          <p:cNvSpPr txBox="1"/>
          <p:nvPr/>
        </p:nvSpPr>
        <p:spPr>
          <a:xfrm>
            <a:off x="762000" y="1905000"/>
            <a:ext cx="7772400" cy="1938992"/>
          </a:xfrm>
          <a:prstGeom prst="rect">
            <a:avLst/>
          </a:prstGeom>
          <a:noFill/>
        </p:spPr>
        <p:txBody>
          <a:bodyPr wrap="square" rtlCol="0">
            <a:spAutoFit/>
          </a:bodyPr>
          <a:lstStyle/>
          <a:p>
            <a:r>
              <a:rPr lang="en-US" sz="4000" dirty="0">
                <a:solidFill>
                  <a:srgbClr val="FFFFFF"/>
                </a:solidFill>
              </a:rPr>
              <a:t>Pres. </a:t>
            </a:r>
            <a:r>
              <a:rPr lang="en-US" sz="4000" dirty="0" err="1">
                <a:solidFill>
                  <a:srgbClr val="FFFFFF"/>
                </a:solidFill>
              </a:rPr>
              <a:t>Eyring</a:t>
            </a:r>
            <a:r>
              <a:rPr lang="en-US" sz="4000" dirty="0">
                <a:solidFill>
                  <a:srgbClr val="FFFFFF"/>
                </a:solidFill>
              </a:rPr>
              <a:t> said this is the work of our generation. What was he talking about?</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4800" dirty="0"/>
          </a:p>
        </p:txBody>
      </p:sp>
      <p:sp>
        <p:nvSpPr>
          <p:cNvPr id="16387" name="Text Box 3"/>
          <p:cNvSpPr txBox="1">
            <a:spLocks noChangeArrowheads="1"/>
          </p:cNvSpPr>
          <p:nvPr/>
        </p:nvSpPr>
        <p:spPr bwMode="auto">
          <a:xfrm>
            <a:off x="0" y="0"/>
            <a:ext cx="1828800" cy="58420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32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3200"/>
          </a:p>
        </p:txBody>
      </p:sp>
      <p:sp>
        <p:nvSpPr>
          <p:cNvPr id="16388" name="TextBox 4"/>
          <p:cNvSpPr txBox="1">
            <a:spLocks noChangeArrowheads="1"/>
          </p:cNvSpPr>
          <p:nvPr/>
        </p:nvSpPr>
        <p:spPr bwMode="auto">
          <a:xfrm>
            <a:off x="1066800" y="838200"/>
            <a:ext cx="7315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Gathering our families through family history work.</a:t>
            </a:r>
            <a:endParaRPr lang="en-US" sz="4000" dirty="0" smtClean="0">
              <a:solidFill>
                <a:srgbClr val="FFFFFF"/>
              </a:solidFill>
            </a:endParaRPr>
          </a:p>
          <a:p>
            <a:pPr algn="ctr"/>
            <a:r>
              <a:rPr lang="en-US" sz="4000" dirty="0" smtClean="0">
                <a:solidFill>
                  <a:srgbClr val="FFFFFF"/>
                </a:solidFill>
              </a:rPr>
              <a:t> </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ChangeArrowheads="1"/>
          </p:cNvSpPr>
          <p:nvPr/>
        </p:nvSpPr>
        <p:spPr bwMode="auto">
          <a:xfrm>
            <a:off x="-12700" y="-2540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74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17412" name="Text Box 4"/>
          <p:cNvSpPr txBox="1">
            <a:spLocks noChangeArrowheads="1"/>
          </p:cNvSpPr>
          <p:nvPr/>
        </p:nvSpPr>
        <p:spPr bwMode="auto">
          <a:xfrm>
            <a:off x="381000" y="14478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a:solidFill>
                <a:schemeClr val="bg1"/>
              </a:solidFill>
              <a:latin typeface="Times New Roman" pitchFamily="18" charset="0"/>
              <a:ea typeface="+mn-ea"/>
              <a:cs typeface="+mn-cs"/>
            </a:endParaRPr>
          </a:p>
        </p:txBody>
      </p:sp>
      <p:sp>
        <p:nvSpPr>
          <p:cNvPr id="3" name="TextBox 2"/>
          <p:cNvSpPr txBox="1"/>
          <p:nvPr/>
        </p:nvSpPr>
        <p:spPr>
          <a:xfrm>
            <a:off x="381000" y="838200"/>
            <a:ext cx="8382000" cy="5632312"/>
          </a:xfrm>
          <a:prstGeom prst="rect">
            <a:avLst/>
          </a:prstGeom>
          <a:noFill/>
        </p:spPr>
        <p:txBody>
          <a:bodyPr wrap="square" rtlCol="0">
            <a:spAutoFit/>
          </a:bodyPr>
          <a:lstStyle/>
          <a:p>
            <a:r>
              <a:rPr lang="en-US" sz="3600" dirty="0">
                <a:solidFill>
                  <a:srgbClr val="FFFFFF"/>
                </a:solidFill>
              </a:rPr>
              <a:t>Pres. </a:t>
            </a:r>
            <a:r>
              <a:rPr lang="en-US" sz="3600" dirty="0" err="1">
                <a:solidFill>
                  <a:srgbClr val="FFFFFF"/>
                </a:solidFill>
              </a:rPr>
              <a:t>Uchtdorf</a:t>
            </a:r>
            <a:r>
              <a:rPr lang="en-US" sz="3600" dirty="0">
                <a:solidFill>
                  <a:srgbClr val="FFFFFF"/>
                </a:solidFill>
              </a:rPr>
              <a:t> spoke about fear. He said that Fear can have a powerful influence over </a:t>
            </a:r>
            <a:r>
              <a:rPr lang="en-US" sz="3600" dirty="0" smtClean="0">
                <a:solidFill>
                  <a:srgbClr val="FFFFFF"/>
                </a:solidFill>
              </a:rPr>
              <a:t>our actions </a:t>
            </a:r>
            <a:r>
              <a:rPr lang="en-US" sz="3600" dirty="0">
                <a:solidFill>
                  <a:srgbClr val="FFFFFF"/>
                </a:solidFill>
              </a:rPr>
              <a:t>but it tends to be temporary and shallow. It rarely has the power to change our </a:t>
            </a:r>
            <a:r>
              <a:rPr lang="en-US" sz="3600" dirty="0" smtClean="0">
                <a:solidFill>
                  <a:srgbClr val="FFFFFF"/>
                </a:solidFill>
              </a:rPr>
              <a:t>hearts. Some </a:t>
            </a:r>
            <a:r>
              <a:rPr lang="en-US" sz="3600" dirty="0">
                <a:solidFill>
                  <a:srgbClr val="FFFFFF"/>
                </a:solidFill>
              </a:rPr>
              <a:t>people use fear to manipulate and control. He said that is not how Heavenly Father </a:t>
            </a:r>
            <a:r>
              <a:rPr lang="en-US" sz="3600" dirty="0" smtClean="0">
                <a:solidFill>
                  <a:srgbClr val="FFFFFF"/>
                </a:solidFill>
              </a:rPr>
              <a:t>works. He </a:t>
            </a:r>
            <a:r>
              <a:rPr lang="en-US" sz="3600" dirty="0">
                <a:solidFill>
                  <a:srgbClr val="FFFFFF"/>
                </a:solidFill>
              </a:rPr>
              <a:t>quoted the gifts of the spirit from Heavenly Father found in Galatians 5:</a:t>
            </a:r>
            <a:r>
              <a:rPr lang="en-US" sz="3600" dirty="0" smtClean="0">
                <a:solidFill>
                  <a:srgbClr val="FFFFFF"/>
                </a:solidFill>
              </a:rPr>
              <a:t>22-23. </a:t>
            </a:r>
            <a:r>
              <a:rPr lang="en-US" sz="3600" dirty="0">
                <a:solidFill>
                  <a:srgbClr val="FFFFFF"/>
                </a:solidFill>
              </a:rPr>
              <a:t>Find and </a:t>
            </a:r>
            <a:r>
              <a:rPr lang="en-US" sz="3600" dirty="0" smtClean="0">
                <a:solidFill>
                  <a:srgbClr val="FFFFFF"/>
                </a:solidFill>
              </a:rPr>
              <a:t>read that </a:t>
            </a:r>
            <a:r>
              <a:rPr lang="en-US" sz="3600" dirty="0">
                <a:solidFill>
                  <a:srgbClr val="FFFFFF"/>
                </a:solidFill>
              </a:rPr>
              <a:t>scripture.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4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609600" y="1295400"/>
            <a:ext cx="7467600" cy="3170099"/>
          </a:xfrm>
          <a:prstGeom prst="rect">
            <a:avLst/>
          </a:prstGeom>
          <a:noFill/>
        </p:spPr>
        <p:txBody>
          <a:bodyPr wrap="square" rtlCol="0">
            <a:spAutoFit/>
          </a:bodyPr>
          <a:lstStyle/>
          <a:p>
            <a:pPr algn="ctr"/>
            <a:r>
              <a:rPr lang="en-US" sz="4000" dirty="0">
                <a:solidFill>
                  <a:srgbClr val="FFFFFF"/>
                </a:solidFill>
              </a:rPr>
              <a:t>But the fruit of the Spirit is love, joy, peace, longsuffering, gentleness, goodness, faith</a:t>
            </a:r>
            <a:r>
              <a:rPr lang="en-US" sz="4000" dirty="0" smtClean="0">
                <a:solidFill>
                  <a:srgbClr val="FFFFFF"/>
                </a:solidFill>
              </a:rPr>
              <a:t>, Meekness</a:t>
            </a:r>
            <a:r>
              <a:rPr lang="en-US" sz="4000" dirty="0">
                <a:solidFill>
                  <a:srgbClr val="FFFFFF"/>
                </a:solidFill>
              </a:rPr>
              <a:t>, temperance: against such there is no law.</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94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1"/>
          <p:cNvSpPr txBox="1"/>
          <p:nvPr/>
        </p:nvSpPr>
        <p:spPr>
          <a:xfrm>
            <a:off x="685800" y="1676400"/>
            <a:ext cx="7391400" cy="1323439"/>
          </a:xfrm>
          <a:prstGeom prst="rect">
            <a:avLst/>
          </a:prstGeom>
          <a:noFill/>
        </p:spPr>
        <p:txBody>
          <a:bodyPr wrap="square" rtlCol="0">
            <a:spAutoFit/>
          </a:bodyPr>
          <a:lstStyle/>
          <a:p>
            <a:pPr algn="ctr"/>
            <a:r>
              <a:rPr lang="en-US" sz="4000" dirty="0">
                <a:solidFill>
                  <a:srgbClr val="FFFFFF"/>
                </a:solidFill>
              </a:rPr>
              <a:t>What did President Monson tell us to do? (He said it twice!)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04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762000" y="1447800"/>
            <a:ext cx="7467600" cy="2308324"/>
          </a:xfrm>
          <a:prstGeom prst="rect">
            <a:avLst/>
          </a:prstGeom>
          <a:noFill/>
        </p:spPr>
        <p:txBody>
          <a:bodyPr wrap="square" rtlCol="0">
            <a:spAutoFit/>
          </a:bodyPr>
          <a:lstStyle/>
          <a:p>
            <a:r>
              <a:rPr lang="en-US" sz="3600" dirty="0">
                <a:solidFill>
                  <a:srgbClr val="FFFFFF"/>
                </a:solidFill>
              </a:rPr>
              <a:t>If you are not reading the </a:t>
            </a:r>
            <a:r>
              <a:rPr lang="en-US" sz="3600" dirty="0" smtClean="0">
                <a:solidFill>
                  <a:srgbClr val="FFFFFF"/>
                </a:solidFill>
              </a:rPr>
              <a:t>Book </a:t>
            </a:r>
            <a:r>
              <a:rPr lang="en-US" sz="3600" dirty="0">
                <a:solidFill>
                  <a:srgbClr val="FFFFFF"/>
                </a:solidFill>
              </a:rPr>
              <a:t>of</a:t>
            </a:r>
          </a:p>
          <a:p>
            <a:r>
              <a:rPr lang="en-US" sz="3600" dirty="0">
                <a:solidFill>
                  <a:srgbClr val="FFFFFF"/>
                </a:solidFill>
              </a:rPr>
              <a:t>Mormon each day, please do so. Prayerfully study and ponder the </a:t>
            </a:r>
            <a:r>
              <a:rPr lang="en-US" sz="3600" dirty="0" smtClean="0">
                <a:solidFill>
                  <a:srgbClr val="FFFFFF"/>
                </a:solidFill>
              </a:rPr>
              <a:t>Book </a:t>
            </a:r>
            <a:r>
              <a:rPr lang="en-US" sz="3600" dirty="0">
                <a:solidFill>
                  <a:srgbClr val="FFFFFF"/>
                </a:solidFill>
              </a:rPr>
              <a:t>of Mormon each day.</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329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3299"/>
                                        </p:tgtEl>
                                        <p:attrNameLst>
                                          <p:attrName>style.visibility</p:attrName>
                                        </p:attrNameLst>
                                      </p:cBhvr>
                                      <p:to>
                                        <p:strVal val="visible"/>
                                      </p:to>
                                    </p:set>
                                    <p:animEffect transition="in" filter="box(out)">
                                      <p:cBhvr>
                                        <p:cTn id="7" dur="500"/>
                                        <p:tgtEl>
                                          <p:spTgt spid="18329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97"/>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80" name="Rectangle 124">
            <a:hlinkClick r:id="rId2" action="ppaction://hlinksldjump"/>
          </p:cNvPr>
          <p:cNvSpPr>
            <a:spLocks noChangeArrowheads="1"/>
          </p:cNvSpPr>
          <p:nvPr/>
        </p:nvSpPr>
        <p:spPr bwMode="auto">
          <a:xfrm>
            <a:off x="0" y="0"/>
            <a:ext cx="9144000" cy="6934200"/>
          </a:xfrm>
          <a:prstGeom prst="rect">
            <a:avLst/>
          </a:prstGeom>
          <a:solidFill>
            <a:srgbClr val="3366FF">
              <a:alpha val="67000"/>
            </a:srgbClr>
          </a:solidFill>
          <a:ln w="76200">
            <a:solidFill>
              <a:schemeClr val="tx1"/>
            </a:solidFill>
            <a:miter lim="800000"/>
            <a:headEnd/>
            <a:tailEnd/>
          </a:ln>
        </p:spPr>
        <p:txBody>
          <a:bodyPr wrap="none" anchor="ctr"/>
          <a:lstStyle/>
          <a:p>
            <a:endParaRPr lang="en-US"/>
          </a:p>
        </p:txBody>
      </p:sp>
      <p:sp>
        <p:nvSpPr>
          <p:cNvPr id="4098" name="Rectangle 124">
            <a:hlinkClick r:id="rId3" action="ppaction://hlinksldjump"/>
          </p:cNvPr>
          <p:cNvSpPr>
            <a:spLocks noChangeArrowheads="1"/>
          </p:cNvSpPr>
          <p:nvPr/>
        </p:nvSpPr>
        <p:spPr bwMode="auto">
          <a:xfrm>
            <a:off x="0" y="609600"/>
            <a:ext cx="6172200" cy="61722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4099" name="AutoShape 2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1" name="AutoShape 244"/>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2" name="AutoShape 245"/>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3" name="AutoShape 246"/>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4" name="AutoShape 247"/>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4105" name="Text Box 248"/>
          <p:cNvSpPr txBox="1">
            <a:spLocks noChangeArrowheads="1"/>
          </p:cNvSpPr>
          <p:nvPr/>
        </p:nvSpPr>
        <p:spPr bwMode="auto">
          <a:xfrm>
            <a:off x="152400" y="685800"/>
            <a:ext cx="1219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400" b="1" dirty="0" smtClean="0">
                <a:solidFill>
                  <a:schemeClr val="bg1"/>
                </a:solidFill>
                <a:latin typeface="Arial" charset="0"/>
              </a:rPr>
              <a:t>What is</a:t>
            </a:r>
          </a:p>
          <a:p>
            <a:pPr algn="ctr">
              <a:spcBef>
                <a:spcPct val="50000"/>
              </a:spcBef>
            </a:pPr>
            <a:r>
              <a:rPr lang="en-US" sz="1400" b="1" dirty="0" smtClean="0">
                <a:solidFill>
                  <a:schemeClr val="bg1"/>
                </a:solidFill>
                <a:latin typeface="Arial" charset="0"/>
              </a:rPr>
              <a:t>The</a:t>
            </a:r>
          </a:p>
          <a:p>
            <a:pPr algn="ctr">
              <a:spcBef>
                <a:spcPct val="50000"/>
              </a:spcBef>
            </a:pPr>
            <a:r>
              <a:rPr lang="en-US" sz="1400" b="1" dirty="0" smtClean="0">
                <a:solidFill>
                  <a:schemeClr val="bg1"/>
                </a:solidFill>
                <a:latin typeface="Arial" charset="0"/>
              </a:rPr>
              <a:t>Subject?</a:t>
            </a:r>
            <a:endParaRPr lang="en-US" sz="1400" b="1" dirty="0">
              <a:solidFill>
                <a:schemeClr val="bg1"/>
              </a:solidFill>
              <a:latin typeface="Arial" charset="0"/>
            </a:endParaRPr>
          </a:p>
        </p:txBody>
      </p:sp>
      <p:sp>
        <p:nvSpPr>
          <p:cNvPr id="4106" name="Text Box 249"/>
          <p:cNvSpPr txBox="1">
            <a:spLocks noChangeArrowheads="1"/>
          </p:cNvSpPr>
          <p:nvPr/>
        </p:nvSpPr>
        <p:spPr bwMode="auto">
          <a:xfrm>
            <a:off x="1295400" y="685800"/>
            <a:ext cx="1371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1600" b="1" dirty="0" smtClean="0">
                <a:solidFill>
                  <a:schemeClr val="bg1"/>
                </a:solidFill>
                <a:latin typeface="Arial" charset="0"/>
              </a:rPr>
              <a:t>Words of Our First Presidency</a:t>
            </a:r>
            <a:endParaRPr lang="en-US" sz="1600" b="1" dirty="0">
              <a:solidFill>
                <a:schemeClr val="bg1"/>
              </a:solidFill>
              <a:latin typeface="Arial" charset="0"/>
            </a:endParaRPr>
          </a:p>
        </p:txBody>
      </p:sp>
      <p:sp>
        <p:nvSpPr>
          <p:cNvPr id="4107" name="Text Box 250"/>
          <p:cNvSpPr txBox="1">
            <a:spLocks noChangeArrowheads="1"/>
          </p:cNvSpPr>
          <p:nvPr/>
        </p:nvSpPr>
        <p:spPr bwMode="auto">
          <a:xfrm>
            <a:off x="5029200" y="762000"/>
            <a:ext cx="914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dirty="0" smtClean="0">
                <a:solidFill>
                  <a:schemeClr val="bg1"/>
                </a:solidFill>
                <a:latin typeface="Arial" charset="0"/>
              </a:rPr>
              <a:t>Story</a:t>
            </a:r>
          </a:p>
          <a:p>
            <a:pPr algn="ctr">
              <a:spcBef>
                <a:spcPct val="50000"/>
              </a:spcBef>
            </a:pPr>
            <a:r>
              <a:rPr lang="en-US" sz="1600" b="1" dirty="0" smtClean="0">
                <a:solidFill>
                  <a:schemeClr val="bg1"/>
                </a:solidFill>
                <a:latin typeface="Arial" charset="0"/>
              </a:rPr>
              <a:t>Told</a:t>
            </a:r>
            <a:endParaRPr lang="en-US" sz="1600" b="1" dirty="0">
              <a:solidFill>
                <a:schemeClr val="bg1"/>
              </a:solidFill>
              <a:latin typeface="Arial" charset="0"/>
            </a:endParaRPr>
          </a:p>
        </p:txBody>
      </p:sp>
      <p:sp>
        <p:nvSpPr>
          <p:cNvPr id="2300" name="Text Box 252"/>
          <p:cNvSpPr txBox="1">
            <a:spLocks noChangeArrowheads="1"/>
          </p:cNvSpPr>
          <p:nvPr/>
        </p:nvSpPr>
        <p:spPr bwMode="auto">
          <a:xfrm>
            <a:off x="2514600" y="533400"/>
            <a:ext cx="1371600" cy="584776"/>
          </a:xfrm>
          <a:prstGeom prst="rect">
            <a:avLst/>
          </a:prstGeom>
          <a:noFill/>
          <a:ln w="9525">
            <a:noFill/>
            <a:miter lim="800000"/>
            <a:headEnd/>
            <a:tailEnd/>
          </a:ln>
          <a:effectLst/>
        </p:spPr>
        <p:txBody>
          <a:bodyPr>
            <a:spAutoFit/>
          </a:bodyPr>
          <a:lstStyle/>
          <a:p>
            <a:pPr>
              <a:defRPr/>
            </a:pPr>
            <a:endParaRPr lang="en-US" sz="1600" dirty="0">
              <a:cs typeface="+mn-cs"/>
            </a:endParaRPr>
          </a:p>
          <a:p>
            <a:pPr algn="ctr">
              <a:defRPr/>
            </a:pPr>
            <a:endParaRPr lang="en-US" sz="1600" b="1" spc="-100" dirty="0">
              <a:solidFill>
                <a:schemeClr val="bg1"/>
              </a:solidFill>
              <a:latin typeface="Arial" charset="0"/>
              <a:ea typeface="+mn-ea"/>
              <a:cs typeface="+mn-cs"/>
            </a:endParaRPr>
          </a:p>
        </p:txBody>
      </p:sp>
      <p:sp>
        <p:nvSpPr>
          <p:cNvPr id="4110" name="AutoShape 2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1" name="Text Box 254">
            <a:hlinkClick r:id="rId4" action="ppaction://hlinksldjump" highlightClick="1">
              <a:snd r:embed="rId5"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4" action="ppaction://hlinksldjump"/>
              </a:rPr>
              <a:t>$100</a:t>
            </a:r>
            <a:endParaRPr lang="en-US" sz="2800" b="1" dirty="0">
              <a:solidFill>
                <a:schemeClr val="bg1"/>
              </a:solidFill>
              <a:latin typeface="Arial" charset="0"/>
            </a:endParaRPr>
          </a:p>
        </p:txBody>
      </p:sp>
      <p:sp>
        <p:nvSpPr>
          <p:cNvPr id="4112" name="AutoShape 227"/>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3" name="Text Box 260">
            <a:hlinkClick r:id="rId6" action="ppaction://hlinksldjump">
              <a:snd r:embed="rId5"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$100</a:t>
            </a:r>
            <a:endParaRPr lang="en-US" sz="2800" b="1">
              <a:solidFill>
                <a:schemeClr val="bg1"/>
              </a:solidFill>
              <a:latin typeface="Arial" charset="0"/>
            </a:endParaRPr>
          </a:p>
        </p:txBody>
      </p:sp>
      <p:sp>
        <p:nvSpPr>
          <p:cNvPr id="4114" name="AutoShape 221"/>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5" name="Text Box 261">
            <a:hlinkClick r:id="" action="ppaction://noaction">
              <a:snd r:embed="rId5"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$100</a:t>
            </a:r>
            <a:endParaRPr lang="en-US" sz="2800" b="1">
              <a:solidFill>
                <a:schemeClr val="bg1"/>
              </a:solidFill>
              <a:latin typeface="Arial" charset="0"/>
            </a:endParaRPr>
          </a:p>
        </p:txBody>
      </p:sp>
      <p:sp>
        <p:nvSpPr>
          <p:cNvPr id="4116" name="AutoShape 215"/>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7" name="Text Box 262">
            <a:hlinkClick r:id="rId8" action="ppaction://hlinksldjump">
              <a:snd r:embed="rId5"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8" action="ppaction://hlinksldjump"/>
              </a:rPr>
              <a:t>$100</a:t>
            </a:r>
            <a:endParaRPr lang="en-US" sz="2800" b="1" dirty="0">
              <a:solidFill>
                <a:schemeClr val="bg1"/>
              </a:solidFill>
              <a:latin typeface="Arial" charset="0"/>
            </a:endParaRPr>
          </a:p>
        </p:txBody>
      </p:sp>
      <p:sp>
        <p:nvSpPr>
          <p:cNvPr id="4118" name="AutoShape 209"/>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9" name="Text Box 263">
            <a:hlinkClick r:id="rId9" action="ppaction://hlinksldjump">
              <a:snd r:embed="rId5"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$100</a:t>
            </a:r>
            <a:endParaRPr lang="en-US" sz="2800" b="1">
              <a:solidFill>
                <a:schemeClr val="bg1"/>
              </a:solidFill>
              <a:latin typeface="Arial" charset="0"/>
            </a:endParaRPr>
          </a:p>
        </p:txBody>
      </p:sp>
      <p:sp>
        <p:nvSpPr>
          <p:cNvPr id="4122" name="AutoShape 2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3" name="Text Box 265">
            <a:hlinkClick r:id="rId10" action="ppaction://hlinksldjump">
              <a:snd r:embed="rId5"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0" action="ppaction://hlinksldjump"/>
              </a:rPr>
              <a:t>$200</a:t>
            </a:r>
            <a:endParaRPr lang="en-US" sz="2800" b="1">
              <a:solidFill>
                <a:schemeClr val="bg1"/>
              </a:solidFill>
              <a:latin typeface="Arial" charset="0"/>
            </a:endParaRPr>
          </a:p>
        </p:txBody>
      </p:sp>
      <p:sp>
        <p:nvSpPr>
          <p:cNvPr id="4124" name="AutoShape 226"/>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5" name="Text Box 266">
            <a:hlinkClick r:id="rId11" action="ppaction://hlinksldjump">
              <a:snd r:embed="rId5"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$200</a:t>
            </a:r>
            <a:endParaRPr lang="en-US" sz="2800" b="1">
              <a:solidFill>
                <a:schemeClr val="bg1"/>
              </a:solidFill>
              <a:latin typeface="Arial" charset="0"/>
            </a:endParaRPr>
          </a:p>
        </p:txBody>
      </p:sp>
      <p:sp>
        <p:nvSpPr>
          <p:cNvPr id="4126" name="AutoShape 220"/>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7" name="Text Box 267">
            <a:hlinkClick r:id="rId12" action="ppaction://hlinksldjump">
              <a:snd r:embed="rId5"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$200</a:t>
            </a:r>
            <a:endParaRPr lang="en-US" sz="2800" b="1">
              <a:solidFill>
                <a:schemeClr val="bg1"/>
              </a:solidFill>
              <a:latin typeface="Arial" charset="0"/>
            </a:endParaRPr>
          </a:p>
        </p:txBody>
      </p:sp>
      <p:sp>
        <p:nvSpPr>
          <p:cNvPr id="4128" name="AutoShape 214"/>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9" name="Text Box 268">
            <a:hlinkClick r:id="rId13" action="ppaction://hlinksldjump">
              <a:snd r:embed="rId5"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$200</a:t>
            </a:r>
            <a:endParaRPr lang="en-US" sz="2800" b="1">
              <a:solidFill>
                <a:schemeClr val="bg1"/>
              </a:solidFill>
              <a:latin typeface="Arial" charset="0"/>
            </a:endParaRPr>
          </a:p>
        </p:txBody>
      </p:sp>
      <p:sp>
        <p:nvSpPr>
          <p:cNvPr id="4130" name="AutoShape 208"/>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1" name="Text Box 269">
            <a:hlinkClick r:id="rId14" action="ppaction://hlinksldjump">
              <a:snd r:embed="rId5"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$200</a:t>
            </a:r>
            <a:endParaRPr lang="en-US" sz="2800" b="1">
              <a:solidFill>
                <a:schemeClr val="bg1"/>
              </a:solidFill>
              <a:latin typeface="Arial" charset="0"/>
            </a:endParaRPr>
          </a:p>
        </p:txBody>
      </p:sp>
      <p:sp>
        <p:nvSpPr>
          <p:cNvPr id="4134" name="AutoShape 2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5" name="Text Box 271">
            <a:hlinkClick r:id="rId15" action="ppaction://hlinksldjump">
              <a:snd r:embed="rId5"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$300</a:t>
            </a:r>
            <a:endParaRPr lang="en-US" sz="2800" b="1">
              <a:solidFill>
                <a:schemeClr val="bg1"/>
              </a:solidFill>
              <a:latin typeface="Arial" charset="0"/>
            </a:endParaRPr>
          </a:p>
        </p:txBody>
      </p:sp>
      <p:sp>
        <p:nvSpPr>
          <p:cNvPr id="4136" name="AutoShape 225"/>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7" name="Text Box 272">
            <a:hlinkClick r:id="rId16" action="ppaction://hlinksldjump">
              <a:snd r:embed="rId5"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$300</a:t>
            </a:r>
            <a:endParaRPr lang="en-US" sz="2800" b="1">
              <a:solidFill>
                <a:schemeClr val="bg1"/>
              </a:solidFill>
              <a:latin typeface="Arial" charset="0"/>
            </a:endParaRPr>
          </a:p>
        </p:txBody>
      </p:sp>
      <p:sp>
        <p:nvSpPr>
          <p:cNvPr id="4138" name="AutoShape 219"/>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39" name="Text Box 273">
            <a:hlinkClick r:id="rId17" action="ppaction://hlinksldjump">
              <a:snd r:embed="rId5"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7" action="ppaction://hlinksldjump"/>
              </a:rPr>
              <a:t>$300</a:t>
            </a:r>
            <a:endParaRPr lang="en-US" sz="2800" b="1">
              <a:solidFill>
                <a:schemeClr val="bg1"/>
              </a:solidFill>
              <a:latin typeface="Arial" charset="0"/>
            </a:endParaRPr>
          </a:p>
        </p:txBody>
      </p:sp>
      <p:sp>
        <p:nvSpPr>
          <p:cNvPr id="4140" name="AutoShape 213"/>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1" name="Text Box 274">
            <a:hlinkClick r:id="rId18" action="ppaction://hlinksldjump">
              <a:snd r:embed="rId5"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$300</a:t>
            </a:r>
            <a:endParaRPr lang="en-US" sz="2800" b="1">
              <a:solidFill>
                <a:schemeClr val="bg1"/>
              </a:solidFill>
              <a:latin typeface="Arial" charset="0"/>
            </a:endParaRPr>
          </a:p>
        </p:txBody>
      </p:sp>
      <p:sp>
        <p:nvSpPr>
          <p:cNvPr id="4142" name="AutoShape 207"/>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3" name="Text Box 275">
            <a:hlinkClick r:id="rId19" action="ppaction://hlinksldjump">
              <a:snd r:embed="rId5"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dirty="0">
                <a:solidFill>
                  <a:schemeClr val="bg1"/>
                </a:solidFill>
                <a:latin typeface="Arial" charset="0"/>
                <a:hlinkClick r:id="rId19" action="ppaction://hlinksldjump"/>
              </a:rPr>
              <a:t>$300</a:t>
            </a:r>
            <a:endParaRPr lang="en-US" sz="2800" b="1" dirty="0">
              <a:solidFill>
                <a:schemeClr val="bg1"/>
              </a:solidFill>
              <a:latin typeface="Arial" charset="0"/>
            </a:endParaRPr>
          </a:p>
        </p:txBody>
      </p:sp>
      <p:sp>
        <p:nvSpPr>
          <p:cNvPr id="4146" name="AutoShape 2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7" name="Text Box 277">
            <a:hlinkClick r:id="rId20" action="ppaction://hlinksldjump">
              <a:snd r:embed="rId5"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$400</a:t>
            </a:r>
            <a:endParaRPr lang="en-US" sz="2800" b="1">
              <a:solidFill>
                <a:schemeClr val="bg1"/>
              </a:solidFill>
              <a:latin typeface="Arial" charset="0"/>
            </a:endParaRPr>
          </a:p>
        </p:txBody>
      </p:sp>
      <p:sp>
        <p:nvSpPr>
          <p:cNvPr id="4148" name="AutoShape 224"/>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49" name="Text Box 278">
            <a:hlinkClick r:id="" action="ppaction://noaction">
              <a:snd r:embed="rId5"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$400</a:t>
            </a:r>
            <a:endParaRPr lang="en-US" sz="2800" b="1">
              <a:solidFill>
                <a:schemeClr val="bg1"/>
              </a:solidFill>
              <a:latin typeface="Arial" charset="0"/>
            </a:endParaRPr>
          </a:p>
        </p:txBody>
      </p:sp>
      <p:sp>
        <p:nvSpPr>
          <p:cNvPr id="4150" name="AutoShape 218"/>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1" name="Text Box 279">
            <a:hlinkClick r:id="rId22" action="ppaction://hlinksldjump">
              <a:snd r:embed="rId5"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$400</a:t>
            </a:r>
            <a:endParaRPr lang="en-US" sz="2800" b="1">
              <a:solidFill>
                <a:schemeClr val="bg1"/>
              </a:solidFill>
              <a:latin typeface="Arial" charset="0"/>
            </a:endParaRPr>
          </a:p>
        </p:txBody>
      </p:sp>
      <p:sp>
        <p:nvSpPr>
          <p:cNvPr id="4152" name="AutoShape 212"/>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3" name="Text Box 280">
            <a:hlinkClick r:id="rId24" action="ppaction://hlinksldjump">
              <a:snd r:embed="rId5"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$400</a:t>
            </a:r>
            <a:endParaRPr lang="en-US" sz="2800" b="1">
              <a:solidFill>
                <a:schemeClr val="bg1"/>
              </a:solidFill>
              <a:latin typeface="Arial" charset="0"/>
            </a:endParaRPr>
          </a:p>
        </p:txBody>
      </p:sp>
      <p:sp>
        <p:nvSpPr>
          <p:cNvPr id="4154" name="AutoShape 206"/>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5" name="Text Box 281">
            <a:hlinkClick r:id="rId25" action="ppaction://hlinksldjump">
              <a:snd r:embed="rId5"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$400</a:t>
            </a:r>
            <a:endParaRPr lang="en-US" sz="2800" b="1">
              <a:solidFill>
                <a:schemeClr val="bg1"/>
              </a:solidFill>
              <a:latin typeface="Arial" charset="0"/>
            </a:endParaRPr>
          </a:p>
        </p:txBody>
      </p:sp>
      <p:sp>
        <p:nvSpPr>
          <p:cNvPr id="4158" name="AutoShape 2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59" name="Text Box 283">
            <a:hlinkClick r:id="rId27" action="ppaction://hlinksldjump">
              <a:snd r:embed="rId5"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$500</a:t>
            </a:r>
            <a:endParaRPr lang="en-US" sz="2800" b="1">
              <a:solidFill>
                <a:schemeClr val="bg1"/>
              </a:solidFill>
              <a:latin typeface="Arial" charset="0"/>
            </a:endParaRPr>
          </a:p>
        </p:txBody>
      </p:sp>
      <p:sp>
        <p:nvSpPr>
          <p:cNvPr id="4160" name="AutoShape 223"/>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1" name="Text Box 284">
            <a:hlinkClick r:id="rId28" action="ppaction://hlinksldjump">
              <a:snd r:embed="rId5"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$500</a:t>
            </a:r>
            <a:endParaRPr lang="en-US" sz="2800" b="1">
              <a:solidFill>
                <a:schemeClr val="bg1"/>
              </a:solidFill>
              <a:latin typeface="Arial" charset="0"/>
            </a:endParaRPr>
          </a:p>
        </p:txBody>
      </p:sp>
      <p:sp>
        <p:nvSpPr>
          <p:cNvPr id="4162" name="AutoShape 217"/>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3" name="Text Box 285">
            <a:hlinkClick r:id="rId23" action="ppaction://hlinksldjump">
              <a:snd r:embed="rId5"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$500</a:t>
            </a:r>
            <a:endParaRPr lang="en-US" sz="2800" b="1">
              <a:solidFill>
                <a:schemeClr val="bg1"/>
              </a:solidFill>
              <a:latin typeface="Arial" charset="0"/>
            </a:endParaRPr>
          </a:p>
        </p:txBody>
      </p:sp>
      <p:sp>
        <p:nvSpPr>
          <p:cNvPr id="4164" name="AutoShape 211"/>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5" name="Text Box 286">
            <a:hlinkClick r:id="rId30" action="ppaction://hlinksldjump">
              <a:snd r:embed="rId5"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0" action="ppaction://hlinksldjump"/>
              </a:rPr>
              <a:t>$500</a:t>
            </a:r>
            <a:endParaRPr lang="en-US" sz="2800" b="1">
              <a:solidFill>
                <a:schemeClr val="bg1"/>
              </a:solidFill>
              <a:latin typeface="Arial" charset="0"/>
            </a:endParaRPr>
          </a:p>
        </p:txBody>
      </p:sp>
      <p:sp>
        <p:nvSpPr>
          <p:cNvPr id="4166" name="AutoShape 205"/>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67" name="Text Box 287">
            <a:hlinkClick r:id="rId31" action="ppaction://hlinksldjump">
              <a:snd r:embed="rId5"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2" action="ppaction://hlinksldjump"/>
              </a:rPr>
              <a:t>$500</a:t>
            </a:r>
            <a:endParaRPr lang="en-US" sz="2800" b="1">
              <a:solidFill>
                <a:schemeClr val="bg1"/>
              </a:solidFill>
              <a:latin typeface="Arial" charset="0"/>
            </a:endParaRPr>
          </a:p>
        </p:txBody>
      </p:sp>
      <p:sp>
        <p:nvSpPr>
          <p:cNvPr id="4170" name="AutoShape 324">
            <a:hlinkClick r:id="rId33" action="ppaction://hlinksldjump"/>
          </p:cNvPr>
          <p:cNvSpPr>
            <a:spLocks noChangeArrowheads="1"/>
          </p:cNvSpPr>
          <p:nvPr/>
        </p:nvSpPr>
        <p:spPr bwMode="auto">
          <a:xfrm>
            <a:off x="7924800"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1" name="Text Box 325">
            <a:hlinkClick r:id="rId33" action="ppaction://hlinksldjump"/>
          </p:cNvPr>
          <p:cNvSpPr txBox="1">
            <a:spLocks noChangeArrowheads="1"/>
          </p:cNvSpPr>
          <p:nvPr/>
        </p:nvSpPr>
        <p:spPr bwMode="auto">
          <a:xfrm>
            <a:off x="7918450"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2</a:t>
            </a:r>
          </a:p>
        </p:txBody>
      </p:sp>
      <p:sp>
        <p:nvSpPr>
          <p:cNvPr id="4172" name="AutoShape 327">
            <a:hlinkClick r:id="rId34" action="ppaction://hlinksldjump"/>
          </p:cNvPr>
          <p:cNvSpPr>
            <a:spLocks noChangeArrowheads="1"/>
          </p:cNvSpPr>
          <p:nvPr/>
        </p:nvSpPr>
        <p:spPr bwMode="auto">
          <a:xfrm>
            <a:off x="7924800"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4173" name="Text Box 328">
            <a:hlinkClick r:id="rId34" action="ppaction://hlinksldjump"/>
          </p:cNvPr>
          <p:cNvSpPr txBox="1">
            <a:spLocks noChangeArrowheads="1"/>
          </p:cNvSpPr>
          <p:nvPr/>
        </p:nvSpPr>
        <p:spPr bwMode="auto">
          <a:xfrm>
            <a:off x="8001000" y="1905000"/>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Jeopardy</a:t>
            </a:r>
          </a:p>
        </p:txBody>
      </p:sp>
      <p:sp>
        <p:nvSpPr>
          <p:cNvPr id="4174" name="Text Box 335"/>
          <p:cNvSpPr txBox="1">
            <a:spLocks noChangeArrowheads="1"/>
          </p:cNvSpPr>
          <p:nvPr/>
        </p:nvSpPr>
        <p:spPr bwMode="auto">
          <a:xfrm>
            <a:off x="3810000" y="762000"/>
            <a:ext cx="106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dirty="0">
                <a:solidFill>
                  <a:schemeClr val="bg1"/>
                </a:solidFill>
                <a:latin typeface="Arial" charset="0"/>
                <a:cs typeface="Arial" charset="0"/>
              </a:rPr>
              <a:t>What should we do?</a:t>
            </a:r>
          </a:p>
        </p:txBody>
      </p:sp>
      <p:sp>
        <p:nvSpPr>
          <p:cNvPr id="2" name="TextBox 1"/>
          <p:cNvSpPr txBox="1"/>
          <p:nvPr/>
        </p:nvSpPr>
        <p:spPr>
          <a:xfrm>
            <a:off x="2583403" y="762000"/>
            <a:ext cx="1199567" cy="830997"/>
          </a:xfrm>
          <a:prstGeom prst="rect">
            <a:avLst/>
          </a:prstGeom>
          <a:noFill/>
        </p:spPr>
        <p:txBody>
          <a:bodyPr wrap="none" rtlCol="0">
            <a:spAutoFit/>
          </a:bodyPr>
          <a:lstStyle/>
          <a:p>
            <a:pPr algn="ctr"/>
            <a:r>
              <a:rPr lang="en-US" sz="1600" b="1" dirty="0" smtClean="0">
                <a:solidFill>
                  <a:srgbClr val="FFFFFF"/>
                </a:solidFill>
                <a:latin typeface="Arial"/>
                <a:cs typeface="Arial"/>
              </a:rPr>
              <a:t>It’s In</a:t>
            </a:r>
          </a:p>
          <a:p>
            <a:pPr algn="ctr"/>
            <a:r>
              <a:rPr lang="en-US" sz="1600" b="1" dirty="0" smtClean="0">
                <a:solidFill>
                  <a:srgbClr val="FFFFFF"/>
                </a:solidFill>
                <a:latin typeface="Arial"/>
                <a:cs typeface="Arial"/>
              </a:rPr>
              <a:t> the </a:t>
            </a:r>
          </a:p>
          <a:p>
            <a:pPr algn="ctr"/>
            <a:r>
              <a:rPr lang="en-US" sz="1600" b="1" dirty="0" smtClean="0">
                <a:solidFill>
                  <a:srgbClr val="FFFFFF"/>
                </a:solidFill>
                <a:latin typeface="Arial"/>
                <a:cs typeface="Arial"/>
              </a:rPr>
              <a:t>Scriptures</a:t>
            </a:r>
            <a:endParaRPr lang="en-US" sz="1600" b="1" dirty="0">
              <a:solidFill>
                <a:srgbClr val="FFFFFF"/>
              </a:solidFill>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25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TextBox 1"/>
          <p:cNvSpPr txBox="1"/>
          <p:nvPr/>
        </p:nvSpPr>
        <p:spPr>
          <a:xfrm>
            <a:off x="533400" y="1066800"/>
            <a:ext cx="7848600" cy="4524316"/>
          </a:xfrm>
          <a:prstGeom prst="rect">
            <a:avLst/>
          </a:prstGeom>
          <a:noFill/>
        </p:spPr>
        <p:txBody>
          <a:bodyPr wrap="square" rtlCol="0">
            <a:spAutoFit/>
          </a:bodyPr>
          <a:lstStyle/>
          <a:p>
            <a:r>
              <a:rPr lang="en-US" sz="3600" dirty="0">
                <a:solidFill>
                  <a:srgbClr val="FFFFFF"/>
                </a:solidFill>
              </a:rPr>
              <a:t>President Monson spoke briefly about testimony and told us to do that which is necessary </a:t>
            </a:r>
            <a:r>
              <a:rPr lang="en-US" sz="3600" dirty="0" smtClean="0">
                <a:solidFill>
                  <a:srgbClr val="FFFFFF"/>
                </a:solidFill>
              </a:rPr>
              <a:t>to obtain </a:t>
            </a:r>
            <a:r>
              <a:rPr lang="en-US" sz="3600" dirty="0">
                <a:solidFill>
                  <a:srgbClr val="FFFFFF"/>
                </a:solidFill>
              </a:rPr>
              <a:t>one. He told us it is essential for us to have our own testimony. A testimony needs to be</a:t>
            </a:r>
          </a:p>
          <a:p>
            <a:r>
              <a:rPr lang="en-US" sz="3600" dirty="0">
                <a:solidFill>
                  <a:srgbClr val="FFFFFF"/>
                </a:solidFill>
              </a:rPr>
              <a:t>kept vital and alive. Name one thing he said we can do to keep our testimonies alive.</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235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685800" y="1371600"/>
            <a:ext cx="7696200" cy="2554545"/>
          </a:xfrm>
          <a:prstGeom prst="rect">
            <a:avLst/>
          </a:prstGeom>
          <a:noFill/>
        </p:spPr>
        <p:txBody>
          <a:bodyPr wrap="square" rtlCol="0">
            <a:spAutoFit/>
          </a:bodyPr>
          <a:lstStyle/>
          <a:p>
            <a:pPr algn="ctr"/>
            <a:r>
              <a:rPr lang="en-US" sz="4000" dirty="0" smtClean="0">
                <a:solidFill>
                  <a:srgbClr val="FFFFFF"/>
                </a:solidFill>
              </a:rPr>
              <a:t>1. Obedience to </a:t>
            </a:r>
            <a:r>
              <a:rPr lang="en-US" sz="4000" dirty="0">
                <a:solidFill>
                  <a:srgbClr val="FFFFFF"/>
                </a:solidFill>
              </a:rPr>
              <a:t>the </a:t>
            </a:r>
            <a:endParaRPr lang="en-US" sz="4000" dirty="0" smtClean="0">
              <a:solidFill>
                <a:srgbClr val="FFFFFF"/>
              </a:solidFill>
            </a:endParaRPr>
          </a:p>
          <a:p>
            <a:pPr algn="ctr"/>
            <a:r>
              <a:rPr lang="en-US" sz="4000" dirty="0" smtClean="0">
                <a:solidFill>
                  <a:srgbClr val="FFFFFF"/>
                </a:solidFill>
              </a:rPr>
              <a:t>commandments </a:t>
            </a:r>
            <a:r>
              <a:rPr lang="en-US" sz="4000" dirty="0">
                <a:solidFill>
                  <a:srgbClr val="FFFFFF"/>
                </a:solidFill>
              </a:rPr>
              <a:t>of </a:t>
            </a:r>
            <a:r>
              <a:rPr lang="en-US" sz="4000" dirty="0" smtClean="0">
                <a:solidFill>
                  <a:srgbClr val="FFFFFF"/>
                </a:solidFill>
              </a:rPr>
              <a:t>God</a:t>
            </a:r>
          </a:p>
          <a:p>
            <a:pPr algn="ctr"/>
            <a:r>
              <a:rPr lang="en-US" sz="4000" dirty="0" smtClean="0">
                <a:solidFill>
                  <a:srgbClr val="FFFFFF"/>
                </a:solidFill>
              </a:rPr>
              <a:t>2. Daily prayer</a:t>
            </a:r>
          </a:p>
          <a:p>
            <a:pPr algn="ctr"/>
            <a:r>
              <a:rPr lang="en-US" sz="4000" dirty="0" smtClean="0">
                <a:solidFill>
                  <a:srgbClr val="FFFFFF"/>
                </a:solidFill>
              </a:rPr>
              <a:t>3. Scripture study</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45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TextBox 1"/>
          <p:cNvSpPr txBox="1"/>
          <p:nvPr/>
        </p:nvSpPr>
        <p:spPr>
          <a:xfrm>
            <a:off x="609600" y="1600200"/>
            <a:ext cx="7772400" cy="1323439"/>
          </a:xfrm>
          <a:prstGeom prst="rect">
            <a:avLst/>
          </a:prstGeom>
          <a:noFill/>
        </p:spPr>
        <p:txBody>
          <a:bodyPr wrap="square" rtlCol="0">
            <a:spAutoFit/>
          </a:bodyPr>
          <a:lstStyle/>
          <a:p>
            <a:pPr algn="ctr"/>
            <a:r>
              <a:rPr lang="en-US" sz="4000" dirty="0">
                <a:solidFill>
                  <a:srgbClr val="FFFFFF"/>
                </a:solidFill>
              </a:rPr>
              <a:t>Name </a:t>
            </a:r>
            <a:r>
              <a:rPr lang="en-US" sz="4000" dirty="0" smtClean="0">
                <a:solidFill>
                  <a:srgbClr val="FFFFFF"/>
                </a:solidFill>
              </a:rPr>
              <a:t>two </a:t>
            </a:r>
            <a:r>
              <a:rPr lang="en-US" sz="4000" dirty="0">
                <a:solidFill>
                  <a:srgbClr val="FFFFFF"/>
                </a:solidFill>
              </a:rPr>
              <a:t>of the five new temples Pres. Monson announced.</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56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1066800" y="1447800"/>
            <a:ext cx="7086600" cy="2862322"/>
          </a:xfrm>
          <a:prstGeom prst="rect">
            <a:avLst/>
          </a:prstGeom>
          <a:noFill/>
        </p:spPr>
        <p:txBody>
          <a:bodyPr wrap="square" rtlCol="0">
            <a:spAutoFit/>
          </a:bodyPr>
          <a:lstStyle/>
          <a:p>
            <a:pPr algn="ctr"/>
            <a:r>
              <a:rPr lang="en-US" sz="3600" dirty="0">
                <a:solidFill>
                  <a:srgbClr val="FFFFFF"/>
                </a:solidFill>
              </a:rPr>
              <a:t>Brasilia, </a:t>
            </a:r>
            <a:r>
              <a:rPr lang="en-US" sz="3600" dirty="0" smtClean="0">
                <a:solidFill>
                  <a:srgbClr val="FFFFFF"/>
                </a:solidFill>
              </a:rPr>
              <a:t>Brazil </a:t>
            </a:r>
          </a:p>
          <a:p>
            <a:pPr algn="ctr"/>
            <a:r>
              <a:rPr lang="en-US" sz="3600" dirty="0" smtClean="0">
                <a:solidFill>
                  <a:srgbClr val="FFFFFF"/>
                </a:solidFill>
              </a:rPr>
              <a:t>Manila, Philippines </a:t>
            </a:r>
          </a:p>
          <a:p>
            <a:pPr algn="ctr"/>
            <a:r>
              <a:rPr lang="en-US" sz="3600" dirty="0" smtClean="0">
                <a:solidFill>
                  <a:srgbClr val="FFFFFF"/>
                </a:solidFill>
              </a:rPr>
              <a:t>Nairobi</a:t>
            </a:r>
            <a:r>
              <a:rPr lang="en-US" sz="3600" dirty="0">
                <a:solidFill>
                  <a:srgbClr val="FFFFFF"/>
                </a:solidFill>
              </a:rPr>
              <a:t>, </a:t>
            </a:r>
            <a:r>
              <a:rPr lang="en-US" sz="3600" dirty="0" smtClean="0">
                <a:solidFill>
                  <a:srgbClr val="FFFFFF"/>
                </a:solidFill>
              </a:rPr>
              <a:t>Kenya </a:t>
            </a:r>
          </a:p>
          <a:p>
            <a:pPr algn="ctr"/>
            <a:r>
              <a:rPr lang="en-US" sz="3600" dirty="0" smtClean="0">
                <a:solidFill>
                  <a:srgbClr val="FFFFFF"/>
                </a:solidFill>
              </a:rPr>
              <a:t>Pocatello</a:t>
            </a:r>
            <a:r>
              <a:rPr lang="en-US" sz="3600" dirty="0">
                <a:solidFill>
                  <a:srgbClr val="FFFFFF"/>
                </a:solidFill>
              </a:rPr>
              <a:t>, </a:t>
            </a:r>
            <a:r>
              <a:rPr lang="en-US" sz="3600" dirty="0" smtClean="0">
                <a:solidFill>
                  <a:srgbClr val="FFFFFF"/>
                </a:solidFill>
              </a:rPr>
              <a:t>Idaho</a:t>
            </a:r>
          </a:p>
          <a:p>
            <a:pPr algn="ctr"/>
            <a:r>
              <a:rPr lang="en-US" sz="3600" dirty="0" smtClean="0">
                <a:solidFill>
                  <a:srgbClr val="FFFFFF"/>
                </a:solidFill>
              </a:rPr>
              <a:t>Sarasota </a:t>
            </a:r>
            <a:r>
              <a:rPr lang="en-US" sz="3600" dirty="0">
                <a:solidFill>
                  <a:srgbClr val="FFFFFF"/>
                </a:solidFill>
              </a:rPr>
              <a:t>Springs, </a:t>
            </a:r>
            <a:r>
              <a:rPr lang="en-US" sz="3600" dirty="0" smtClean="0">
                <a:solidFill>
                  <a:srgbClr val="FFFFFF"/>
                </a:solidFill>
              </a:rPr>
              <a:t>Utah</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66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TextBox 1"/>
          <p:cNvSpPr txBox="1"/>
          <p:nvPr/>
        </p:nvSpPr>
        <p:spPr>
          <a:xfrm>
            <a:off x="381000" y="914400"/>
            <a:ext cx="8382000" cy="5016757"/>
          </a:xfrm>
          <a:prstGeom prst="rect">
            <a:avLst/>
          </a:prstGeom>
          <a:noFill/>
        </p:spPr>
        <p:txBody>
          <a:bodyPr wrap="square" rtlCol="0">
            <a:spAutoFit/>
          </a:bodyPr>
          <a:lstStyle/>
          <a:p>
            <a:r>
              <a:rPr lang="en-US" sz="3200" dirty="0">
                <a:solidFill>
                  <a:srgbClr val="FFFFFF"/>
                </a:solidFill>
              </a:rPr>
              <a:t>Elder </a:t>
            </a:r>
            <a:r>
              <a:rPr lang="en-US" sz="3200" dirty="0" smtClean="0">
                <a:solidFill>
                  <a:srgbClr val="FFFFFF"/>
                </a:solidFill>
              </a:rPr>
              <a:t>L. Whitney Clayton </a:t>
            </a:r>
            <a:r>
              <a:rPr lang="en-US" sz="3200" dirty="0">
                <a:solidFill>
                  <a:srgbClr val="FFFFFF"/>
                </a:solidFill>
              </a:rPr>
              <a:t>told the story of the Wedding in Cana. He said that they ran out of wine and </a:t>
            </a:r>
            <a:r>
              <a:rPr lang="en-US" sz="3200" dirty="0" smtClean="0">
                <a:solidFill>
                  <a:srgbClr val="FFFFFF"/>
                </a:solidFill>
              </a:rPr>
              <a:t>Mary asked </a:t>
            </a:r>
            <a:r>
              <a:rPr lang="en-US" sz="3200" dirty="0">
                <a:solidFill>
                  <a:srgbClr val="FFFFFF"/>
                </a:solidFill>
              </a:rPr>
              <a:t>for Christ’s help. She told the servants, “Whatsoever he sayeth unto you do it.” </a:t>
            </a:r>
            <a:r>
              <a:rPr lang="en-US" sz="3200" dirty="0" smtClean="0">
                <a:solidFill>
                  <a:srgbClr val="FFFFFF"/>
                </a:solidFill>
              </a:rPr>
              <a:t>They followed </a:t>
            </a:r>
            <a:r>
              <a:rPr lang="en-US" sz="3200" dirty="0">
                <a:solidFill>
                  <a:srgbClr val="FFFFFF"/>
                </a:solidFill>
              </a:rPr>
              <a:t>his instructions and the governor of the feast was surprised that the best wine </a:t>
            </a:r>
            <a:r>
              <a:rPr lang="en-US" sz="3200" dirty="0" smtClean="0">
                <a:solidFill>
                  <a:srgbClr val="FFFFFF"/>
                </a:solidFill>
              </a:rPr>
              <a:t>was served </a:t>
            </a:r>
            <a:r>
              <a:rPr lang="en-US" sz="3200" dirty="0">
                <a:solidFill>
                  <a:srgbClr val="FFFFFF"/>
                </a:solidFill>
              </a:rPr>
              <a:t>last. Elder Clayton told us to remember this miracle but taught us another </a:t>
            </a:r>
            <a:r>
              <a:rPr lang="en-US" sz="3200" dirty="0" smtClean="0">
                <a:solidFill>
                  <a:srgbClr val="FFFFFF"/>
                </a:solidFill>
              </a:rPr>
              <a:t>important message </a:t>
            </a:r>
            <a:r>
              <a:rPr lang="en-US" sz="3200" dirty="0">
                <a:solidFill>
                  <a:srgbClr val="FFFFFF"/>
                </a:solidFill>
              </a:rPr>
              <a:t>from it. </a:t>
            </a:r>
            <a:r>
              <a:rPr lang="en-US" sz="3200" dirty="0" smtClean="0">
                <a:solidFill>
                  <a:srgbClr val="FFFFFF"/>
                </a:solidFill>
              </a:rPr>
              <a:t>Name one additional insight he taught us.</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76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457200" y="762000"/>
            <a:ext cx="8458200" cy="4401205"/>
          </a:xfrm>
          <a:prstGeom prst="rect">
            <a:avLst/>
          </a:prstGeom>
          <a:noFill/>
        </p:spPr>
        <p:txBody>
          <a:bodyPr wrap="square" rtlCol="0">
            <a:spAutoFit/>
          </a:bodyPr>
          <a:lstStyle/>
          <a:p>
            <a:r>
              <a:rPr lang="en-US" sz="2800" dirty="0" smtClean="0">
                <a:solidFill>
                  <a:srgbClr val="FFFFFF"/>
                </a:solidFill>
              </a:rPr>
              <a:t>1. Mary </a:t>
            </a:r>
            <a:r>
              <a:rPr lang="en-US" sz="2800" dirty="0">
                <a:solidFill>
                  <a:srgbClr val="FFFFFF"/>
                </a:solidFill>
              </a:rPr>
              <a:t>was a precious and </a:t>
            </a:r>
            <a:r>
              <a:rPr lang="en-US" sz="2800" dirty="0" smtClean="0">
                <a:solidFill>
                  <a:srgbClr val="FFFFFF"/>
                </a:solidFill>
              </a:rPr>
              <a:t>chosen vessel </a:t>
            </a:r>
            <a:r>
              <a:rPr lang="en-US" sz="2800" dirty="0">
                <a:solidFill>
                  <a:srgbClr val="FFFFFF"/>
                </a:solidFill>
              </a:rPr>
              <a:t>called by God to give birth to the Son of God. </a:t>
            </a:r>
          </a:p>
          <a:p>
            <a:r>
              <a:rPr lang="en-US" sz="2800" dirty="0" smtClean="0">
                <a:solidFill>
                  <a:srgbClr val="FFFFFF"/>
                </a:solidFill>
              </a:rPr>
              <a:t>2. She </a:t>
            </a:r>
            <a:r>
              <a:rPr lang="en-US" sz="2800" dirty="0">
                <a:solidFill>
                  <a:srgbClr val="FFFFFF"/>
                </a:solidFill>
              </a:rPr>
              <a:t>knew more about him than anyone </a:t>
            </a:r>
            <a:r>
              <a:rPr lang="en-US" sz="2800" dirty="0" smtClean="0">
                <a:solidFill>
                  <a:srgbClr val="FFFFFF"/>
                </a:solidFill>
              </a:rPr>
              <a:t>else on </a:t>
            </a:r>
            <a:r>
              <a:rPr lang="en-US" sz="2800" dirty="0">
                <a:solidFill>
                  <a:srgbClr val="FFFFFF"/>
                </a:solidFill>
              </a:rPr>
              <a:t>earth. </a:t>
            </a:r>
            <a:endParaRPr lang="en-US" sz="2800" dirty="0" smtClean="0">
              <a:solidFill>
                <a:srgbClr val="FFFFFF"/>
              </a:solidFill>
            </a:endParaRPr>
          </a:p>
          <a:p>
            <a:r>
              <a:rPr lang="en-US" sz="2800" dirty="0" smtClean="0">
                <a:solidFill>
                  <a:srgbClr val="FFFFFF"/>
                </a:solidFill>
              </a:rPr>
              <a:t>3. She </a:t>
            </a:r>
            <a:r>
              <a:rPr lang="en-US" sz="2800" dirty="0">
                <a:solidFill>
                  <a:srgbClr val="FFFFFF"/>
                </a:solidFill>
              </a:rPr>
              <a:t>knew the truth of his miraculous birth. </a:t>
            </a:r>
            <a:endParaRPr lang="en-US" sz="2800" dirty="0" smtClean="0">
              <a:solidFill>
                <a:srgbClr val="FFFFFF"/>
              </a:solidFill>
            </a:endParaRPr>
          </a:p>
          <a:p>
            <a:r>
              <a:rPr lang="en-US" sz="2800" dirty="0" smtClean="0">
                <a:solidFill>
                  <a:srgbClr val="FFFFFF"/>
                </a:solidFill>
              </a:rPr>
              <a:t>4. Mary </a:t>
            </a:r>
            <a:r>
              <a:rPr lang="en-US" sz="2800" dirty="0">
                <a:solidFill>
                  <a:srgbClr val="FFFFFF"/>
                </a:solidFill>
              </a:rPr>
              <a:t>knew of his capacity to </a:t>
            </a:r>
            <a:r>
              <a:rPr lang="en-US" sz="2800" dirty="0" smtClean="0">
                <a:solidFill>
                  <a:srgbClr val="FFFFFF"/>
                </a:solidFill>
              </a:rPr>
              <a:t>solve problems</a:t>
            </a:r>
            <a:r>
              <a:rPr lang="en-US" sz="2800" dirty="0">
                <a:solidFill>
                  <a:srgbClr val="FFFFFF"/>
                </a:solidFill>
              </a:rPr>
              <a:t>, including this personal one. </a:t>
            </a:r>
            <a:endParaRPr lang="en-US" sz="2800" dirty="0" smtClean="0">
              <a:solidFill>
                <a:srgbClr val="FFFFFF"/>
              </a:solidFill>
            </a:endParaRPr>
          </a:p>
          <a:p>
            <a:r>
              <a:rPr lang="en-US" sz="2800" dirty="0" smtClean="0">
                <a:solidFill>
                  <a:srgbClr val="FFFFFF"/>
                </a:solidFill>
              </a:rPr>
              <a:t>5. She </a:t>
            </a:r>
            <a:r>
              <a:rPr lang="en-US" sz="2800" dirty="0">
                <a:solidFill>
                  <a:srgbClr val="FFFFFF"/>
                </a:solidFill>
              </a:rPr>
              <a:t>had unshakable confidence in him and his divine</a:t>
            </a:r>
          </a:p>
          <a:p>
            <a:r>
              <a:rPr lang="en-US" sz="2800" dirty="0">
                <a:solidFill>
                  <a:srgbClr val="FFFFFF"/>
                </a:solidFill>
              </a:rPr>
              <a:t>power. </a:t>
            </a:r>
            <a:endParaRPr lang="en-US" sz="2800" dirty="0" smtClean="0">
              <a:solidFill>
                <a:srgbClr val="FFFFFF"/>
              </a:solidFill>
            </a:endParaRPr>
          </a:p>
          <a:p>
            <a:r>
              <a:rPr lang="en-US" sz="2800" dirty="0" smtClean="0">
                <a:solidFill>
                  <a:srgbClr val="FFFFFF"/>
                </a:solidFill>
              </a:rPr>
              <a:t>6. Her </a:t>
            </a:r>
            <a:r>
              <a:rPr lang="en-US" sz="2800" dirty="0">
                <a:solidFill>
                  <a:srgbClr val="FFFFFF"/>
                </a:solidFill>
              </a:rPr>
              <a:t>instructions to the servants are the same to us – whatsoever he sayeth unto you, </a:t>
            </a:r>
            <a:r>
              <a:rPr lang="en-US" sz="2800" dirty="0" smtClean="0">
                <a:solidFill>
                  <a:srgbClr val="FFFFFF"/>
                </a:solidFill>
              </a:rPr>
              <a:t>do it</a:t>
            </a:r>
            <a:r>
              <a:rPr lang="en-US" sz="2800" dirty="0">
                <a:solidFill>
                  <a:srgbClr val="FFFFFF"/>
                </a:solidFill>
              </a:rPr>
              <a: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86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762000" y="1143000"/>
            <a:ext cx="7848600" cy="1754327"/>
          </a:xfrm>
          <a:prstGeom prst="rect">
            <a:avLst/>
          </a:prstGeom>
        </p:spPr>
        <p:txBody>
          <a:bodyPr wrap="square">
            <a:spAutoFit/>
          </a:bodyPr>
          <a:lstStyle/>
          <a:p>
            <a:pPr algn="ctr"/>
            <a:r>
              <a:rPr lang="en-US" sz="3600" dirty="0" smtClean="0">
                <a:solidFill>
                  <a:srgbClr val="FFFFFF"/>
                </a:solidFill>
              </a:rPr>
              <a:t>Elder Neil L. Andersen spoke about overcoming the world. He then quoted John 15:18. Find it and read it.</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296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762000" y="1447800"/>
            <a:ext cx="7010400" cy="1200329"/>
          </a:xfrm>
          <a:prstGeom prst="rect">
            <a:avLst/>
          </a:prstGeom>
          <a:noFill/>
        </p:spPr>
        <p:txBody>
          <a:bodyPr wrap="square" rtlCol="0">
            <a:spAutoFit/>
          </a:bodyPr>
          <a:lstStyle/>
          <a:p>
            <a:pPr algn="ctr"/>
            <a:r>
              <a:rPr lang="en-US" sz="3600" dirty="0">
                <a:solidFill>
                  <a:srgbClr val="FFFFFF"/>
                </a:solidFill>
              </a:rPr>
              <a:t>If the world hate you, ye know that it hated me before it hated you.</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07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TextBox 1"/>
          <p:cNvSpPr txBox="1"/>
          <p:nvPr/>
        </p:nvSpPr>
        <p:spPr>
          <a:xfrm>
            <a:off x="914400" y="1676400"/>
            <a:ext cx="7239000" cy="2308324"/>
          </a:xfrm>
          <a:prstGeom prst="rect">
            <a:avLst/>
          </a:prstGeom>
          <a:noFill/>
        </p:spPr>
        <p:txBody>
          <a:bodyPr wrap="square" rtlCol="0">
            <a:spAutoFit/>
          </a:bodyPr>
          <a:lstStyle/>
          <a:p>
            <a:r>
              <a:rPr lang="en-US" sz="3600" dirty="0">
                <a:solidFill>
                  <a:srgbClr val="FFFFFF"/>
                </a:solidFill>
              </a:rPr>
              <a:t>Elder </a:t>
            </a:r>
            <a:r>
              <a:rPr lang="en-US" sz="3600" dirty="0" smtClean="0">
                <a:solidFill>
                  <a:srgbClr val="FFFFFF"/>
                </a:solidFill>
              </a:rPr>
              <a:t>M. Russell Ballard </a:t>
            </a:r>
            <a:r>
              <a:rPr lang="en-US" sz="3600" dirty="0">
                <a:solidFill>
                  <a:srgbClr val="FFFFFF"/>
                </a:solidFill>
              </a:rPr>
              <a:t>said that Heavenly Father’s goal is found in Moses 1:39</a:t>
            </a:r>
            <a:r>
              <a:rPr lang="en-US" sz="3600" dirty="0" smtClean="0">
                <a:solidFill>
                  <a:srgbClr val="FFFFFF"/>
                </a:solidFill>
              </a:rPr>
              <a:t>. Find and read the scripture.</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17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14400" y="1295400"/>
            <a:ext cx="7086600" cy="1569660"/>
          </a:xfrm>
          <a:prstGeom prst="rect">
            <a:avLst/>
          </a:prstGeom>
        </p:spPr>
        <p:txBody>
          <a:bodyPr wrap="square">
            <a:spAutoFit/>
          </a:bodyPr>
          <a:lstStyle/>
          <a:p>
            <a:r>
              <a:rPr lang="en-US" sz="3200" dirty="0">
                <a:solidFill>
                  <a:srgbClr val="FFFFFF"/>
                </a:solidFill>
              </a:rPr>
              <a:t>For behold, this is my work and my glory—to bring to pass the immortality and eternal life of </a:t>
            </a:r>
            <a:r>
              <a:rPr lang="en-US" sz="3200" dirty="0" smtClean="0">
                <a:solidFill>
                  <a:srgbClr val="FFFFFF"/>
                </a:solidFill>
              </a:rPr>
              <a:t>man.</a:t>
            </a:r>
            <a:endParaRPr lang="en-US" dirty="0"/>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5123" name="Text Box 4"/>
          <p:cNvSpPr txBox="1">
            <a:spLocks noChangeArrowheads="1"/>
          </p:cNvSpPr>
          <p:nvPr/>
        </p:nvSpPr>
        <p:spPr bwMode="auto">
          <a:xfrm>
            <a:off x="0" y="0"/>
            <a:ext cx="1905000" cy="708025"/>
          </a:xfrm>
          <a:prstGeom prst="rect">
            <a:avLst/>
          </a:prstGeom>
          <a:noFill/>
          <a:ln w="9525">
            <a:noFill/>
            <a:miter lim="800000"/>
            <a:headEnd/>
            <a:tailEnd/>
          </a:ln>
          <a:effectLst>
            <a:outerShdw dist="63500" dir="3187806" algn="ctr" rotWithShape="0">
              <a:schemeClr val="tx2"/>
            </a:outerShdw>
          </a:effectLst>
        </p:spPr>
        <p:txBody>
          <a:bodyPr>
            <a:spAutoFit/>
          </a:bodyPr>
          <a:lstStyle/>
          <a:p>
            <a:pPr marL="457200" indent="-457200">
              <a:defRPr/>
            </a:pPr>
            <a:r>
              <a:rPr lang="en-US" sz="4000" b="1">
                <a:solidFill>
                  <a:schemeClr val="bg1"/>
                </a:solidFill>
                <a:latin typeface="Times New Roman" pitchFamily="18" charset="0"/>
                <a:ea typeface="+mn-ea"/>
                <a:cs typeface="+mn-cs"/>
              </a:rPr>
              <a:t>$100</a:t>
            </a:r>
            <a:endParaRPr lang="en-US" sz="4000">
              <a:solidFill>
                <a:schemeClr val="bg1"/>
              </a:solidFill>
              <a:latin typeface="Times New Roman" pitchFamily="18" charset="0"/>
              <a:ea typeface="+mn-ea"/>
              <a:cs typeface="+mn-cs"/>
            </a:endParaRPr>
          </a:p>
        </p:txBody>
      </p:sp>
      <p:sp>
        <p:nvSpPr>
          <p:cNvPr id="3" name="TextBox 2"/>
          <p:cNvSpPr txBox="1"/>
          <p:nvPr/>
        </p:nvSpPr>
        <p:spPr>
          <a:xfrm>
            <a:off x="685800" y="1066800"/>
            <a:ext cx="7848600" cy="3416320"/>
          </a:xfrm>
          <a:prstGeom prst="rect">
            <a:avLst/>
          </a:prstGeom>
          <a:noFill/>
        </p:spPr>
        <p:txBody>
          <a:bodyPr wrap="square" rtlCol="0">
            <a:spAutoFit/>
          </a:bodyPr>
          <a:lstStyle/>
          <a:p>
            <a:r>
              <a:rPr lang="en-US" sz="3600" dirty="0" smtClean="0">
                <a:solidFill>
                  <a:schemeClr val="bg1"/>
                </a:solidFill>
              </a:rPr>
              <a:t>Brother M. Joseph </a:t>
            </a:r>
            <a:r>
              <a:rPr lang="en-US" sz="3600" dirty="0" err="1">
                <a:solidFill>
                  <a:schemeClr val="bg1"/>
                </a:solidFill>
              </a:rPr>
              <a:t>Brough</a:t>
            </a:r>
            <a:r>
              <a:rPr lang="en-US" sz="3600" dirty="0">
                <a:solidFill>
                  <a:schemeClr val="bg1"/>
                </a:solidFill>
              </a:rPr>
              <a:t> quoted the words to a song that he thought was just to be advice for parents </a:t>
            </a:r>
            <a:r>
              <a:rPr lang="en-US" sz="3600" dirty="0" smtClean="0">
                <a:solidFill>
                  <a:schemeClr val="bg1"/>
                </a:solidFill>
              </a:rPr>
              <a:t>but realized </a:t>
            </a:r>
            <a:r>
              <a:rPr lang="en-US" sz="3600" dirty="0">
                <a:solidFill>
                  <a:schemeClr val="bg1"/>
                </a:solidFill>
              </a:rPr>
              <a:t>it had far greater meaning to everyone. Name the song and phrase that he used for </a:t>
            </a:r>
            <a:r>
              <a:rPr lang="en-US" sz="3600" dirty="0" smtClean="0">
                <a:solidFill>
                  <a:schemeClr val="bg1"/>
                </a:solidFill>
              </a:rPr>
              <a:t>the subject </a:t>
            </a:r>
            <a:r>
              <a:rPr lang="en-US" sz="3600" dirty="0">
                <a:solidFill>
                  <a:schemeClr val="bg1"/>
                </a:solidFill>
              </a:rPr>
              <a:t>of his talk.</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15875" y="-238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27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762000" y="1143000"/>
            <a:ext cx="7772400" cy="3170099"/>
          </a:xfrm>
          <a:prstGeom prst="rect">
            <a:avLst/>
          </a:prstGeom>
        </p:spPr>
        <p:txBody>
          <a:bodyPr wrap="square">
            <a:spAutoFit/>
          </a:bodyPr>
          <a:lstStyle/>
          <a:p>
            <a:r>
              <a:rPr lang="en-US" sz="4000" dirty="0">
                <a:solidFill>
                  <a:srgbClr val="FFFFFF"/>
                </a:solidFill>
              </a:rPr>
              <a:t>The subject of Pres. </a:t>
            </a:r>
            <a:r>
              <a:rPr lang="en-US" sz="4000" dirty="0" err="1">
                <a:solidFill>
                  <a:srgbClr val="FFFFFF"/>
                </a:solidFill>
              </a:rPr>
              <a:t>Uchtdorf’s</a:t>
            </a:r>
            <a:r>
              <a:rPr lang="en-US" sz="4000" dirty="0">
                <a:solidFill>
                  <a:srgbClr val="FFFFFF"/>
                </a:solidFill>
              </a:rPr>
              <a:t> talk was about fear. He quoted a scripture that he said was the anecdote for fear. Find and read 1 John 4:18 to tell us the anecdote.</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37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3796" name="Text Box 4"/>
          <p:cNvSpPr txBox="1">
            <a:spLocks noChangeArrowheads="1"/>
          </p:cNvSpPr>
          <p:nvPr/>
        </p:nvSpPr>
        <p:spPr bwMode="auto">
          <a:xfrm>
            <a:off x="304800" y="2498725"/>
            <a:ext cx="83820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4000" b="1">
              <a:solidFill>
                <a:schemeClr val="bg1"/>
              </a:solidFill>
              <a:latin typeface="Arial" charset="0"/>
              <a:ea typeface="+mn-ea"/>
              <a:cs typeface="+mn-cs"/>
            </a:endParaRPr>
          </a:p>
        </p:txBody>
      </p:sp>
      <p:sp>
        <p:nvSpPr>
          <p:cNvPr id="2" name="AutoShape 6">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 name="TextBox 6"/>
          <p:cNvSpPr txBox="1"/>
          <p:nvPr/>
        </p:nvSpPr>
        <p:spPr>
          <a:xfrm>
            <a:off x="762000" y="1295400"/>
            <a:ext cx="7467600" cy="2308324"/>
          </a:xfrm>
          <a:prstGeom prst="rect">
            <a:avLst/>
          </a:prstGeom>
          <a:noFill/>
        </p:spPr>
        <p:txBody>
          <a:bodyPr wrap="square" rtlCol="0">
            <a:spAutoFit/>
          </a:bodyPr>
          <a:lstStyle/>
          <a:p>
            <a:r>
              <a:rPr lang="en-US" sz="3600" dirty="0">
                <a:solidFill>
                  <a:srgbClr val="FFFFFF"/>
                </a:solidFill>
              </a:rPr>
              <a:t>There is no fear in love; but perfect love </a:t>
            </a:r>
            <a:r>
              <a:rPr lang="en-US" sz="3600" dirty="0" err="1">
                <a:solidFill>
                  <a:srgbClr val="FFFFFF"/>
                </a:solidFill>
              </a:rPr>
              <a:t>casteth</a:t>
            </a:r>
            <a:r>
              <a:rPr lang="en-US" sz="3600" dirty="0">
                <a:solidFill>
                  <a:srgbClr val="FFFFFF"/>
                </a:solidFill>
              </a:rPr>
              <a:t> out fear: because fear hath torment. He that </a:t>
            </a:r>
            <a:r>
              <a:rPr lang="en-US" sz="3600" dirty="0" err="1">
                <a:solidFill>
                  <a:srgbClr val="FFFFFF"/>
                </a:solidFill>
              </a:rPr>
              <a:t>feareth</a:t>
            </a:r>
            <a:r>
              <a:rPr lang="en-US" sz="3600" dirty="0">
                <a:solidFill>
                  <a:srgbClr val="FFFFFF"/>
                </a:solidFill>
              </a:rPr>
              <a:t> is not made perfect in love.</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48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609600" y="914400"/>
            <a:ext cx="8001000" cy="4031873"/>
          </a:xfrm>
          <a:prstGeom prst="rect">
            <a:avLst/>
          </a:prstGeom>
        </p:spPr>
        <p:txBody>
          <a:bodyPr wrap="square">
            <a:spAutoFit/>
          </a:bodyPr>
          <a:lstStyle/>
          <a:p>
            <a:r>
              <a:rPr lang="en-US" sz="3200" dirty="0">
                <a:solidFill>
                  <a:srgbClr val="FFFFFF"/>
                </a:solidFill>
              </a:rPr>
              <a:t>Elder </a:t>
            </a:r>
            <a:r>
              <a:rPr lang="en-US" sz="3200" dirty="0" err="1">
                <a:solidFill>
                  <a:srgbClr val="FFFFFF"/>
                </a:solidFill>
              </a:rPr>
              <a:t>Christofferson</a:t>
            </a:r>
            <a:r>
              <a:rPr lang="en-US" sz="3200" dirty="0">
                <a:solidFill>
                  <a:srgbClr val="FFFFFF"/>
                </a:solidFill>
              </a:rPr>
              <a:t> said the question, “Who is my neighbor?” is tied to the two great</a:t>
            </a:r>
          </a:p>
          <a:p>
            <a:r>
              <a:rPr lang="en-US" sz="3200" dirty="0">
                <a:solidFill>
                  <a:srgbClr val="FFFFFF"/>
                </a:solidFill>
              </a:rPr>
              <a:t>commandment: Thou shalt love the Lord thy God with all thy heart, and with all thy soul, </a:t>
            </a:r>
            <a:r>
              <a:rPr lang="en-US" sz="3200" dirty="0" smtClean="0">
                <a:solidFill>
                  <a:srgbClr val="FFFFFF"/>
                </a:solidFill>
              </a:rPr>
              <a:t>and with </a:t>
            </a:r>
            <a:r>
              <a:rPr lang="en-US" sz="3200" dirty="0">
                <a:solidFill>
                  <a:srgbClr val="FFFFFF"/>
                </a:solidFill>
              </a:rPr>
              <a:t>all thy strength, and with all thy mind; and thy </a:t>
            </a:r>
            <a:r>
              <a:rPr lang="en-US" sz="3200" dirty="0" err="1">
                <a:solidFill>
                  <a:srgbClr val="FFFFFF"/>
                </a:solidFill>
              </a:rPr>
              <a:t>neighbour</a:t>
            </a:r>
            <a:r>
              <a:rPr lang="en-US" sz="3200" dirty="0">
                <a:solidFill>
                  <a:srgbClr val="FFFFFF"/>
                </a:solidFill>
              </a:rPr>
              <a:t> as thyself. What parable </a:t>
            </a:r>
            <a:r>
              <a:rPr lang="en-US" sz="3200" dirty="0" smtClean="0">
                <a:solidFill>
                  <a:srgbClr val="FFFFFF"/>
                </a:solidFill>
              </a:rPr>
              <a:t>followed to </a:t>
            </a:r>
            <a:r>
              <a:rPr lang="en-US" sz="3200" dirty="0">
                <a:solidFill>
                  <a:srgbClr val="FFFFFF"/>
                </a:solidFill>
              </a:rPr>
              <a:t>answer “who is thy neighbor?” found in Luke 10?</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58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5844" name="TextBox 5"/>
          <p:cNvSpPr txBox="1">
            <a:spLocks noChangeArrowheads="1"/>
          </p:cNvSpPr>
          <p:nvPr/>
        </p:nvSpPr>
        <p:spPr bwMode="auto">
          <a:xfrm>
            <a:off x="609600" y="1219200"/>
            <a:ext cx="7696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The Good Samaritan</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ChangeArrowheads="1"/>
          </p:cNvSpPr>
          <p:nvPr/>
        </p:nvSpPr>
        <p:spPr bwMode="auto">
          <a:xfrm>
            <a:off x="-20638"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68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3" name="Rectangle 2"/>
          <p:cNvSpPr/>
          <p:nvPr/>
        </p:nvSpPr>
        <p:spPr>
          <a:xfrm>
            <a:off x="838200" y="1447800"/>
            <a:ext cx="6858000" cy="2554545"/>
          </a:xfrm>
          <a:prstGeom prst="rect">
            <a:avLst/>
          </a:prstGeom>
        </p:spPr>
        <p:txBody>
          <a:bodyPr wrap="square">
            <a:spAutoFit/>
          </a:bodyPr>
          <a:lstStyle/>
          <a:p>
            <a:r>
              <a:rPr lang="en-US" sz="4000" dirty="0">
                <a:solidFill>
                  <a:srgbClr val="FFFFFF"/>
                </a:solidFill>
              </a:rPr>
              <a:t>Elder </a:t>
            </a:r>
            <a:r>
              <a:rPr lang="en-US" sz="4000" dirty="0" smtClean="0">
                <a:solidFill>
                  <a:srgbClr val="FFFFFF"/>
                </a:solidFill>
              </a:rPr>
              <a:t>C. Scott Grow </a:t>
            </a:r>
            <a:r>
              <a:rPr lang="en-US" sz="4000" dirty="0">
                <a:solidFill>
                  <a:srgbClr val="FFFFFF"/>
                </a:solidFill>
              </a:rPr>
              <a:t>asked the question: How you can come to know God? He gave us three </a:t>
            </a:r>
            <a:r>
              <a:rPr lang="en-US" sz="4000" dirty="0" smtClean="0">
                <a:solidFill>
                  <a:srgbClr val="FFFFFF"/>
                </a:solidFill>
              </a:rPr>
              <a:t>answers. Name </a:t>
            </a:r>
            <a:r>
              <a:rPr lang="en-US" sz="4000" dirty="0">
                <a:solidFill>
                  <a:srgbClr val="FFFFFF"/>
                </a:solidFill>
              </a:rPr>
              <a:t>one:</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78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2133600" y="1219200"/>
            <a:ext cx="4572000" cy="1938992"/>
          </a:xfrm>
          <a:prstGeom prst="rect">
            <a:avLst/>
          </a:prstGeom>
        </p:spPr>
        <p:txBody>
          <a:bodyPr>
            <a:spAutoFit/>
          </a:bodyPr>
          <a:lstStyle/>
          <a:p>
            <a:pPr algn="ctr"/>
            <a:r>
              <a:rPr lang="en-US" sz="4000" dirty="0">
                <a:solidFill>
                  <a:srgbClr val="FFFFFF"/>
                </a:solidFill>
              </a:rPr>
              <a:t>Pray in faith. </a:t>
            </a:r>
            <a:endParaRPr lang="en-US" sz="4000" dirty="0" smtClean="0">
              <a:solidFill>
                <a:srgbClr val="FFFFFF"/>
              </a:solidFill>
            </a:endParaRPr>
          </a:p>
          <a:p>
            <a:pPr algn="ctr"/>
            <a:r>
              <a:rPr lang="en-US" sz="4000" dirty="0" smtClean="0">
                <a:solidFill>
                  <a:srgbClr val="FFFFFF"/>
                </a:solidFill>
              </a:rPr>
              <a:t>Study </a:t>
            </a:r>
            <a:r>
              <a:rPr lang="en-US" sz="4000" dirty="0">
                <a:solidFill>
                  <a:srgbClr val="FFFFFF"/>
                </a:solidFill>
              </a:rPr>
              <a:t>the scriptures</a:t>
            </a:r>
            <a:r>
              <a:rPr lang="en-US" sz="4000" dirty="0" smtClean="0">
                <a:solidFill>
                  <a:srgbClr val="FFFFFF"/>
                </a:solidFill>
              </a:rPr>
              <a:t>.</a:t>
            </a:r>
          </a:p>
          <a:p>
            <a:pPr algn="ctr"/>
            <a:r>
              <a:rPr lang="en-US" sz="4000" dirty="0" smtClean="0">
                <a:solidFill>
                  <a:srgbClr val="FFFFFF"/>
                </a:solidFill>
              </a:rPr>
              <a:t> </a:t>
            </a:r>
            <a:r>
              <a:rPr lang="en-US" sz="4000" dirty="0">
                <a:solidFill>
                  <a:srgbClr val="FFFFFF"/>
                </a:solidFill>
              </a:rPr>
              <a:t>Do God’s will.</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89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8916" name="Text Box 4"/>
          <p:cNvSpPr txBox="1">
            <a:spLocks noChangeArrowheads="1"/>
          </p:cNvSpPr>
          <p:nvPr/>
        </p:nvSpPr>
        <p:spPr bwMode="auto">
          <a:xfrm>
            <a:off x="381000" y="762000"/>
            <a:ext cx="8382000" cy="641350"/>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endParaRPr lang="en-US" sz="3600">
              <a:solidFill>
                <a:schemeClr val="bg1"/>
              </a:solidFill>
              <a:latin typeface="Times New Roman" pitchFamily="18" charset="0"/>
              <a:ea typeface="+mn-ea"/>
              <a:cs typeface="+mn-cs"/>
            </a:endParaRPr>
          </a:p>
        </p:txBody>
      </p:sp>
      <p:sp>
        <p:nvSpPr>
          <p:cNvPr id="3" name="Rectangle 2"/>
          <p:cNvSpPr/>
          <p:nvPr/>
        </p:nvSpPr>
        <p:spPr>
          <a:xfrm>
            <a:off x="457200" y="1066800"/>
            <a:ext cx="7924800" cy="4832093"/>
          </a:xfrm>
          <a:prstGeom prst="rect">
            <a:avLst/>
          </a:prstGeom>
        </p:spPr>
        <p:txBody>
          <a:bodyPr wrap="square">
            <a:spAutoFit/>
          </a:bodyPr>
          <a:lstStyle/>
          <a:p>
            <a:r>
              <a:rPr lang="en-US" sz="2800" dirty="0">
                <a:solidFill>
                  <a:srgbClr val="FFFFFF"/>
                </a:solidFill>
              </a:rPr>
              <a:t>Pres. Nelson asked </a:t>
            </a:r>
            <a:r>
              <a:rPr lang="en-US" sz="2800" dirty="0" smtClean="0">
                <a:solidFill>
                  <a:srgbClr val="FFFFFF"/>
                </a:solidFill>
              </a:rPr>
              <a:t>young single adults </a:t>
            </a:r>
            <a:r>
              <a:rPr lang="en-US" sz="2800" dirty="0">
                <a:solidFill>
                  <a:srgbClr val="FFFFFF"/>
                </a:solidFill>
              </a:rPr>
              <a:t>to consecrate a portion of their study to study everything Jesus did </a:t>
            </a:r>
            <a:r>
              <a:rPr lang="en-US" sz="2800" dirty="0" smtClean="0">
                <a:solidFill>
                  <a:srgbClr val="FFFFFF"/>
                </a:solidFill>
              </a:rPr>
              <a:t>in the </a:t>
            </a:r>
            <a:r>
              <a:rPr lang="en-US" sz="2800" dirty="0">
                <a:solidFill>
                  <a:srgbClr val="FFFFFF"/>
                </a:solidFill>
              </a:rPr>
              <a:t>scriptures. He told them to look at citations in the topical guide. He gave that challenge and</a:t>
            </a:r>
          </a:p>
          <a:p>
            <a:r>
              <a:rPr lang="en-US" sz="2800" dirty="0">
                <a:solidFill>
                  <a:srgbClr val="FFFFFF"/>
                </a:solidFill>
              </a:rPr>
              <a:t>accepted it himself. He said he read and underlined every verse as listed under 57 subtopics </a:t>
            </a:r>
            <a:r>
              <a:rPr lang="en-US" sz="2800" dirty="0" smtClean="0">
                <a:solidFill>
                  <a:srgbClr val="FFFFFF"/>
                </a:solidFill>
              </a:rPr>
              <a:t>in the topical </a:t>
            </a:r>
            <a:r>
              <a:rPr lang="en-US" sz="2800" dirty="0">
                <a:solidFill>
                  <a:srgbClr val="FFFFFF"/>
                </a:solidFill>
              </a:rPr>
              <a:t>guide. His wife asked him </a:t>
            </a:r>
            <a:r>
              <a:rPr lang="en-US" sz="2800" dirty="0" smtClean="0">
                <a:solidFill>
                  <a:srgbClr val="FFFFFF"/>
                </a:solidFill>
              </a:rPr>
              <a:t>what </a:t>
            </a:r>
            <a:r>
              <a:rPr lang="en-US" sz="2800" dirty="0">
                <a:solidFill>
                  <a:srgbClr val="FFFFFF"/>
                </a:solidFill>
              </a:rPr>
              <a:t>impact it had on him? He said, </a:t>
            </a:r>
            <a:r>
              <a:rPr lang="en-US" sz="2800" dirty="0" smtClean="0">
                <a:solidFill>
                  <a:srgbClr val="FFFFFF"/>
                </a:solidFill>
              </a:rPr>
              <a:t>“I </a:t>
            </a:r>
            <a:r>
              <a:rPr lang="en-US" sz="2800" dirty="0">
                <a:solidFill>
                  <a:srgbClr val="FFFFFF"/>
                </a:solidFill>
              </a:rPr>
              <a:t>am a different man</a:t>
            </a:r>
            <a:r>
              <a:rPr lang="en-US" sz="2800" dirty="0" smtClean="0">
                <a:solidFill>
                  <a:srgbClr val="FFFFFF"/>
                </a:solidFill>
              </a:rPr>
              <a:t>. </a:t>
            </a:r>
            <a:r>
              <a:rPr lang="en-US" sz="2800" dirty="0">
                <a:solidFill>
                  <a:srgbClr val="FFFFFF"/>
                </a:solidFill>
              </a:rPr>
              <a:t>I felt</a:t>
            </a:r>
          </a:p>
          <a:p>
            <a:r>
              <a:rPr lang="en-US" sz="2800" dirty="0">
                <a:solidFill>
                  <a:srgbClr val="FFFFFF"/>
                </a:solidFill>
              </a:rPr>
              <a:t>a renewed devotion to Him as I read the Savior’s statement</a:t>
            </a:r>
            <a:r>
              <a:rPr lang="en-US" sz="2800" dirty="0" smtClean="0">
                <a:solidFill>
                  <a:srgbClr val="FFFFFF"/>
                </a:solidFill>
              </a:rPr>
              <a:t>.” </a:t>
            </a:r>
            <a:r>
              <a:rPr lang="en-US" sz="2800" dirty="0">
                <a:solidFill>
                  <a:srgbClr val="FFFFFF"/>
                </a:solidFill>
              </a:rPr>
              <a:t>Find and read 3 Nephi 27:13-14</a:t>
            </a:r>
          </a:p>
          <a:p>
            <a:r>
              <a:rPr lang="en-US" sz="2800" dirty="0">
                <a:solidFill>
                  <a:srgbClr val="FFFFFF"/>
                </a:solidFill>
              </a:rPr>
              <a:t>which was the statement that </a:t>
            </a:r>
            <a:r>
              <a:rPr lang="en-US" sz="2800" dirty="0" smtClean="0">
                <a:solidFill>
                  <a:srgbClr val="FFFFFF"/>
                </a:solidFill>
              </a:rPr>
              <a:t>had an </a:t>
            </a:r>
            <a:r>
              <a:rPr lang="en-US" sz="2800" dirty="0">
                <a:solidFill>
                  <a:srgbClr val="FFFFFF"/>
                </a:solidFill>
              </a:rPr>
              <a:t>impact on him!</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399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381000" y="1143000"/>
            <a:ext cx="8077200" cy="3785652"/>
          </a:xfrm>
          <a:prstGeom prst="rect">
            <a:avLst/>
          </a:prstGeom>
        </p:spPr>
        <p:txBody>
          <a:bodyPr wrap="square">
            <a:spAutoFit/>
          </a:bodyPr>
          <a:lstStyle/>
          <a:p>
            <a:r>
              <a:rPr lang="en-US" dirty="0">
                <a:solidFill>
                  <a:srgbClr val="FFFFFF"/>
                </a:solidFill>
              </a:rPr>
              <a:t>Behold I have given unto you my gospel, and this is the gospel which I have given unto you—that I came into the world to do the will of my Father, because my Father sent me.</a:t>
            </a:r>
          </a:p>
          <a:p>
            <a:endParaRPr lang="en-US" dirty="0">
              <a:solidFill>
                <a:srgbClr val="FFFFFF"/>
              </a:solidFill>
            </a:endParaRPr>
          </a:p>
          <a:p>
            <a:r>
              <a:rPr lang="en-US" dirty="0" smtClean="0">
                <a:solidFill>
                  <a:srgbClr val="FFFFFF"/>
                </a:solidFill>
              </a:rPr>
              <a:t>And </a:t>
            </a:r>
            <a:r>
              <a:rPr lang="en-US" dirty="0">
                <a:solidFill>
                  <a:srgbClr val="FFFFFF"/>
                </a:solidFill>
              </a:rPr>
              <a:t>my Father sent me that I might be lifted up upon the cross; and after that I had been lifted up upon the cross, that I might draw all men unto me, that as I have been lifted up by men even so should men be lifted up by the Father, to stand before me, to be judged of their works, whether they be good or whether they be evil—</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09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838200" y="1351509"/>
            <a:ext cx="7315200" cy="4524315"/>
          </a:xfrm>
          <a:prstGeom prst="rect">
            <a:avLst/>
          </a:prstGeom>
        </p:spPr>
        <p:txBody>
          <a:bodyPr wrap="square">
            <a:spAutoFit/>
          </a:bodyPr>
          <a:lstStyle/>
          <a:p>
            <a:r>
              <a:rPr lang="en-US" sz="3200" dirty="0">
                <a:solidFill>
                  <a:srgbClr val="FFFFFF"/>
                </a:solidFill>
              </a:rPr>
              <a:t>Elder Holland spoke about Sunshine in our souls but said some days are difficult, days </a:t>
            </a:r>
            <a:r>
              <a:rPr lang="en-US" sz="3200" dirty="0" smtClean="0">
                <a:solidFill>
                  <a:srgbClr val="FFFFFF"/>
                </a:solidFill>
              </a:rPr>
              <a:t>when faith </a:t>
            </a:r>
            <a:r>
              <a:rPr lang="en-US" sz="3200" dirty="0">
                <a:solidFill>
                  <a:srgbClr val="FFFFFF"/>
                </a:solidFill>
              </a:rPr>
              <a:t>and fortitude are tested. Whatever the reasons, we find they can rob us of songs we </a:t>
            </a:r>
            <a:r>
              <a:rPr lang="en-US" sz="3200" dirty="0" smtClean="0">
                <a:solidFill>
                  <a:srgbClr val="FFFFFF"/>
                </a:solidFill>
              </a:rPr>
              <a:t>so much </a:t>
            </a:r>
            <a:r>
              <a:rPr lang="en-US" sz="3200" dirty="0">
                <a:solidFill>
                  <a:srgbClr val="FFFFFF"/>
                </a:solidFill>
              </a:rPr>
              <a:t>want to sing and darken the promise of springtime in the </a:t>
            </a:r>
            <a:r>
              <a:rPr lang="en-US" sz="3200" dirty="0" smtClean="0">
                <a:solidFill>
                  <a:srgbClr val="FFFFFF"/>
                </a:solidFill>
              </a:rPr>
              <a:t>soul. </a:t>
            </a:r>
            <a:r>
              <a:rPr lang="en-US" sz="3200" dirty="0">
                <a:solidFill>
                  <a:srgbClr val="FFFFFF"/>
                </a:solidFill>
              </a:rPr>
              <a:t>On those days, he said </a:t>
            </a:r>
            <a:r>
              <a:rPr lang="en-US" sz="3200" dirty="0" smtClean="0">
                <a:solidFill>
                  <a:srgbClr val="FFFFFF"/>
                </a:solidFill>
              </a:rPr>
              <a:t>to embrace </a:t>
            </a:r>
            <a:r>
              <a:rPr lang="en-US" sz="3200" dirty="0">
                <a:solidFill>
                  <a:srgbClr val="FFFFFF"/>
                </a:solidFill>
              </a:rPr>
              <a:t>Paul’s counsel in Romans 8:25</a:t>
            </a:r>
            <a:r>
              <a:rPr lang="en-US" sz="3200" dirty="0" smtClean="0">
                <a:solidFill>
                  <a:srgbClr val="FFFFFF"/>
                </a:solidFill>
              </a:rPr>
              <a:t>. Find and read that scripture.</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ChangeArrowheads="1"/>
          </p:cNvSpPr>
          <p:nvPr/>
        </p:nvSpPr>
        <p:spPr bwMode="auto">
          <a:xfrm>
            <a:off x="0" y="-1270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19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371600" y="1371600"/>
            <a:ext cx="6172200" cy="1938992"/>
          </a:xfrm>
          <a:prstGeom prst="rect">
            <a:avLst/>
          </a:prstGeom>
        </p:spPr>
        <p:txBody>
          <a:bodyPr wrap="square">
            <a:spAutoFit/>
          </a:bodyPr>
          <a:lstStyle/>
          <a:p>
            <a:pPr algn="ctr"/>
            <a:r>
              <a:rPr lang="en-US" sz="4000" dirty="0">
                <a:solidFill>
                  <a:srgbClr val="FFFFFF"/>
                </a:solidFill>
              </a:rPr>
              <a:t>But if we hope for that we see not, then do we with patience wait for it.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147" name="Text Box 6"/>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2">
            <a:hlinkClick r:id="rId3"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914400" y="1295400"/>
            <a:ext cx="7162800" cy="1938992"/>
          </a:xfrm>
          <a:prstGeom prst="rect">
            <a:avLst/>
          </a:prstGeom>
          <a:noFill/>
        </p:spPr>
        <p:txBody>
          <a:bodyPr wrap="square" rtlCol="0">
            <a:spAutoFit/>
          </a:bodyPr>
          <a:lstStyle/>
          <a:p>
            <a:r>
              <a:rPr lang="en-US" sz="4000" dirty="0">
                <a:solidFill>
                  <a:srgbClr val="FFFFFF"/>
                </a:solidFill>
              </a:rPr>
              <a:t>I am a child of God: lead me, guide me, walk beside me, help me find </a:t>
            </a:r>
            <a:r>
              <a:rPr lang="en-US" sz="4000" dirty="0" smtClean="0">
                <a:solidFill>
                  <a:srgbClr val="FFFFFF"/>
                </a:solidFill>
              </a:rPr>
              <a:t>the way</a:t>
            </a:r>
            <a:r>
              <a:rPr lang="en-US" sz="4000" dirty="0">
                <a:solidFill>
                  <a:srgbClr val="FFFFFF"/>
                </a:solidFill>
              </a:rPr>
              <a: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30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609600" y="1066800"/>
            <a:ext cx="7848600" cy="3539430"/>
          </a:xfrm>
          <a:prstGeom prst="rect">
            <a:avLst/>
          </a:prstGeom>
        </p:spPr>
        <p:txBody>
          <a:bodyPr wrap="square">
            <a:spAutoFit/>
          </a:bodyPr>
          <a:lstStyle/>
          <a:p>
            <a:r>
              <a:rPr lang="en-US" sz="3200" dirty="0">
                <a:solidFill>
                  <a:srgbClr val="FFFFFF"/>
                </a:solidFill>
              </a:rPr>
              <a:t>Elder </a:t>
            </a:r>
            <a:r>
              <a:rPr lang="en-US" sz="3200" dirty="0" err="1">
                <a:solidFill>
                  <a:srgbClr val="FFFFFF"/>
                </a:solidFill>
              </a:rPr>
              <a:t>Renland</a:t>
            </a:r>
            <a:r>
              <a:rPr lang="en-US" sz="3200" dirty="0">
                <a:solidFill>
                  <a:srgbClr val="FFFFFF"/>
                </a:solidFill>
              </a:rPr>
              <a:t> said that a repenting sinner draws closer to God than a self-righteous person </a:t>
            </a:r>
            <a:r>
              <a:rPr lang="en-US" sz="3200" dirty="0" smtClean="0">
                <a:solidFill>
                  <a:srgbClr val="FFFFFF"/>
                </a:solidFill>
              </a:rPr>
              <a:t>who condemns </a:t>
            </a:r>
            <a:r>
              <a:rPr lang="en-US" sz="3200" dirty="0">
                <a:solidFill>
                  <a:srgbClr val="FFFFFF"/>
                </a:solidFill>
              </a:rPr>
              <a:t>the sinner. He used the story in Luke 18:10-14. Find and read that scripture. He </a:t>
            </a:r>
            <a:r>
              <a:rPr lang="en-US" sz="3200" dirty="0" smtClean="0">
                <a:solidFill>
                  <a:srgbClr val="FFFFFF"/>
                </a:solidFill>
              </a:rPr>
              <a:t>went on </a:t>
            </a:r>
            <a:r>
              <a:rPr lang="en-US" sz="3200" dirty="0">
                <a:solidFill>
                  <a:srgbClr val="FFFFFF"/>
                </a:solidFill>
              </a:rPr>
              <a:t>to say: We must not be guilty of persecuting anyone inside or outside the church! </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0" y="-1270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40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457200" y="685800"/>
            <a:ext cx="8305800" cy="4708981"/>
          </a:xfrm>
          <a:prstGeom prst="rect">
            <a:avLst/>
          </a:prstGeom>
        </p:spPr>
        <p:txBody>
          <a:bodyPr wrap="square">
            <a:spAutoFit/>
          </a:bodyPr>
          <a:lstStyle/>
          <a:p>
            <a:r>
              <a:rPr lang="en-US" sz="2000" dirty="0" smtClean="0">
                <a:solidFill>
                  <a:srgbClr val="FFFFFF"/>
                </a:solidFill>
              </a:rPr>
              <a:t>10 Two </a:t>
            </a:r>
            <a:r>
              <a:rPr lang="en-US" sz="2000" dirty="0">
                <a:solidFill>
                  <a:srgbClr val="FFFFFF"/>
                </a:solidFill>
              </a:rPr>
              <a:t>men went up into the temple to pray; the one a Pharisee, and the other a publican.</a:t>
            </a:r>
          </a:p>
          <a:p>
            <a:endParaRPr lang="en-US" sz="2000" dirty="0">
              <a:solidFill>
                <a:srgbClr val="FFFFFF"/>
              </a:solidFill>
            </a:endParaRPr>
          </a:p>
          <a:p>
            <a:r>
              <a:rPr lang="en-US" sz="2000" dirty="0">
                <a:solidFill>
                  <a:srgbClr val="FFFFFF"/>
                </a:solidFill>
              </a:rPr>
              <a:t>11 The Pharisee stood and prayed thus with himself, God, I thank thee, that I am not as other men are, </a:t>
            </a:r>
            <a:r>
              <a:rPr lang="en-US" sz="2000" dirty="0" err="1">
                <a:solidFill>
                  <a:srgbClr val="FFFFFF"/>
                </a:solidFill>
              </a:rPr>
              <a:t>extortioners</a:t>
            </a:r>
            <a:r>
              <a:rPr lang="en-US" sz="2000" dirty="0">
                <a:solidFill>
                  <a:srgbClr val="FFFFFF"/>
                </a:solidFill>
              </a:rPr>
              <a:t>, unjust, adulterers, or even as this publican.</a:t>
            </a:r>
          </a:p>
          <a:p>
            <a:endParaRPr lang="en-US" sz="2000" dirty="0">
              <a:solidFill>
                <a:srgbClr val="FFFFFF"/>
              </a:solidFill>
            </a:endParaRPr>
          </a:p>
          <a:p>
            <a:r>
              <a:rPr lang="en-US" sz="2000" dirty="0">
                <a:solidFill>
                  <a:srgbClr val="FFFFFF"/>
                </a:solidFill>
              </a:rPr>
              <a:t>12 I fast twice in the week, I give tithes of all that I possess.</a:t>
            </a:r>
          </a:p>
          <a:p>
            <a:endParaRPr lang="en-US" sz="2000" dirty="0">
              <a:solidFill>
                <a:srgbClr val="FFFFFF"/>
              </a:solidFill>
            </a:endParaRPr>
          </a:p>
          <a:p>
            <a:r>
              <a:rPr lang="en-US" sz="2000" dirty="0">
                <a:solidFill>
                  <a:srgbClr val="FFFFFF"/>
                </a:solidFill>
              </a:rPr>
              <a:t>13 And the publican, standing afar off, would not lift up so much as his eyes unto heaven, but smote upon his breast, saying, God be merciful to me a sinner.</a:t>
            </a:r>
          </a:p>
          <a:p>
            <a:endParaRPr lang="en-US" sz="2000" dirty="0">
              <a:solidFill>
                <a:srgbClr val="FFFFFF"/>
              </a:solidFill>
            </a:endParaRPr>
          </a:p>
          <a:p>
            <a:r>
              <a:rPr lang="en-US" sz="2000" dirty="0">
                <a:solidFill>
                  <a:srgbClr val="FFFFFF"/>
                </a:solidFill>
              </a:rPr>
              <a:t>14 I tell you, this man went down to his house justified rather than the other: for every one that </a:t>
            </a:r>
            <a:r>
              <a:rPr lang="en-US" sz="2000" dirty="0" err="1">
                <a:solidFill>
                  <a:srgbClr val="FFFFFF"/>
                </a:solidFill>
              </a:rPr>
              <a:t>exalteth</a:t>
            </a:r>
            <a:r>
              <a:rPr lang="en-US" sz="2000" dirty="0">
                <a:solidFill>
                  <a:srgbClr val="FFFFFF"/>
                </a:solidFill>
              </a:rPr>
              <a:t> himself shall be abased; and he that </a:t>
            </a:r>
            <a:r>
              <a:rPr lang="en-US" sz="2000" dirty="0" err="1">
                <a:solidFill>
                  <a:srgbClr val="FFFFFF"/>
                </a:solidFill>
              </a:rPr>
              <a:t>humbleth</a:t>
            </a:r>
            <a:r>
              <a:rPr lang="en-US" sz="2000" dirty="0">
                <a:solidFill>
                  <a:srgbClr val="FFFFFF"/>
                </a:solidFill>
              </a:rPr>
              <a:t> himself shall be exalted.</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50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990600" y="1371600"/>
            <a:ext cx="7239000" cy="3416320"/>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L. Whitney Clayton </a:t>
            </a:r>
            <a:r>
              <a:rPr lang="en-US" sz="3600" dirty="0">
                <a:solidFill>
                  <a:srgbClr val="FFFFFF"/>
                </a:solidFill>
              </a:rPr>
              <a:t>said that doing the little daily habits of </a:t>
            </a:r>
            <a:r>
              <a:rPr lang="en-US" sz="3600" dirty="0" smtClean="0">
                <a:solidFill>
                  <a:srgbClr val="FFFFFF"/>
                </a:solidFill>
              </a:rPr>
              <a:t>faith </a:t>
            </a:r>
            <a:r>
              <a:rPr lang="en-US" sz="3600" dirty="0">
                <a:solidFill>
                  <a:srgbClr val="FFFFFF"/>
                </a:solidFill>
              </a:rPr>
              <a:t>is the single best way to </a:t>
            </a:r>
            <a:r>
              <a:rPr lang="en-US" sz="3600" dirty="0" smtClean="0">
                <a:solidFill>
                  <a:srgbClr val="FFFFFF"/>
                </a:solidFill>
              </a:rPr>
              <a:t>fortify the </a:t>
            </a:r>
            <a:r>
              <a:rPr lang="en-US" sz="3600" dirty="0">
                <a:solidFill>
                  <a:srgbClr val="FFFFFF"/>
                </a:solidFill>
              </a:rPr>
              <a:t>troubles of life, whatever they may be. Name a daily habit of faith that will fortify us.</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60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600200" y="1219200"/>
            <a:ext cx="6553200" cy="1938992"/>
          </a:xfrm>
          <a:prstGeom prst="rect">
            <a:avLst/>
          </a:prstGeom>
        </p:spPr>
        <p:txBody>
          <a:bodyPr wrap="square">
            <a:spAutoFit/>
          </a:bodyPr>
          <a:lstStyle/>
          <a:p>
            <a:pPr algn="ctr"/>
            <a:r>
              <a:rPr lang="en-US" sz="4000" dirty="0">
                <a:solidFill>
                  <a:srgbClr val="FFFFFF"/>
                </a:solidFill>
              </a:rPr>
              <a:t>studying the scriptures daily, fasting regularly</a:t>
            </a:r>
            <a:r>
              <a:rPr lang="en-US" sz="4000" dirty="0" smtClean="0">
                <a:solidFill>
                  <a:srgbClr val="FFFFFF"/>
                </a:solidFill>
              </a:rPr>
              <a:t>, </a:t>
            </a:r>
          </a:p>
          <a:p>
            <a:pPr algn="ctr"/>
            <a:r>
              <a:rPr lang="en-US" sz="4000" dirty="0" smtClean="0">
                <a:solidFill>
                  <a:srgbClr val="FFFFFF"/>
                </a:solidFill>
              </a:rPr>
              <a:t>praying </a:t>
            </a:r>
            <a:r>
              <a:rPr lang="en-US" sz="4000" dirty="0">
                <a:solidFill>
                  <a:srgbClr val="FFFFFF"/>
                </a:solidFill>
              </a:rPr>
              <a:t>with real intent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sz="6000">
              <a:solidFill>
                <a:schemeClr val="bg1"/>
              </a:solidFill>
            </a:endParaRPr>
          </a:p>
        </p:txBody>
      </p:sp>
      <p:sp>
        <p:nvSpPr>
          <p:cNvPr id="471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3" name="Rectangle 2"/>
          <p:cNvSpPr/>
          <p:nvPr/>
        </p:nvSpPr>
        <p:spPr>
          <a:xfrm>
            <a:off x="457200" y="1066800"/>
            <a:ext cx="7924800" cy="4832093"/>
          </a:xfrm>
          <a:prstGeom prst="rect">
            <a:avLst/>
          </a:prstGeom>
        </p:spPr>
        <p:txBody>
          <a:bodyPr wrap="square">
            <a:spAutoFit/>
          </a:bodyPr>
          <a:lstStyle/>
          <a:p>
            <a:r>
              <a:rPr lang="en-US" sz="2800" dirty="0">
                <a:solidFill>
                  <a:srgbClr val="FFFFFF"/>
                </a:solidFill>
              </a:rPr>
              <a:t>Elder </a:t>
            </a:r>
            <a:r>
              <a:rPr lang="en-US" sz="2800" dirty="0" err="1">
                <a:solidFill>
                  <a:srgbClr val="FFFFFF"/>
                </a:solidFill>
              </a:rPr>
              <a:t>Valeri</a:t>
            </a:r>
            <a:r>
              <a:rPr lang="en-US" sz="2800" dirty="0">
                <a:solidFill>
                  <a:srgbClr val="FFFFFF"/>
                </a:solidFill>
              </a:rPr>
              <a:t> V. </a:t>
            </a:r>
            <a:r>
              <a:rPr lang="en-US" sz="2800" dirty="0" err="1">
                <a:solidFill>
                  <a:srgbClr val="FFFFFF"/>
                </a:solidFill>
              </a:rPr>
              <a:t>Cordón</a:t>
            </a:r>
            <a:r>
              <a:rPr lang="en-US" sz="2800" dirty="0">
                <a:solidFill>
                  <a:srgbClr val="FFFFFF"/>
                </a:solidFill>
              </a:rPr>
              <a:t> said that after he was called as a General Authority, his family moved to the US</a:t>
            </a:r>
          </a:p>
          <a:p>
            <a:r>
              <a:rPr lang="en-US" sz="2800" dirty="0">
                <a:solidFill>
                  <a:srgbClr val="FFFFFF"/>
                </a:solidFill>
              </a:rPr>
              <a:t>and were around many cultural backgrounds. He said when you move to a different county</a:t>
            </a:r>
            <a:r>
              <a:rPr lang="en-US" sz="2800" dirty="0" smtClean="0">
                <a:solidFill>
                  <a:srgbClr val="FFFFFF"/>
                </a:solidFill>
              </a:rPr>
              <a:t>, many </a:t>
            </a:r>
            <a:r>
              <a:rPr lang="en-US" sz="2800" dirty="0">
                <a:solidFill>
                  <a:srgbClr val="FFFFFF"/>
                </a:solidFill>
              </a:rPr>
              <a:t>of the first generation speak </a:t>
            </a:r>
            <a:r>
              <a:rPr lang="en-US" sz="2800" dirty="0" smtClean="0">
                <a:solidFill>
                  <a:srgbClr val="FFFFFF"/>
                </a:solidFill>
              </a:rPr>
              <a:t>their native language. </a:t>
            </a:r>
            <a:r>
              <a:rPr lang="en-US" sz="2800" dirty="0">
                <a:solidFill>
                  <a:srgbClr val="FFFFFF"/>
                </a:solidFill>
              </a:rPr>
              <a:t>The second generation speak very good English </a:t>
            </a:r>
            <a:r>
              <a:rPr lang="en-US" sz="2800" dirty="0" smtClean="0">
                <a:solidFill>
                  <a:srgbClr val="FFFFFF"/>
                </a:solidFill>
              </a:rPr>
              <a:t>and some </a:t>
            </a:r>
            <a:r>
              <a:rPr lang="en-US" sz="2800" dirty="0">
                <a:solidFill>
                  <a:srgbClr val="FFFFFF"/>
                </a:solidFill>
              </a:rPr>
              <a:t>broken </a:t>
            </a:r>
            <a:r>
              <a:rPr lang="en-US" sz="2800" dirty="0" smtClean="0">
                <a:solidFill>
                  <a:srgbClr val="FFFFFF"/>
                </a:solidFill>
              </a:rPr>
              <a:t>native language. By the </a:t>
            </a:r>
            <a:r>
              <a:rPr lang="en-US" sz="2800" dirty="0">
                <a:solidFill>
                  <a:srgbClr val="FFFFFF"/>
                </a:solidFill>
              </a:rPr>
              <a:t>third generation, the native language is lost. This is called language</a:t>
            </a:r>
          </a:p>
          <a:p>
            <a:r>
              <a:rPr lang="en-US" sz="2800" dirty="0">
                <a:solidFill>
                  <a:srgbClr val="FFFFFF"/>
                </a:solidFill>
              </a:rPr>
              <a:t>loss. Then he talked about another language that was the subject of his talk. What language </a:t>
            </a:r>
            <a:r>
              <a:rPr lang="en-US" sz="2800" dirty="0" smtClean="0">
                <a:solidFill>
                  <a:srgbClr val="FFFFFF"/>
                </a:solidFill>
              </a:rPr>
              <a:t>did he </a:t>
            </a:r>
            <a:r>
              <a:rPr lang="en-US" sz="2800" dirty="0">
                <a:solidFill>
                  <a:srgbClr val="FFFFFF"/>
                </a:solidFill>
              </a:rPr>
              <a:t>talk about?</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81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8132" name="TextBox 5"/>
          <p:cNvSpPr txBox="1">
            <a:spLocks noChangeArrowheads="1"/>
          </p:cNvSpPr>
          <p:nvPr/>
        </p:nvSpPr>
        <p:spPr bwMode="auto">
          <a:xfrm>
            <a:off x="1066800" y="1524000"/>
            <a:ext cx="7010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The language of the Gospel</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491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762000" y="1295400"/>
            <a:ext cx="7467600" cy="3539430"/>
          </a:xfrm>
          <a:prstGeom prst="rect">
            <a:avLst/>
          </a:prstGeom>
        </p:spPr>
        <p:txBody>
          <a:bodyPr wrap="square">
            <a:spAutoFit/>
          </a:bodyPr>
          <a:lstStyle/>
          <a:p>
            <a:r>
              <a:rPr lang="en-US" sz="3200" dirty="0">
                <a:solidFill>
                  <a:srgbClr val="FFFFFF"/>
                </a:solidFill>
              </a:rPr>
              <a:t>Elder Nelson told of a fearless young laurel who was to participate in statewide competition </a:t>
            </a:r>
            <a:r>
              <a:rPr lang="en-US" sz="3200" dirty="0" smtClean="0">
                <a:solidFill>
                  <a:srgbClr val="FFFFFF"/>
                </a:solidFill>
              </a:rPr>
              <a:t>the same </a:t>
            </a:r>
            <a:r>
              <a:rPr lang="en-US" sz="3200" dirty="0">
                <a:solidFill>
                  <a:srgbClr val="FFFFFF"/>
                </a:solidFill>
              </a:rPr>
              <a:t>time she had agreed to participate in a Relief Society meeting. She was told she would </a:t>
            </a:r>
            <a:r>
              <a:rPr lang="en-US" sz="3200" dirty="0" smtClean="0">
                <a:solidFill>
                  <a:srgbClr val="FFFFFF"/>
                </a:solidFill>
              </a:rPr>
              <a:t>be disqualified </a:t>
            </a:r>
            <a:r>
              <a:rPr lang="en-US" sz="3200" dirty="0">
                <a:solidFill>
                  <a:srgbClr val="FFFFFF"/>
                </a:solidFill>
              </a:rPr>
              <a:t>if she left early from the competition. What did she do?</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01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1219200"/>
            <a:ext cx="7467600" cy="3416320"/>
          </a:xfrm>
          <a:prstGeom prst="rect">
            <a:avLst/>
          </a:prstGeom>
        </p:spPr>
        <p:txBody>
          <a:bodyPr wrap="square">
            <a:spAutoFit/>
          </a:bodyPr>
          <a:lstStyle/>
          <a:p>
            <a:r>
              <a:rPr lang="en-US" sz="3600" dirty="0">
                <a:solidFill>
                  <a:srgbClr val="FFFFFF"/>
                </a:solidFill>
              </a:rPr>
              <a:t>She kept her </a:t>
            </a:r>
            <a:r>
              <a:rPr lang="en-US" sz="3600" dirty="0" smtClean="0">
                <a:solidFill>
                  <a:srgbClr val="FFFFFF"/>
                </a:solidFill>
              </a:rPr>
              <a:t>commitment to </a:t>
            </a:r>
            <a:r>
              <a:rPr lang="en-US" sz="3600" dirty="0">
                <a:solidFill>
                  <a:srgbClr val="FFFFFF"/>
                </a:solidFill>
              </a:rPr>
              <a:t>participate in the Relief Society meeting as promised. She was disqualified from the </a:t>
            </a:r>
            <a:r>
              <a:rPr lang="en-US" sz="3600" dirty="0" smtClean="0">
                <a:solidFill>
                  <a:srgbClr val="FFFFFF"/>
                </a:solidFill>
              </a:rPr>
              <a:t>statewide competition</a:t>
            </a:r>
            <a:r>
              <a:rPr lang="en-US" sz="3600" dirty="0">
                <a:solidFill>
                  <a:srgbClr val="FFFFFF"/>
                </a:solidFill>
              </a:rPr>
              <a:t>. She said later, the church is more important isn’t it?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12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Rectangle 2"/>
          <p:cNvSpPr/>
          <p:nvPr/>
        </p:nvSpPr>
        <p:spPr>
          <a:xfrm>
            <a:off x="457200" y="1066800"/>
            <a:ext cx="8305800" cy="4524315"/>
          </a:xfrm>
          <a:prstGeom prst="rect">
            <a:avLst/>
          </a:prstGeom>
        </p:spPr>
        <p:txBody>
          <a:bodyPr wrap="square">
            <a:spAutoFit/>
          </a:bodyPr>
          <a:lstStyle/>
          <a:p>
            <a:r>
              <a:rPr lang="en-US" dirty="0">
                <a:solidFill>
                  <a:srgbClr val="FFFFFF"/>
                </a:solidFill>
              </a:rPr>
              <a:t>Elder Anderson told the story of David O. McKay traveling to Samoa. He dreamed about </a:t>
            </a:r>
            <a:r>
              <a:rPr lang="en-US" dirty="0" smtClean="0">
                <a:solidFill>
                  <a:srgbClr val="FFFFFF"/>
                </a:solidFill>
              </a:rPr>
              <a:t>a beautiful </a:t>
            </a:r>
            <a:r>
              <a:rPr lang="en-US" dirty="0">
                <a:solidFill>
                  <a:srgbClr val="FFFFFF"/>
                </a:solidFill>
              </a:rPr>
              <a:t>white city, with trees full of fruit that were abundant everywhere. Everyone wore white</a:t>
            </a:r>
          </a:p>
          <a:p>
            <a:r>
              <a:rPr lang="en-US" dirty="0">
                <a:solidFill>
                  <a:srgbClr val="FFFFFF"/>
                </a:solidFill>
              </a:rPr>
              <a:t>flowing robes. His attention centered upon their leader. He recognized him as The Savior. </a:t>
            </a:r>
            <a:r>
              <a:rPr lang="en-US" dirty="0" smtClean="0">
                <a:solidFill>
                  <a:srgbClr val="FFFFFF"/>
                </a:solidFill>
              </a:rPr>
              <a:t>The radiance </a:t>
            </a:r>
            <a:r>
              <a:rPr lang="en-US" dirty="0">
                <a:solidFill>
                  <a:srgbClr val="FFFFFF"/>
                </a:solidFill>
              </a:rPr>
              <a:t>was glorious. The peace was divine. The city was His, the City Eternal and the </a:t>
            </a:r>
            <a:r>
              <a:rPr lang="en-US" dirty="0" smtClean="0">
                <a:solidFill>
                  <a:srgbClr val="FFFFFF"/>
                </a:solidFill>
              </a:rPr>
              <a:t>people following </a:t>
            </a:r>
            <a:r>
              <a:rPr lang="en-US" dirty="0">
                <a:solidFill>
                  <a:srgbClr val="FFFFFF"/>
                </a:solidFill>
              </a:rPr>
              <a:t>him were to abide in peace and eternal happiness. Elder McKay wondered: Who </a:t>
            </a:r>
            <a:r>
              <a:rPr lang="en-US" dirty="0" smtClean="0">
                <a:solidFill>
                  <a:srgbClr val="FFFFFF"/>
                </a:solidFill>
              </a:rPr>
              <a:t>are they</a:t>
            </a:r>
            <a:r>
              <a:rPr lang="en-US" dirty="0">
                <a:solidFill>
                  <a:srgbClr val="FFFFFF"/>
                </a:solidFill>
              </a:rPr>
              <a:t>? Who are these people? The Savior answered him by pointing to words that appeared </a:t>
            </a:r>
            <a:r>
              <a:rPr lang="en-US" dirty="0" smtClean="0">
                <a:solidFill>
                  <a:srgbClr val="FFFFFF"/>
                </a:solidFill>
              </a:rPr>
              <a:t>above the </a:t>
            </a:r>
            <a:r>
              <a:rPr lang="en-US" dirty="0">
                <a:solidFill>
                  <a:srgbClr val="FFFFFF"/>
                </a:solidFill>
              </a:rPr>
              <a:t>people written in gold: these are they who have overcome the world, who have been </a:t>
            </a:r>
            <a:r>
              <a:rPr lang="en-US" dirty="0" smtClean="0">
                <a:solidFill>
                  <a:srgbClr val="FFFFFF"/>
                </a:solidFill>
              </a:rPr>
              <a:t>born again</a:t>
            </a:r>
            <a:r>
              <a:rPr lang="en-US" dirty="0">
                <a:solidFill>
                  <a:srgbClr val="FFFFFF"/>
                </a:solidFill>
              </a:rPr>
              <a:t>. Then he quoted Revelation 3:5. Find and read that scripture.</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22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219200"/>
            <a:ext cx="7239000" cy="3416320"/>
          </a:xfrm>
          <a:prstGeom prst="rect">
            <a:avLst/>
          </a:prstGeom>
        </p:spPr>
        <p:txBody>
          <a:bodyPr wrap="square">
            <a:spAutoFit/>
          </a:bodyPr>
          <a:lstStyle/>
          <a:p>
            <a:r>
              <a:rPr lang="en-US" sz="3600" dirty="0">
                <a:solidFill>
                  <a:srgbClr val="FFFFFF"/>
                </a:solidFill>
              </a:rPr>
              <a:t>He that </a:t>
            </a:r>
            <a:r>
              <a:rPr lang="en-US" sz="3600" dirty="0" err="1">
                <a:solidFill>
                  <a:srgbClr val="FFFFFF"/>
                </a:solidFill>
              </a:rPr>
              <a:t>overcometh</a:t>
            </a:r>
            <a:r>
              <a:rPr lang="en-US" sz="3600" dirty="0">
                <a:solidFill>
                  <a:srgbClr val="FFFFFF"/>
                </a:solidFill>
              </a:rPr>
              <a:t>, the same shall be clothed in white raiment; and I will not blot out his name out of the book of life, but I will confess his name before my Father, and before his angels.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ChangeArrowheads="1"/>
          </p:cNvSpPr>
          <p:nvPr/>
        </p:nvSpPr>
        <p:spPr bwMode="auto">
          <a:xfrm>
            <a:off x="-38100" y="-36513"/>
            <a:ext cx="9144000" cy="6858001"/>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1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7172" name="Text Box 4"/>
          <p:cNvSpPr txBox="1">
            <a:spLocks noChangeArrowheads="1"/>
          </p:cNvSpPr>
          <p:nvPr/>
        </p:nvSpPr>
        <p:spPr bwMode="auto">
          <a:xfrm>
            <a:off x="457200" y="838200"/>
            <a:ext cx="8382000" cy="8302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4800">
                <a:latin typeface="Times New Roman" pitchFamily="18" charset="0"/>
                <a:ea typeface="+mn-ea"/>
                <a:cs typeface="+mn-cs"/>
              </a:rPr>
              <a:t> </a:t>
            </a:r>
            <a:endParaRPr lang="en-US" sz="4800" b="1">
              <a:solidFill>
                <a:schemeClr val="bg1"/>
              </a:solidFill>
              <a:latin typeface="Times New Roman" pitchFamily="18" charset="0"/>
              <a:ea typeface="+mn-ea"/>
              <a:cs typeface="+mn-cs"/>
            </a:endParaRPr>
          </a:p>
        </p:txBody>
      </p:sp>
      <p:sp>
        <p:nvSpPr>
          <p:cNvPr id="4" name="Rectangle 3"/>
          <p:cNvSpPr/>
          <p:nvPr/>
        </p:nvSpPr>
        <p:spPr>
          <a:xfrm>
            <a:off x="762000" y="1351509"/>
            <a:ext cx="7467600" cy="4524315"/>
          </a:xfrm>
          <a:prstGeom prst="rect">
            <a:avLst/>
          </a:prstGeom>
        </p:spPr>
        <p:txBody>
          <a:bodyPr wrap="square">
            <a:spAutoFit/>
          </a:bodyPr>
          <a:lstStyle/>
          <a:p>
            <a:r>
              <a:rPr lang="en-US" sz="3200" dirty="0">
                <a:solidFill>
                  <a:srgbClr val="FFFFFF"/>
                </a:solidFill>
              </a:rPr>
              <a:t>Elder </a:t>
            </a:r>
            <a:r>
              <a:rPr lang="en-US" sz="3200" dirty="0" smtClean="0">
                <a:solidFill>
                  <a:srgbClr val="FFFFFF"/>
                </a:solidFill>
              </a:rPr>
              <a:t>Quentin L. Cook </a:t>
            </a:r>
            <a:r>
              <a:rPr lang="en-US" sz="3200" dirty="0">
                <a:solidFill>
                  <a:srgbClr val="FFFFFF"/>
                </a:solidFill>
              </a:rPr>
              <a:t>spoke on having a foundation of </a:t>
            </a:r>
            <a:r>
              <a:rPr lang="en-US" sz="3200" dirty="0" smtClean="0">
                <a:solidFill>
                  <a:srgbClr val="FFFFFF"/>
                </a:solidFill>
              </a:rPr>
              <a:t>faith. </a:t>
            </a:r>
            <a:r>
              <a:rPr lang="en-US" sz="3200" dirty="0">
                <a:solidFill>
                  <a:srgbClr val="FFFFFF"/>
                </a:solidFill>
              </a:rPr>
              <a:t>He told the story from Luke 8 of the </a:t>
            </a:r>
            <a:r>
              <a:rPr lang="en-US" sz="3200" dirty="0" smtClean="0">
                <a:solidFill>
                  <a:srgbClr val="FFFFFF"/>
                </a:solidFill>
              </a:rPr>
              <a:t>woman with </a:t>
            </a:r>
            <a:r>
              <a:rPr lang="en-US" sz="3200" dirty="0">
                <a:solidFill>
                  <a:srgbClr val="FFFFFF"/>
                </a:solidFill>
              </a:rPr>
              <a:t>issue of blood </a:t>
            </a:r>
            <a:r>
              <a:rPr lang="en-US" sz="3200" dirty="0" smtClean="0">
                <a:solidFill>
                  <a:srgbClr val="FFFFFF"/>
                </a:solidFill>
              </a:rPr>
              <a:t>for 12 </a:t>
            </a:r>
            <a:r>
              <a:rPr lang="en-US" sz="3200" dirty="0">
                <a:solidFill>
                  <a:srgbClr val="FFFFFF"/>
                </a:solidFill>
              </a:rPr>
              <a:t>years. She had such a foundation of faith that she thought if she could </a:t>
            </a:r>
            <a:r>
              <a:rPr lang="en-US" sz="3200" dirty="0" smtClean="0">
                <a:solidFill>
                  <a:srgbClr val="FFFFFF"/>
                </a:solidFill>
              </a:rPr>
              <a:t>but touch </a:t>
            </a:r>
            <a:r>
              <a:rPr lang="en-US" sz="3200" dirty="0">
                <a:solidFill>
                  <a:srgbClr val="FFFFFF"/>
                </a:solidFill>
              </a:rPr>
              <a:t>the border of the Savior’s garment she would be healed. Then </a:t>
            </a:r>
            <a:r>
              <a:rPr lang="en-US" sz="3200" dirty="0" smtClean="0">
                <a:solidFill>
                  <a:srgbClr val="FFFFFF"/>
                </a:solidFill>
              </a:rPr>
              <a:t>Elder Cook answered </a:t>
            </a:r>
            <a:r>
              <a:rPr lang="en-US" sz="3200" dirty="0">
                <a:solidFill>
                  <a:srgbClr val="FFFFFF"/>
                </a:solidFill>
              </a:rPr>
              <a:t>the question </a:t>
            </a:r>
            <a:r>
              <a:rPr lang="en-US" sz="3200" dirty="0" smtClean="0">
                <a:solidFill>
                  <a:srgbClr val="FFFFFF"/>
                </a:solidFill>
              </a:rPr>
              <a:t>“What </a:t>
            </a:r>
            <a:r>
              <a:rPr lang="en-US" sz="3200" dirty="0">
                <a:solidFill>
                  <a:srgbClr val="FFFFFF"/>
                </a:solidFill>
              </a:rPr>
              <a:t>does faith accomplish</a:t>
            </a:r>
            <a:r>
              <a:rPr lang="en-US" sz="3200" dirty="0" smtClean="0">
                <a:solidFill>
                  <a:srgbClr val="FFFFFF"/>
                </a:solidFill>
              </a:rPr>
              <a:t>?” Name one of the things he said.</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32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609600" y="1447800"/>
            <a:ext cx="7620000" cy="2862322"/>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Gary B. Sabin </a:t>
            </a:r>
            <a:r>
              <a:rPr lang="en-US" sz="3600" dirty="0">
                <a:solidFill>
                  <a:srgbClr val="FFFFFF"/>
                </a:solidFill>
              </a:rPr>
              <a:t>told the story of a scout camping trip when the boys slept out and he slept in back </a:t>
            </a:r>
            <a:r>
              <a:rPr lang="en-US" sz="3600" dirty="0" smtClean="0">
                <a:solidFill>
                  <a:srgbClr val="FFFFFF"/>
                </a:solidFill>
              </a:rPr>
              <a:t>of his </a:t>
            </a:r>
            <a:r>
              <a:rPr lang="en-US" sz="3600" dirty="0">
                <a:solidFill>
                  <a:srgbClr val="FFFFFF"/>
                </a:solidFill>
              </a:rPr>
              <a:t>truck. In the morning he saw Paul. Tell the story of Paul.</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ChangeArrowheads="1"/>
          </p:cNvSpPr>
          <p:nvPr/>
        </p:nvSpPr>
        <p:spPr bwMode="auto">
          <a:xfrm>
            <a:off x="0" y="7938"/>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42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09600" y="914400"/>
            <a:ext cx="8077200" cy="4031873"/>
          </a:xfrm>
          <a:prstGeom prst="rect">
            <a:avLst/>
          </a:prstGeom>
        </p:spPr>
        <p:txBody>
          <a:bodyPr wrap="square">
            <a:spAutoFit/>
          </a:bodyPr>
          <a:lstStyle/>
          <a:p>
            <a:r>
              <a:rPr lang="en-US" sz="3200" dirty="0">
                <a:solidFill>
                  <a:srgbClr val="FFFFFF"/>
                </a:solidFill>
              </a:rPr>
              <a:t>Paul </a:t>
            </a:r>
            <a:r>
              <a:rPr lang="en-US" sz="3200" dirty="0" smtClean="0">
                <a:solidFill>
                  <a:srgbClr val="FFFFFF"/>
                </a:solidFill>
              </a:rPr>
              <a:t>did not sleep very </a:t>
            </a:r>
            <a:r>
              <a:rPr lang="en-US" sz="3200" dirty="0">
                <a:solidFill>
                  <a:srgbClr val="FFFFFF"/>
                </a:solidFill>
              </a:rPr>
              <a:t>well. </a:t>
            </a:r>
            <a:r>
              <a:rPr lang="en-US" sz="3200" dirty="0" smtClean="0">
                <a:solidFill>
                  <a:srgbClr val="FFFFFF"/>
                </a:solidFill>
              </a:rPr>
              <a:t>He </a:t>
            </a:r>
            <a:r>
              <a:rPr lang="en-US" sz="3200" dirty="0">
                <a:solidFill>
                  <a:srgbClr val="FFFFFF"/>
                </a:solidFill>
              </a:rPr>
              <a:t>was cold when the fire went out. </a:t>
            </a:r>
            <a:r>
              <a:rPr lang="en-US" sz="3200" dirty="0" smtClean="0">
                <a:solidFill>
                  <a:srgbClr val="FFFFFF"/>
                </a:solidFill>
              </a:rPr>
              <a:t>Elder Sabin </a:t>
            </a:r>
            <a:r>
              <a:rPr lang="en-US" sz="3200" dirty="0">
                <a:solidFill>
                  <a:srgbClr val="FFFFFF"/>
                </a:solidFill>
              </a:rPr>
              <a:t>said fires do that, but wasn’t his sleeping bag </a:t>
            </a:r>
            <a:r>
              <a:rPr lang="en-US" sz="3200" dirty="0" smtClean="0">
                <a:solidFill>
                  <a:srgbClr val="FFFFFF"/>
                </a:solidFill>
              </a:rPr>
              <a:t>warm enough? Paul </a:t>
            </a:r>
            <a:r>
              <a:rPr lang="en-US" sz="3200" dirty="0">
                <a:solidFill>
                  <a:srgbClr val="FFFFFF"/>
                </a:solidFill>
              </a:rPr>
              <a:t>said he didn’t use the sleeping bag. He thought if he didn’t unroll his sleeping bag</a:t>
            </a:r>
            <a:r>
              <a:rPr lang="en-US" sz="3200" dirty="0" smtClean="0">
                <a:solidFill>
                  <a:srgbClr val="FFFFFF"/>
                </a:solidFill>
              </a:rPr>
              <a:t>, he </a:t>
            </a:r>
            <a:r>
              <a:rPr lang="en-US" sz="3200" dirty="0">
                <a:solidFill>
                  <a:srgbClr val="FFFFFF"/>
                </a:solidFill>
              </a:rPr>
              <a:t>wouldn’t have to roll it up again in the morning. He stayed cold five hours so he didn’t </a:t>
            </a:r>
            <a:r>
              <a:rPr lang="en-US" sz="3200" dirty="0" smtClean="0">
                <a:solidFill>
                  <a:srgbClr val="FFFFFF"/>
                </a:solidFill>
              </a:rPr>
              <a:t>have to </a:t>
            </a:r>
            <a:r>
              <a:rPr lang="en-US" sz="3200" dirty="0">
                <a:solidFill>
                  <a:srgbClr val="FFFFFF"/>
                </a:solidFill>
              </a:rPr>
              <a:t>work for five minutes!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52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3" name="Rectangle 2"/>
          <p:cNvSpPr/>
          <p:nvPr/>
        </p:nvSpPr>
        <p:spPr>
          <a:xfrm>
            <a:off x="914400" y="1371600"/>
            <a:ext cx="7467600" cy="2862322"/>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Gary B. Sabin </a:t>
            </a:r>
            <a:r>
              <a:rPr lang="en-US" sz="3600" dirty="0">
                <a:solidFill>
                  <a:srgbClr val="FFFFFF"/>
                </a:solidFill>
              </a:rPr>
              <a:t>spoke on being fully committed. He quoted Doctrine and Covenants 35:24 on </a:t>
            </a:r>
            <a:r>
              <a:rPr lang="en-US" sz="3600" dirty="0" smtClean="0">
                <a:solidFill>
                  <a:srgbClr val="FFFFFF"/>
                </a:solidFill>
              </a:rPr>
              <a:t>the blessings </a:t>
            </a:r>
            <a:r>
              <a:rPr lang="en-US" sz="3600" dirty="0">
                <a:solidFill>
                  <a:srgbClr val="FFFFFF"/>
                </a:solidFill>
              </a:rPr>
              <a:t>of being committed to God. Find and read this scripture.</a:t>
            </a: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563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$500</a:t>
            </a:r>
          </a:p>
        </p:txBody>
      </p:sp>
      <p:sp>
        <p:nvSpPr>
          <p:cNvPr id="2" name="AutoShape 5">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1066800" y="1524000"/>
            <a:ext cx="6781800" cy="2554545"/>
          </a:xfrm>
          <a:prstGeom prst="rect">
            <a:avLst/>
          </a:prstGeom>
        </p:spPr>
        <p:txBody>
          <a:bodyPr wrap="square">
            <a:spAutoFit/>
          </a:bodyPr>
          <a:lstStyle/>
          <a:p>
            <a:r>
              <a:rPr lang="en-US" sz="3200" dirty="0">
                <a:solidFill>
                  <a:srgbClr val="FFFFFF"/>
                </a:solidFill>
              </a:rPr>
              <a:t>Keep all the commandments and covenants by which ye are bound; and I will cause the heavens to shake for your good, and Satan shall tremble and Zion shall rejoice upon the hills and flourish;</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ChangeArrowheads="1"/>
          </p:cNvSpPr>
          <p:nvPr/>
        </p:nvSpPr>
        <p:spPr bwMode="auto">
          <a:xfrm>
            <a:off x="0" y="0"/>
            <a:ext cx="9144000" cy="6858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75" name="Rectangle 124">
            <a:hlinkClick r:id="rId2" action="ppaction://hlinksldjump"/>
          </p:cNvPr>
          <p:cNvSpPr>
            <a:spLocks noChangeArrowheads="1"/>
          </p:cNvSpPr>
          <p:nvPr/>
        </p:nvSpPr>
        <p:spPr bwMode="auto">
          <a:xfrm>
            <a:off x="0" y="0"/>
            <a:ext cx="9144000" cy="6934200"/>
          </a:xfrm>
          <a:prstGeom prst="rect">
            <a:avLst/>
          </a:prstGeom>
          <a:solidFill>
            <a:srgbClr val="3366FF">
              <a:alpha val="62000"/>
            </a:srgbClr>
          </a:solidFill>
          <a:ln w="76200">
            <a:solidFill>
              <a:schemeClr val="tx1"/>
            </a:solidFill>
            <a:miter lim="800000"/>
            <a:headEnd/>
            <a:tailEnd/>
          </a:ln>
        </p:spPr>
        <p:txBody>
          <a:bodyPr wrap="none" anchor="ctr"/>
          <a:lstStyle/>
          <a:p>
            <a:endParaRPr lang="en-US"/>
          </a:p>
        </p:txBody>
      </p:sp>
      <p:sp>
        <p:nvSpPr>
          <p:cNvPr id="68610" name="Rectangle 76"/>
          <p:cNvSpPr>
            <a:spLocks noChangeArrowheads="1"/>
          </p:cNvSpPr>
          <p:nvPr/>
        </p:nvSpPr>
        <p:spPr bwMode="auto">
          <a:xfrm>
            <a:off x="152400" y="685800"/>
            <a:ext cx="6019800" cy="6096000"/>
          </a:xfrm>
          <a:prstGeom prst="rect">
            <a:avLst/>
          </a:prstGeom>
          <a:gradFill rotWithShape="0">
            <a:gsLst>
              <a:gs pos="0">
                <a:srgbClr val="000066"/>
              </a:gs>
              <a:gs pos="50000">
                <a:srgbClr val="0033CC"/>
              </a:gs>
              <a:gs pos="100000">
                <a:srgbClr val="000066"/>
              </a:gs>
            </a:gsLst>
            <a:lin ang="18900000" scaled="1"/>
          </a:gradFill>
          <a:ln w="76200">
            <a:solidFill>
              <a:schemeClr val="tx1"/>
            </a:solidFill>
            <a:miter lim="800000"/>
            <a:headEnd/>
            <a:tailEnd/>
          </a:ln>
        </p:spPr>
        <p:txBody>
          <a:bodyPr wrap="none" anchor="ctr"/>
          <a:lstStyle/>
          <a:p>
            <a:endParaRPr lang="en-US"/>
          </a:p>
        </p:txBody>
      </p:sp>
      <p:sp>
        <p:nvSpPr>
          <p:cNvPr id="68616" name="AutoShape 9"/>
          <p:cNvSpPr>
            <a:spLocks noChangeArrowheads="1"/>
          </p:cNvSpPr>
          <p:nvPr/>
        </p:nvSpPr>
        <p:spPr bwMode="auto">
          <a:xfrm>
            <a:off x="49276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7" name="AutoShape 10"/>
          <p:cNvSpPr>
            <a:spLocks noChangeArrowheads="1"/>
          </p:cNvSpPr>
          <p:nvPr/>
        </p:nvSpPr>
        <p:spPr bwMode="auto">
          <a:xfrm>
            <a:off x="49276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8" name="AutoShape 11"/>
          <p:cNvSpPr>
            <a:spLocks noChangeArrowheads="1"/>
          </p:cNvSpPr>
          <p:nvPr/>
        </p:nvSpPr>
        <p:spPr bwMode="auto">
          <a:xfrm>
            <a:off x="49276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19" name="AutoShape 12"/>
          <p:cNvSpPr>
            <a:spLocks noChangeArrowheads="1"/>
          </p:cNvSpPr>
          <p:nvPr/>
        </p:nvSpPr>
        <p:spPr bwMode="auto">
          <a:xfrm>
            <a:off x="49276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0" name="AutoShape 13"/>
          <p:cNvSpPr>
            <a:spLocks noChangeArrowheads="1"/>
          </p:cNvSpPr>
          <p:nvPr/>
        </p:nvSpPr>
        <p:spPr bwMode="auto">
          <a:xfrm>
            <a:off x="49276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1" name="AutoShape 14"/>
          <p:cNvSpPr>
            <a:spLocks noChangeArrowheads="1"/>
          </p:cNvSpPr>
          <p:nvPr/>
        </p:nvSpPr>
        <p:spPr bwMode="auto">
          <a:xfrm>
            <a:off x="37338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2" name="AutoShape 15"/>
          <p:cNvSpPr>
            <a:spLocks noChangeArrowheads="1"/>
          </p:cNvSpPr>
          <p:nvPr/>
        </p:nvSpPr>
        <p:spPr bwMode="auto">
          <a:xfrm>
            <a:off x="37338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3" name="AutoShape 16"/>
          <p:cNvSpPr>
            <a:spLocks noChangeArrowheads="1"/>
          </p:cNvSpPr>
          <p:nvPr/>
        </p:nvSpPr>
        <p:spPr bwMode="auto">
          <a:xfrm>
            <a:off x="37338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4" name="AutoShape 17"/>
          <p:cNvSpPr>
            <a:spLocks noChangeArrowheads="1"/>
          </p:cNvSpPr>
          <p:nvPr/>
        </p:nvSpPr>
        <p:spPr bwMode="auto">
          <a:xfrm>
            <a:off x="37338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5" name="AutoShape 18"/>
          <p:cNvSpPr>
            <a:spLocks noChangeArrowheads="1"/>
          </p:cNvSpPr>
          <p:nvPr/>
        </p:nvSpPr>
        <p:spPr bwMode="auto">
          <a:xfrm>
            <a:off x="37338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6" name="AutoShape 19"/>
          <p:cNvSpPr>
            <a:spLocks noChangeArrowheads="1"/>
          </p:cNvSpPr>
          <p:nvPr/>
        </p:nvSpPr>
        <p:spPr bwMode="auto">
          <a:xfrm>
            <a:off x="25400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7" name="AutoShape 20"/>
          <p:cNvSpPr>
            <a:spLocks noChangeArrowheads="1"/>
          </p:cNvSpPr>
          <p:nvPr/>
        </p:nvSpPr>
        <p:spPr bwMode="auto">
          <a:xfrm>
            <a:off x="25400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8" name="AutoShape 21"/>
          <p:cNvSpPr>
            <a:spLocks noChangeArrowheads="1"/>
          </p:cNvSpPr>
          <p:nvPr/>
        </p:nvSpPr>
        <p:spPr bwMode="auto">
          <a:xfrm>
            <a:off x="25400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29" name="AutoShape 22"/>
          <p:cNvSpPr>
            <a:spLocks noChangeArrowheads="1"/>
          </p:cNvSpPr>
          <p:nvPr/>
        </p:nvSpPr>
        <p:spPr bwMode="auto">
          <a:xfrm>
            <a:off x="25400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0" name="AutoShape 23"/>
          <p:cNvSpPr>
            <a:spLocks noChangeArrowheads="1"/>
          </p:cNvSpPr>
          <p:nvPr/>
        </p:nvSpPr>
        <p:spPr bwMode="auto">
          <a:xfrm>
            <a:off x="25400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1" name="AutoShape 24"/>
          <p:cNvSpPr>
            <a:spLocks noChangeArrowheads="1"/>
          </p:cNvSpPr>
          <p:nvPr/>
        </p:nvSpPr>
        <p:spPr bwMode="auto">
          <a:xfrm>
            <a:off x="13462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2" name="AutoShape 25"/>
          <p:cNvSpPr>
            <a:spLocks noChangeArrowheads="1"/>
          </p:cNvSpPr>
          <p:nvPr/>
        </p:nvSpPr>
        <p:spPr bwMode="auto">
          <a:xfrm>
            <a:off x="13462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3" name="AutoShape 26"/>
          <p:cNvSpPr>
            <a:spLocks noChangeArrowheads="1"/>
          </p:cNvSpPr>
          <p:nvPr/>
        </p:nvSpPr>
        <p:spPr bwMode="auto">
          <a:xfrm>
            <a:off x="13462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4" name="AutoShape 27"/>
          <p:cNvSpPr>
            <a:spLocks noChangeArrowheads="1"/>
          </p:cNvSpPr>
          <p:nvPr/>
        </p:nvSpPr>
        <p:spPr bwMode="auto">
          <a:xfrm>
            <a:off x="13462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5" name="AutoShape 28"/>
          <p:cNvSpPr>
            <a:spLocks noChangeArrowheads="1"/>
          </p:cNvSpPr>
          <p:nvPr/>
        </p:nvSpPr>
        <p:spPr bwMode="auto">
          <a:xfrm>
            <a:off x="13462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6" name="AutoShape 29"/>
          <p:cNvSpPr>
            <a:spLocks noChangeArrowheads="1"/>
          </p:cNvSpPr>
          <p:nvPr/>
        </p:nvSpPr>
        <p:spPr bwMode="auto">
          <a:xfrm>
            <a:off x="152400" y="5759450"/>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7" name="AutoShape 30"/>
          <p:cNvSpPr>
            <a:spLocks noChangeArrowheads="1"/>
          </p:cNvSpPr>
          <p:nvPr/>
        </p:nvSpPr>
        <p:spPr bwMode="auto">
          <a:xfrm>
            <a:off x="152400" y="4735513"/>
            <a:ext cx="1193800" cy="1023937"/>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8" name="AutoShape 31"/>
          <p:cNvSpPr>
            <a:spLocks noChangeArrowheads="1"/>
          </p:cNvSpPr>
          <p:nvPr/>
        </p:nvSpPr>
        <p:spPr bwMode="auto">
          <a:xfrm>
            <a:off x="152400" y="3713163"/>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39" name="AutoShape 32"/>
          <p:cNvSpPr>
            <a:spLocks noChangeArrowheads="1"/>
          </p:cNvSpPr>
          <p:nvPr/>
        </p:nvSpPr>
        <p:spPr bwMode="auto">
          <a:xfrm>
            <a:off x="152400" y="2689225"/>
            <a:ext cx="1193800" cy="1023938"/>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0" name="AutoShape 33"/>
          <p:cNvSpPr>
            <a:spLocks noChangeArrowheads="1"/>
          </p:cNvSpPr>
          <p:nvPr/>
        </p:nvSpPr>
        <p:spPr bwMode="auto">
          <a:xfrm>
            <a:off x="152400" y="1666875"/>
            <a:ext cx="1193800" cy="1022350"/>
          </a:xfrm>
          <a:prstGeom prst="roundRect">
            <a:avLst>
              <a:gd name="adj" fmla="val 16667"/>
            </a:avLst>
          </a:prstGeom>
          <a:noFill/>
          <a:ln w="28575">
            <a:solidFill>
              <a:srgbClr val="DDDDDD"/>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8641" name="AutoShape 34"/>
          <p:cNvSpPr>
            <a:spLocks noChangeArrowheads="1"/>
          </p:cNvSpPr>
          <p:nvPr/>
        </p:nvSpPr>
        <p:spPr bwMode="auto">
          <a:xfrm>
            <a:off x="152400" y="642938"/>
            <a:ext cx="1193800" cy="1023937"/>
          </a:xfrm>
          <a:prstGeom prst="roundRect">
            <a:avLst>
              <a:gd name="adj" fmla="val 16667"/>
            </a:avLst>
          </a:prstGeom>
          <a:solidFill>
            <a:srgbClr val="000066"/>
          </a:solidFill>
          <a:ln w="28575">
            <a:solidFill>
              <a:srgbClr val="DDDDDD"/>
            </a:solidFill>
            <a:round/>
            <a:headEnd/>
            <a:tailEnd/>
          </a:ln>
        </p:spPr>
        <p:txBody>
          <a:bodyPr wrap="none" anchor="ctr"/>
          <a:lstStyle/>
          <a:p>
            <a:endParaRPr lang="en-US"/>
          </a:p>
        </p:txBody>
      </p:sp>
      <p:sp>
        <p:nvSpPr>
          <p:cNvPr id="68644" name="AutoShape 36"/>
          <p:cNvSpPr>
            <a:spLocks noChangeArrowheads="1"/>
          </p:cNvSpPr>
          <p:nvPr/>
        </p:nvSpPr>
        <p:spPr bwMode="auto">
          <a:xfrm>
            <a:off x="49276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defRPr/>
            </a:pPr>
            <a:r>
              <a:rPr lang="en-US" sz="1400" b="1" spc="-100" dirty="0" smtClean="0">
                <a:solidFill>
                  <a:schemeClr val="bg1"/>
                </a:solidFill>
                <a:latin typeface="Arial" pitchFamily="34" charset="0"/>
                <a:ea typeface="+mn-ea"/>
                <a:cs typeface="Arial" pitchFamily="34" charset="0"/>
              </a:rPr>
              <a:t>New Testament</a:t>
            </a:r>
          </a:p>
          <a:p>
            <a:pPr algn="ctr">
              <a:spcAft>
                <a:spcPts val="1200"/>
              </a:spcAft>
              <a:defRPr/>
            </a:pPr>
            <a:r>
              <a:rPr lang="en-US" sz="1400" b="1" spc="-100" dirty="0" smtClean="0">
                <a:solidFill>
                  <a:schemeClr val="bg1"/>
                </a:solidFill>
                <a:latin typeface="Arial" pitchFamily="34" charset="0"/>
                <a:ea typeface="+mn-ea"/>
                <a:cs typeface="Arial" pitchFamily="34" charset="0"/>
              </a:rPr>
              <a:t>Scriptures</a:t>
            </a:r>
            <a:endParaRPr lang="en-US" sz="1400" b="1" spc="-100" dirty="0">
              <a:solidFill>
                <a:schemeClr val="bg1"/>
              </a:solidFill>
              <a:latin typeface="Arial" pitchFamily="34" charset="0"/>
              <a:ea typeface="+mn-ea"/>
              <a:cs typeface="Arial" pitchFamily="34" charset="0"/>
            </a:endParaRPr>
          </a:p>
        </p:txBody>
      </p:sp>
      <p:sp>
        <p:nvSpPr>
          <p:cNvPr id="2" name="AutoShape 37"/>
          <p:cNvSpPr>
            <a:spLocks noChangeArrowheads="1"/>
          </p:cNvSpPr>
          <p:nvPr/>
        </p:nvSpPr>
        <p:spPr bwMode="auto">
          <a:xfrm>
            <a:off x="37338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r>
              <a:rPr lang="en-US" sz="1800" b="1" dirty="0" smtClean="0">
                <a:solidFill>
                  <a:schemeClr val="bg1"/>
                </a:solidFill>
                <a:latin typeface="Arial" charset="0"/>
                <a:cs typeface="Arial" charset="0"/>
              </a:rPr>
              <a:t>General </a:t>
            </a:r>
          </a:p>
          <a:p>
            <a:pPr algn="ctr"/>
            <a:r>
              <a:rPr lang="en-US" sz="1800" b="1" dirty="0" smtClean="0">
                <a:solidFill>
                  <a:schemeClr val="bg1"/>
                </a:solidFill>
                <a:latin typeface="Arial" charset="0"/>
                <a:cs typeface="Arial" charset="0"/>
              </a:rPr>
              <a:t>Authorities</a:t>
            </a:r>
            <a:endParaRPr lang="en-US" sz="1800" b="1" dirty="0">
              <a:solidFill>
                <a:schemeClr val="bg1"/>
              </a:solidFill>
              <a:latin typeface="Arial" charset="0"/>
              <a:cs typeface="Arial" charset="0"/>
            </a:endParaRPr>
          </a:p>
        </p:txBody>
      </p:sp>
      <p:sp>
        <p:nvSpPr>
          <p:cNvPr id="68645" name="AutoShape 38"/>
          <p:cNvSpPr>
            <a:spLocks noChangeArrowheads="1"/>
          </p:cNvSpPr>
          <p:nvPr/>
        </p:nvSpPr>
        <p:spPr bwMode="auto">
          <a:xfrm>
            <a:off x="2540000" y="654050"/>
            <a:ext cx="1193800" cy="1022350"/>
          </a:xfrm>
          <a:prstGeom prst="roundRect">
            <a:avLst>
              <a:gd name="adj" fmla="val 16667"/>
            </a:avLst>
          </a:prstGeom>
          <a:solidFill>
            <a:srgbClr val="000066"/>
          </a:solidFill>
          <a:ln w="28575">
            <a:solidFill>
              <a:srgbClr val="DDDDDD"/>
            </a:solidFill>
            <a:round/>
            <a:headEnd/>
            <a:tailEnd/>
          </a:ln>
        </p:spPr>
        <p:txBody>
          <a:bodyPr wrap="none" anchor="ctr"/>
          <a:lstStyle/>
          <a:p>
            <a:pPr algn="ctr">
              <a:spcAft>
                <a:spcPts val="1200"/>
              </a:spcAft>
            </a:pPr>
            <a:r>
              <a:rPr lang="en-US" sz="1400" b="1" dirty="0" smtClean="0">
                <a:solidFill>
                  <a:schemeClr val="bg1"/>
                </a:solidFill>
                <a:latin typeface="Arial" charset="0"/>
                <a:cs typeface="Arial" charset="0"/>
              </a:rPr>
              <a:t>Lists</a:t>
            </a:r>
          </a:p>
          <a:p>
            <a:pPr algn="ctr">
              <a:spcAft>
                <a:spcPts val="1200"/>
              </a:spcAft>
            </a:pPr>
            <a:r>
              <a:rPr lang="en-US" sz="1400" b="1" dirty="0" smtClean="0">
                <a:solidFill>
                  <a:schemeClr val="bg1"/>
                </a:solidFill>
                <a:latin typeface="Arial" charset="0"/>
                <a:cs typeface="Arial" charset="0"/>
              </a:rPr>
              <a:t>Given</a:t>
            </a:r>
            <a:endParaRPr lang="en-US" sz="1400" b="1" dirty="0">
              <a:solidFill>
                <a:schemeClr val="bg1"/>
              </a:solidFill>
              <a:latin typeface="Arial" charset="0"/>
              <a:cs typeface="Arial" charset="0"/>
            </a:endParaRPr>
          </a:p>
        </p:txBody>
      </p:sp>
      <p:sp>
        <p:nvSpPr>
          <p:cNvPr id="3111" name="AutoShape 39"/>
          <p:cNvSpPr>
            <a:spLocks noChangeArrowheads="1"/>
          </p:cNvSpPr>
          <p:nvPr/>
        </p:nvSpPr>
        <p:spPr bwMode="auto">
          <a:xfrm>
            <a:off x="1346200" y="654050"/>
            <a:ext cx="1193800" cy="1022350"/>
          </a:xfrm>
          <a:prstGeom prst="roundRect">
            <a:avLst>
              <a:gd name="adj" fmla="val 16667"/>
            </a:avLst>
          </a:prstGeom>
          <a:solidFill>
            <a:srgbClr val="000066"/>
          </a:solidFill>
          <a:ln w="28575">
            <a:solidFill>
              <a:srgbClr val="DDDDDD"/>
            </a:solidFill>
            <a:round/>
            <a:headEnd/>
            <a:tailEnd/>
          </a:ln>
          <a:effectLst/>
        </p:spPr>
        <p:txBody>
          <a:bodyPr wrap="none" anchor="ctr"/>
          <a:lstStyle/>
          <a:p>
            <a:pPr algn="ctr">
              <a:spcAft>
                <a:spcPts val="1200"/>
              </a:spcAft>
              <a:defRPr/>
            </a:pPr>
            <a:r>
              <a:rPr lang="en-US" sz="1800" b="1" spc="-100" dirty="0" smtClean="0">
                <a:solidFill>
                  <a:schemeClr val="bg1"/>
                </a:solidFill>
                <a:latin typeface="Arial" pitchFamily="34" charset="0"/>
                <a:ea typeface="+mn-ea"/>
                <a:cs typeface="Arial" pitchFamily="34" charset="0"/>
              </a:rPr>
              <a:t>What Did </a:t>
            </a:r>
          </a:p>
          <a:p>
            <a:pPr algn="ctr">
              <a:spcAft>
                <a:spcPts val="1200"/>
              </a:spcAft>
              <a:defRPr/>
            </a:pPr>
            <a:r>
              <a:rPr lang="en-US" sz="1800" b="1" spc="-100" dirty="0" smtClean="0">
                <a:solidFill>
                  <a:schemeClr val="bg1"/>
                </a:solidFill>
                <a:latin typeface="Arial" pitchFamily="34" charset="0"/>
                <a:ea typeface="+mn-ea"/>
                <a:cs typeface="Arial" pitchFamily="34" charset="0"/>
              </a:rPr>
              <a:t>He Say?</a:t>
            </a:r>
            <a:endParaRPr lang="en-US" sz="1800" b="1" spc="-100" dirty="0">
              <a:solidFill>
                <a:schemeClr val="bg1"/>
              </a:solidFill>
              <a:latin typeface="Arial" pitchFamily="34" charset="0"/>
              <a:ea typeface="+mn-ea"/>
              <a:cs typeface="Arial" pitchFamily="34" charset="0"/>
            </a:endParaRPr>
          </a:p>
        </p:txBody>
      </p:sp>
      <p:sp>
        <p:nvSpPr>
          <p:cNvPr id="68647" name="Text Box 40"/>
          <p:cNvSpPr txBox="1">
            <a:spLocks noChangeArrowheads="1"/>
          </p:cNvSpPr>
          <p:nvPr/>
        </p:nvSpPr>
        <p:spPr bwMode="auto">
          <a:xfrm>
            <a:off x="228600" y="685800"/>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800" b="1" dirty="0" smtClean="0">
                <a:solidFill>
                  <a:schemeClr val="bg1"/>
                </a:solidFill>
                <a:latin typeface="Arial" charset="0"/>
              </a:rPr>
              <a:t>Funny Thing!</a:t>
            </a:r>
            <a:endParaRPr lang="en-US" sz="1800" b="1" dirty="0">
              <a:solidFill>
                <a:schemeClr val="bg1"/>
              </a:solidFill>
              <a:latin typeface="Arial" charset="0"/>
            </a:endParaRPr>
          </a:p>
        </p:txBody>
      </p:sp>
      <p:sp>
        <p:nvSpPr>
          <p:cNvPr id="68648" name="Text Box 46">
            <a:hlinkClick r:id="rId3" action="ppaction://hlinksldjump">
              <a:snd r:embed="rId4" name="question.wav"/>
            </a:hlinkClick>
          </p:cNvPr>
          <p:cNvSpPr txBox="1">
            <a:spLocks noChangeArrowheads="1"/>
          </p:cNvSpPr>
          <p:nvPr/>
        </p:nvSpPr>
        <p:spPr bwMode="auto">
          <a:xfrm>
            <a:off x="152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3" action="ppaction://hlinksldjump"/>
              </a:rPr>
              <a:t>$200</a:t>
            </a:r>
            <a:endParaRPr lang="en-US" sz="2800" b="1">
              <a:solidFill>
                <a:schemeClr val="bg1"/>
              </a:solidFill>
              <a:latin typeface="Arial" charset="0"/>
            </a:endParaRPr>
          </a:p>
        </p:txBody>
      </p:sp>
      <p:sp>
        <p:nvSpPr>
          <p:cNvPr id="68649" name="Text Box 47">
            <a:hlinkClick r:id="rId5" action="ppaction://hlinksldjump">
              <a:snd r:embed="rId4" name="question.wav"/>
            </a:hlinkClick>
          </p:cNvPr>
          <p:cNvSpPr txBox="1">
            <a:spLocks noChangeArrowheads="1"/>
          </p:cNvSpPr>
          <p:nvPr/>
        </p:nvSpPr>
        <p:spPr bwMode="auto">
          <a:xfrm>
            <a:off x="12954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5" action="ppaction://hlinksldjump"/>
              </a:rPr>
              <a:t>$200</a:t>
            </a:r>
            <a:endParaRPr lang="en-US" sz="2800" b="1">
              <a:solidFill>
                <a:schemeClr val="bg1"/>
              </a:solidFill>
              <a:latin typeface="Arial" charset="0"/>
            </a:endParaRPr>
          </a:p>
        </p:txBody>
      </p:sp>
      <p:sp>
        <p:nvSpPr>
          <p:cNvPr id="68650" name="Text Box 48">
            <a:hlinkClick r:id="rId6" action="ppaction://hlinksldjump">
              <a:snd r:embed="rId4" name="question.wav"/>
            </a:hlinkClick>
          </p:cNvPr>
          <p:cNvSpPr txBox="1">
            <a:spLocks noChangeArrowheads="1"/>
          </p:cNvSpPr>
          <p:nvPr/>
        </p:nvSpPr>
        <p:spPr bwMode="auto">
          <a:xfrm>
            <a:off x="25146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6" action="ppaction://hlinksldjump"/>
              </a:rPr>
              <a:t>$200</a:t>
            </a:r>
            <a:endParaRPr lang="en-US" sz="2800" b="1">
              <a:solidFill>
                <a:schemeClr val="bg1"/>
              </a:solidFill>
              <a:latin typeface="Arial" charset="0"/>
            </a:endParaRPr>
          </a:p>
        </p:txBody>
      </p:sp>
      <p:sp>
        <p:nvSpPr>
          <p:cNvPr id="68651" name="Text Box 49">
            <a:hlinkClick r:id="rId7" action="ppaction://hlinksldjump">
              <a:snd r:embed="rId4" name="question.wav"/>
            </a:hlinkClick>
          </p:cNvPr>
          <p:cNvSpPr txBox="1">
            <a:spLocks noChangeArrowheads="1"/>
          </p:cNvSpPr>
          <p:nvPr/>
        </p:nvSpPr>
        <p:spPr bwMode="auto">
          <a:xfrm>
            <a:off x="3733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7" action="ppaction://hlinksldjump"/>
              </a:rPr>
              <a:t>$200</a:t>
            </a:r>
            <a:endParaRPr lang="en-US" sz="2800" b="1">
              <a:solidFill>
                <a:schemeClr val="bg1"/>
              </a:solidFill>
              <a:latin typeface="Arial" charset="0"/>
            </a:endParaRPr>
          </a:p>
        </p:txBody>
      </p:sp>
      <p:sp>
        <p:nvSpPr>
          <p:cNvPr id="68652" name="Text Box 50">
            <a:hlinkClick r:id="rId8" action="ppaction://hlinksldjump">
              <a:snd r:embed="rId4" name="question.wav"/>
            </a:hlinkClick>
          </p:cNvPr>
          <p:cNvSpPr txBox="1">
            <a:spLocks noChangeArrowheads="1"/>
          </p:cNvSpPr>
          <p:nvPr/>
        </p:nvSpPr>
        <p:spPr bwMode="auto">
          <a:xfrm>
            <a:off x="4876800" y="1919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8" action="ppaction://hlinksldjump"/>
              </a:rPr>
              <a:t>$200</a:t>
            </a:r>
            <a:endParaRPr lang="en-US" sz="2800" b="1">
              <a:solidFill>
                <a:schemeClr val="bg1"/>
              </a:solidFill>
              <a:latin typeface="Arial" charset="0"/>
            </a:endParaRPr>
          </a:p>
        </p:txBody>
      </p:sp>
      <p:sp>
        <p:nvSpPr>
          <p:cNvPr id="68654" name="Text Box 52">
            <a:hlinkClick r:id="rId9" action="ppaction://hlinksldjump">
              <a:snd r:embed="rId4" name="question.wav"/>
            </a:hlinkClick>
          </p:cNvPr>
          <p:cNvSpPr txBox="1">
            <a:spLocks noChangeArrowheads="1"/>
          </p:cNvSpPr>
          <p:nvPr/>
        </p:nvSpPr>
        <p:spPr bwMode="auto">
          <a:xfrm>
            <a:off x="152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9" action="ppaction://hlinksldjump"/>
              </a:rPr>
              <a:t>$400</a:t>
            </a:r>
            <a:endParaRPr lang="en-US" sz="2800" b="1">
              <a:solidFill>
                <a:schemeClr val="bg1"/>
              </a:solidFill>
              <a:latin typeface="Arial" charset="0"/>
            </a:endParaRPr>
          </a:p>
        </p:txBody>
      </p:sp>
      <p:sp>
        <p:nvSpPr>
          <p:cNvPr id="68655" name="Text Box 53">
            <a:hlinkClick r:id="rId10" action="ppaction://hlinksldjump">
              <a:snd r:embed="rId4" name="question.wav"/>
            </a:hlinkClick>
          </p:cNvPr>
          <p:cNvSpPr txBox="1">
            <a:spLocks noChangeArrowheads="1"/>
          </p:cNvSpPr>
          <p:nvPr/>
        </p:nvSpPr>
        <p:spPr bwMode="auto">
          <a:xfrm>
            <a:off x="12954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0" action="ppaction://hlinksldjump"/>
              </a:rPr>
              <a:t>$400</a:t>
            </a:r>
            <a:endParaRPr lang="en-US" sz="2800" b="1">
              <a:solidFill>
                <a:schemeClr val="bg1"/>
              </a:solidFill>
              <a:latin typeface="Arial" charset="0"/>
            </a:endParaRPr>
          </a:p>
        </p:txBody>
      </p:sp>
      <p:sp>
        <p:nvSpPr>
          <p:cNvPr id="68656" name="Text Box 54">
            <a:hlinkClick r:id="rId11" action="ppaction://hlinksldjump">
              <a:snd r:embed="rId4" name="question.wav"/>
            </a:hlinkClick>
          </p:cNvPr>
          <p:cNvSpPr txBox="1">
            <a:spLocks noChangeArrowheads="1"/>
          </p:cNvSpPr>
          <p:nvPr/>
        </p:nvSpPr>
        <p:spPr bwMode="auto">
          <a:xfrm>
            <a:off x="25146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1" action="ppaction://hlinksldjump"/>
              </a:rPr>
              <a:t>$400</a:t>
            </a:r>
            <a:endParaRPr lang="en-US" sz="2800" b="1">
              <a:solidFill>
                <a:schemeClr val="bg1"/>
              </a:solidFill>
              <a:latin typeface="Arial" charset="0"/>
            </a:endParaRPr>
          </a:p>
        </p:txBody>
      </p:sp>
      <p:sp>
        <p:nvSpPr>
          <p:cNvPr id="68657" name="Text Box 55">
            <a:hlinkClick r:id="rId12" action="ppaction://hlinksldjump">
              <a:snd r:embed="rId4" name="question.wav"/>
            </a:hlinkClick>
          </p:cNvPr>
          <p:cNvSpPr txBox="1">
            <a:spLocks noChangeArrowheads="1"/>
          </p:cNvSpPr>
          <p:nvPr/>
        </p:nvSpPr>
        <p:spPr bwMode="auto">
          <a:xfrm>
            <a:off x="3733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2" action="ppaction://hlinksldjump"/>
              </a:rPr>
              <a:t>$400</a:t>
            </a:r>
            <a:endParaRPr lang="en-US" sz="2800" b="1">
              <a:solidFill>
                <a:schemeClr val="bg1"/>
              </a:solidFill>
              <a:latin typeface="Arial" charset="0"/>
            </a:endParaRPr>
          </a:p>
        </p:txBody>
      </p:sp>
      <p:sp>
        <p:nvSpPr>
          <p:cNvPr id="68658" name="Text Box 56">
            <a:hlinkClick r:id="rId13" action="ppaction://hlinksldjump">
              <a:snd r:embed="rId4" name="question.wav"/>
            </a:hlinkClick>
          </p:cNvPr>
          <p:cNvSpPr txBox="1">
            <a:spLocks noChangeArrowheads="1"/>
          </p:cNvSpPr>
          <p:nvPr/>
        </p:nvSpPr>
        <p:spPr bwMode="auto">
          <a:xfrm>
            <a:off x="4876800" y="29098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3" action="ppaction://hlinksldjump"/>
              </a:rPr>
              <a:t>$400</a:t>
            </a:r>
            <a:endParaRPr lang="en-US" sz="2800" b="1">
              <a:solidFill>
                <a:schemeClr val="bg1"/>
              </a:solidFill>
              <a:latin typeface="Arial" charset="0"/>
            </a:endParaRPr>
          </a:p>
        </p:txBody>
      </p:sp>
      <p:sp>
        <p:nvSpPr>
          <p:cNvPr id="68660" name="Text Box 58">
            <a:hlinkClick r:id="rId14" action="ppaction://hlinksldjump">
              <a:snd r:embed="rId4" name="question.wav"/>
            </a:hlinkClick>
          </p:cNvPr>
          <p:cNvSpPr txBox="1">
            <a:spLocks noChangeArrowheads="1"/>
          </p:cNvSpPr>
          <p:nvPr/>
        </p:nvSpPr>
        <p:spPr bwMode="auto">
          <a:xfrm>
            <a:off x="152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4" action="ppaction://hlinksldjump"/>
              </a:rPr>
              <a:t>$600</a:t>
            </a:r>
            <a:endParaRPr lang="en-US" sz="2800" b="1">
              <a:solidFill>
                <a:schemeClr val="bg1"/>
              </a:solidFill>
              <a:latin typeface="Arial" charset="0"/>
            </a:endParaRPr>
          </a:p>
        </p:txBody>
      </p:sp>
      <p:sp>
        <p:nvSpPr>
          <p:cNvPr id="68661" name="Text Box 59">
            <a:hlinkClick r:id="rId15" action="ppaction://hlinksldjump">
              <a:snd r:embed="rId4" name="question.wav"/>
            </a:hlinkClick>
          </p:cNvPr>
          <p:cNvSpPr txBox="1">
            <a:spLocks noChangeArrowheads="1"/>
          </p:cNvSpPr>
          <p:nvPr/>
        </p:nvSpPr>
        <p:spPr bwMode="auto">
          <a:xfrm>
            <a:off x="12954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5" action="ppaction://hlinksldjump"/>
              </a:rPr>
              <a:t>$600</a:t>
            </a:r>
            <a:endParaRPr lang="en-US" sz="2800" b="1">
              <a:solidFill>
                <a:schemeClr val="bg1"/>
              </a:solidFill>
              <a:latin typeface="Arial" charset="0"/>
            </a:endParaRPr>
          </a:p>
        </p:txBody>
      </p:sp>
      <p:sp>
        <p:nvSpPr>
          <p:cNvPr id="68662" name="Text Box 60">
            <a:hlinkClick r:id="rId16" action="ppaction://hlinksldjump">
              <a:snd r:embed="rId4" name="question.wav"/>
            </a:hlinkClick>
          </p:cNvPr>
          <p:cNvSpPr txBox="1">
            <a:spLocks noChangeArrowheads="1"/>
          </p:cNvSpPr>
          <p:nvPr/>
        </p:nvSpPr>
        <p:spPr bwMode="auto">
          <a:xfrm>
            <a:off x="25146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6" action="ppaction://hlinksldjump"/>
              </a:rPr>
              <a:t>$600</a:t>
            </a:r>
            <a:endParaRPr lang="en-US" sz="2800" b="1">
              <a:solidFill>
                <a:schemeClr val="bg1"/>
              </a:solidFill>
              <a:latin typeface="Arial" charset="0"/>
            </a:endParaRPr>
          </a:p>
        </p:txBody>
      </p:sp>
      <p:sp>
        <p:nvSpPr>
          <p:cNvPr id="68663" name="Text Box 61">
            <a:hlinkClick r:id="rId17" action="ppaction://hlinksldjump">
              <a:snd r:embed="rId4" name="question.wav"/>
            </a:hlinkClick>
          </p:cNvPr>
          <p:cNvSpPr txBox="1">
            <a:spLocks noChangeArrowheads="1"/>
          </p:cNvSpPr>
          <p:nvPr/>
        </p:nvSpPr>
        <p:spPr bwMode="auto">
          <a:xfrm>
            <a:off x="3733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8" action="ppaction://hlinksldjump"/>
              </a:rPr>
              <a:t>$600</a:t>
            </a:r>
            <a:endParaRPr lang="en-US" sz="2800" b="1">
              <a:solidFill>
                <a:schemeClr val="bg1"/>
              </a:solidFill>
              <a:latin typeface="Arial" charset="0"/>
            </a:endParaRPr>
          </a:p>
        </p:txBody>
      </p:sp>
      <p:sp>
        <p:nvSpPr>
          <p:cNvPr id="68664" name="Text Box 62">
            <a:hlinkClick r:id="rId19" action="ppaction://hlinksldjump">
              <a:snd r:embed="rId4" name="question.wav"/>
            </a:hlinkClick>
          </p:cNvPr>
          <p:cNvSpPr txBox="1">
            <a:spLocks noChangeArrowheads="1"/>
          </p:cNvSpPr>
          <p:nvPr/>
        </p:nvSpPr>
        <p:spPr bwMode="auto">
          <a:xfrm>
            <a:off x="4876800" y="39766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19" action="ppaction://hlinksldjump"/>
              </a:rPr>
              <a:t>$600</a:t>
            </a:r>
            <a:endParaRPr lang="en-US" sz="2800" b="1">
              <a:solidFill>
                <a:schemeClr val="bg1"/>
              </a:solidFill>
              <a:latin typeface="Arial" charset="0"/>
            </a:endParaRPr>
          </a:p>
        </p:txBody>
      </p:sp>
      <p:sp>
        <p:nvSpPr>
          <p:cNvPr id="68666" name="Text Box 64">
            <a:hlinkClick r:id="rId20" action="ppaction://hlinksldjump">
              <a:snd r:embed="rId4" name="question.wav"/>
            </a:hlinkClick>
          </p:cNvPr>
          <p:cNvSpPr txBox="1">
            <a:spLocks noChangeArrowheads="1"/>
          </p:cNvSpPr>
          <p:nvPr/>
        </p:nvSpPr>
        <p:spPr bwMode="auto">
          <a:xfrm>
            <a:off x="152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0" action="ppaction://hlinksldjump"/>
              </a:rPr>
              <a:t>$800</a:t>
            </a:r>
            <a:endParaRPr lang="en-US" sz="2800" b="1">
              <a:solidFill>
                <a:schemeClr val="bg1"/>
              </a:solidFill>
              <a:latin typeface="Arial" charset="0"/>
            </a:endParaRPr>
          </a:p>
        </p:txBody>
      </p:sp>
      <p:sp>
        <p:nvSpPr>
          <p:cNvPr id="68667" name="Text Box 65">
            <a:hlinkClick r:id="rId21" action="ppaction://hlinksldjump">
              <a:snd r:embed="rId4" name="question.wav"/>
            </a:hlinkClick>
          </p:cNvPr>
          <p:cNvSpPr txBox="1">
            <a:spLocks noChangeArrowheads="1"/>
          </p:cNvSpPr>
          <p:nvPr/>
        </p:nvSpPr>
        <p:spPr bwMode="auto">
          <a:xfrm>
            <a:off x="12954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1" action="ppaction://hlinksldjump"/>
              </a:rPr>
              <a:t>$800</a:t>
            </a:r>
            <a:endParaRPr lang="en-US" sz="2800" b="1">
              <a:solidFill>
                <a:schemeClr val="bg1"/>
              </a:solidFill>
              <a:latin typeface="Arial" charset="0"/>
            </a:endParaRPr>
          </a:p>
        </p:txBody>
      </p:sp>
      <p:sp>
        <p:nvSpPr>
          <p:cNvPr id="68668" name="Text Box 66">
            <a:hlinkClick r:id="rId22" action="ppaction://hlinksldjump">
              <a:snd r:embed="rId4" name="question.wav"/>
            </a:hlinkClick>
          </p:cNvPr>
          <p:cNvSpPr txBox="1">
            <a:spLocks noChangeArrowheads="1"/>
          </p:cNvSpPr>
          <p:nvPr/>
        </p:nvSpPr>
        <p:spPr bwMode="auto">
          <a:xfrm>
            <a:off x="25146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2" action="ppaction://hlinksldjump"/>
              </a:rPr>
              <a:t>$800</a:t>
            </a:r>
            <a:endParaRPr lang="en-US" sz="2800" b="1">
              <a:solidFill>
                <a:schemeClr val="bg1"/>
              </a:solidFill>
              <a:latin typeface="Arial" charset="0"/>
            </a:endParaRPr>
          </a:p>
        </p:txBody>
      </p:sp>
      <p:sp>
        <p:nvSpPr>
          <p:cNvPr id="68669" name="Text Box 67">
            <a:hlinkClick r:id="rId23" action="ppaction://hlinksldjump">
              <a:snd r:embed="rId4" name="question.wav"/>
            </a:hlinkClick>
          </p:cNvPr>
          <p:cNvSpPr txBox="1">
            <a:spLocks noChangeArrowheads="1"/>
          </p:cNvSpPr>
          <p:nvPr/>
        </p:nvSpPr>
        <p:spPr bwMode="auto">
          <a:xfrm>
            <a:off x="3733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3" action="ppaction://hlinksldjump"/>
              </a:rPr>
              <a:t>$800</a:t>
            </a:r>
            <a:endParaRPr lang="en-US" sz="2800" b="1">
              <a:solidFill>
                <a:schemeClr val="bg1"/>
              </a:solidFill>
              <a:latin typeface="Arial" charset="0"/>
            </a:endParaRPr>
          </a:p>
        </p:txBody>
      </p:sp>
      <p:sp>
        <p:nvSpPr>
          <p:cNvPr id="68670" name="Text Box 68">
            <a:hlinkClick r:id="rId24" action="ppaction://hlinksldjump">
              <a:snd r:embed="rId4" name="question.wav"/>
            </a:hlinkClick>
          </p:cNvPr>
          <p:cNvSpPr txBox="1">
            <a:spLocks noChangeArrowheads="1"/>
          </p:cNvSpPr>
          <p:nvPr/>
        </p:nvSpPr>
        <p:spPr bwMode="auto">
          <a:xfrm>
            <a:off x="4876800" y="49672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4" action="ppaction://hlinksldjump"/>
              </a:rPr>
              <a:t>$800</a:t>
            </a:r>
            <a:endParaRPr lang="en-US" sz="2800" b="1">
              <a:solidFill>
                <a:schemeClr val="bg1"/>
              </a:solidFill>
              <a:latin typeface="Arial" charset="0"/>
            </a:endParaRPr>
          </a:p>
        </p:txBody>
      </p:sp>
      <p:sp>
        <p:nvSpPr>
          <p:cNvPr id="68672" name="Text Box 70">
            <a:hlinkClick r:id="rId25" action="ppaction://hlinksldjump">
              <a:snd r:embed="rId4" name="question.wav"/>
            </a:hlinkClick>
          </p:cNvPr>
          <p:cNvSpPr txBox="1">
            <a:spLocks noChangeArrowheads="1"/>
          </p:cNvSpPr>
          <p:nvPr/>
        </p:nvSpPr>
        <p:spPr bwMode="auto">
          <a:xfrm>
            <a:off x="152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5" action="ppaction://hlinksldjump"/>
              </a:rPr>
              <a:t>$1000</a:t>
            </a:r>
            <a:endParaRPr lang="en-US" sz="2800" b="1">
              <a:solidFill>
                <a:schemeClr val="bg1"/>
              </a:solidFill>
              <a:latin typeface="Arial" charset="0"/>
            </a:endParaRPr>
          </a:p>
        </p:txBody>
      </p:sp>
      <p:sp>
        <p:nvSpPr>
          <p:cNvPr id="68673" name="Text Box 71">
            <a:hlinkClick r:id="rId26" action="ppaction://hlinksldjump">
              <a:snd r:embed="rId4" name="question.wav"/>
            </a:hlinkClick>
          </p:cNvPr>
          <p:cNvSpPr txBox="1">
            <a:spLocks noChangeArrowheads="1"/>
          </p:cNvSpPr>
          <p:nvPr/>
        </p:nvSpPr>
        <p:spPr bwMode="auto">
          <a:xfrm>
            <a:off x="12954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6" action="ppaction://hlinksldjump"/>
              </a:rPr>
              <a:t>$1000</a:t>
            </a:r>
            <a:endParaRPr lang="en-US" sz="2800" b="1">
              <a:solidFill>
                <a:schemeClr val="bg1"/>
              </a:solidFill>
              <a:latin typeface="Arial" charset="0"/>
            </a:endParaRPr>
          </a:p>
        </p:txBody>
      </p:sp>
      <p:sp>
        <p:nvSpPr>
          <p:cNvPr id="68674" name="Text Box 72">
            <a:hlinkClick r:id="rId27" action="ppaction://hlinksldjump">
              <a:snd r:embed="rId4" name="question.wav"/>
            </a:hlinkClick>
          </p:cNvPr>
          <p:cNvSpPr txBox="1">
            <a:spLocks noChangeArrowheads="1"/>
          </p:cNvSpPr>
          <p:nvPr/>
        </p:nvSpPr>
        <p:spPr bwMode="auto">
          <a:xfrm>
            <a:off x="25146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7" action="ppaction://hlinksldjump"/>
              </a:rPr>
              <a:t>$1000</a:t>
            </a:r>
            <a:endParaRPr lang="en-US" sz="2800" b="1">
              <a:solidFill>
                <a:schemeClr val="bg1"/>
              </a:solidFill>
              <a:latin typeface="Arial" charset="0"/>
            </a:endParaRPr>
          </a:p>
        </p:txBody>
      </p:sp>
      <p:sp>
        <p:nvSpPr>
          <p:cNvPr id="68675" name="Text Box 73">
            <a:hlinkClick r:id="rId28" action="ppaction://hlinksldjump">
              <a:snd r:embed="rId4" name="question.wav"/>
            </a:hlinkClick>
          </p:cNvPr>
          <p:cNvSpPr txBox="1">
            <a:spLocks noChangeArrowheads="1"/>
          </p:cNvSpPr>
          <p:nvPr/>
        </p:nvSpPr>
        <p:spPr bwMode="auto">
          <a:xfrm>
            <a:off x="3733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8" action="ppaction://hlinksldjump"/>
              </a:rPr>
              <a:t>$1000</a:t>
            </a:r>
            <a:endParaRPr lang="en-US" sz="2800" b="1">
              <a:solidFill>
                <a:schemeClr val="bg1"/>
              </a:solidFill>
              <a:latin typeface="Arial" charset="0"/>
            </a:endParaRPr>
          </a:p>
        </p:txBody>
      </p:sp>
      <p:sp>
        <p:nvSpPr>
          <p:cNvPr id="68676" name="Text Box 74">
            <a:hlinkClick r:id="rId29" action="ppaction://hlinksldjump">
              <a:snd r:embed="rId4" name="question.wav"/>
            </a:hlinkClick>
          </p:cNvPr>
          <p:cNvSpPr txBox="1">
            <a:spLocks noChangeArrowheads="1"/>
          </p:cNvSpPr>
          <p:nvPr/>
        </p:nvSpPr>
        <p:spPr bwMode="auto">
          <a:xfrm>
            <a:off x="4876800" y="603408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2800" b="1">
                <a:solidFill>
                  <a:schemeClr val="bg1"/>
                </a:solidFill>
                <a:latin typeface="Arial" charset="0"/>
                <a:hlinkClick r:id="rId29" action="ppaction://hlinksldjump"/>
              </a:rPr>
              <a:t>$1000</a:t>
            </a:r>
            <a:endParaRPr lang="en-US" sz="2800" b="1">
              <a:solidFill>
                <a:schemeClr val="bg1"/>
              </a:solidFill>
              <a:latin typeface="Arial" charset="0"/>
            </a:endParaRPr>
          </a:p>
        </p:txBody>
      </p:sp>
      <p:sp>
        <p:nvSpPr>
          <p:cNvPr id="68678" name="AutoShape 78">
            <a:hlinkClick r:id="rId30" action="ppaction://hlinksldjump"/>
          </p:cNvPr>
          <p:cNvSpPr>
            <a:spLocks noChangeArrowheads="1"/>
          </p:cNvSpPr>
          <p:nvPr/>
        </p:nvSpPr>
        <p:spPr bwMode="auto">
          <a:xfrm>
            <a:off x="7889875" y="6858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79" name="Text Box 79">
            <a:hlinkClick r:id="rId30" action="ppaction://hlinksldjump"/>
          </p:cNvPr>
          <p:cNvSpPr txBox="1">
            <a:spLocks noChangeArrowheads="1"/>
          </p:cNvSpPr>
          <p:nvPr/>
        </p:nvSpPr>
        <p:spPr bwMode="auto">
          <a:xfrm>
            <a:off x="7883525" y="990600"/>
            <a:ext cx="125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Round 1</a:t>
            </a:r>
            <a:endParaRPr lang="en-US" sz="1600" b="1">
              <a:latin typeface="Arial" charset="0"/>
            </a:endParaRPr>
          </a:p>
        </p:txBody>
      </p:sp>
      <p:sp>
        <p:nvSpPr>
          <p:cNvPr id="68680" name="AutoShape 81">
            <a:hlinkClick r:id="rId31" action="ppaction://hlinksldjump"/>
          </p:cNvPr>
          <p:cNvSpPr>
            <a:spLocks noChangeArrowheads="1"/>
          </p:cNvSpPr>
          <p:nvPr/>
        </p:nvSpPr>
        <p:spPr bwMode="auto">
          <a:xfrm>
            <a:off x="7889875" y="1752600"/>
            <a:ext cx="1219200" cy="914400"/>
          </a:xfrm>
          <a:prstGeom prst="plaque">
            <a:avLst>
              <a:gd name="adj" fmla="val 16667"/>
            </a:avLst>
          </a:prstGeom>
          <a:solidFill>
            <a:srgbClr val="3366FF"/>
          </a:solidFill>
          <a:ln w="9525">
            <a:solidFill>
              <a:schemeClr val="tx1"/>
            </a:solidFill>
            <a:miter lim="800000"/>
            <a:headEnd/>
            <a:tailEnd/>
          </a:ln>
        </p:spPr>
        <p:txBody>
          <a:bodyPr wrap="none" anchor="ctr"/>
          <a:lstStyle/>
          <a:p>
            <a:endParaRPr lang="en-US"/>
          </a:p>
        </p:txBody>
      </p:sp>
      <p:sp>
        <p:nvSpPr>
          <p:cNvPr id="68681" name="Text Box 82">
            <a:hlinkClick r:id="rId31" action="ppaction://hlinksldjump"/>
          </p:cNvPr>
          <p:cNvSpPr txBox="1">
            <a:spLocks noChangeArrowheads="1"/>
          </p:cNvSpPr>
          <p:nvPr/>
        </p:nvSpPr>
        <p:spPr bwMode="auto">
          <a:xfrm>
            <a:off x="7966075" y="1933575"/>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sz="1600" b="1">
                <a:solidFill>
                  <a:schemeClr val="bg1"/>
                </a:solidFill>
                <a:latin typeface="Arial" charset="0"/>
              </a:rPr>
              <a:t>Final </a:t>
            </a:r>
            <a:r>
              <a:rPr lang="en-US" sz="1600" b="1">
                <a:solidFill>
                  <a:schemeClr val="bg1"/>
                </a:solidFill>
                <a:latin typeface="Arial" charset="0"/>
                <a:hlinkClick r:id="rId31" action="ppaction://hlinksldjump"/>
              </a:rPr>
              <a:t>Jeopardy</a:t>
            </a:r>
            <a:endParaRPr lang="en-US" sz="1600" b="1">
              <a:solidFill>
                <a:schemeClr val="bg1"/>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696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609600" y="1351509"/>
            <a:ext cx="8001000" cy="3539430"/>
          </a:xfrm>
          <a:prstGeom prst="rect">
            <a:avLst/>
          </a:prstGeom>
        </p:spPr>
        <p:txBody>
          <a:bodyPr wrap="square">
            <a:spAutoFit/>
          </a:bodyPr>
          <a:lstStyle/>
          <a:p>
            <a:r>
              <a:rPr lang="en-US" sz="3200" dirty="0">
                <a:solidFill>
                  <a:srgbClr val="FFFFFF"/>
                </a:solidFill>
              </a:rPr>
              <a:t>Elder Choi said he served as a </a:t>
            </a:r>
            <a:r>
              <a:rPr lang="en-US" sz="3200" dirty="0" smtClean="0">
                <a:solidFill>
                  <a:srgbClr val="FFFFFF"/>
                </a:solidFill>
              </a:rPr>
              <a:t>mission president where </a:t>
            </a:r>
            <a:r>
              <a:rPr lang="en-US" sz="3200" dirty="0">
                <a:solidFill>
                  <a:srgbClr val="FFFFFF"/>
                </a:solidFill>
              </a:rPr>
              <a:t>it </a:t>
            </a:r>
            <a:r>
              <a:rPr lang="en-US" sz="3200" dirty="0" smtClean="0">
                <a:solidFill>
                  <a:srgbClr val="FFFFFF"/>
                </a:solidFill>
              </a:rPr>
              <a:t>rained frequently</a:t>
            </a:r>
            <a:r>
              <a:rPr lang="en-US" sz="3200" dirty="0">
                <a:solidFill>
                  <a:srgbClr val="FFFFFF"/>
                </a:solidFill>
              </a:rPr>
              <a:t>. He had missionaries </a:t>
            </a:r>
            <a:r>
              <a:rPr lang="en-US" sz="3200" dirty="0" smtClean="0">
                <a:solidFill>
                  <a:srgbClr val="FFFFFF"/>
                </a:solidFill>
              </a:rPr>
              <a:t>go </a:t>
            </a:r>
            <a:r>
              <a:rPr lang="en-US" sz="3200" dirty="0">
                <a:solidFill>
                  <a:srgbClr val="FFFFFF"/>
                </a:solidFill>
              </a:rPr>
              <a:t>out in the rain, and told them to open your </a:t>
            </a:r>
            <a:r>
              <a:rPr lang="en-US" sz="3200" dirty="0" smtClean="0">
                <a:solidFill>
                  <a:srgbClr val="FFFFFF"/>
                </a:solidFill>
              </a:rPr>
              <a:t>mouth</a:t>
            </a:r>
            <a:r>
              <a:rPr lang="en-US" sz="3200" dirty="0">
                <a:solidFill>
                  <a:srgbClr val="FFFFFF"/>
                </a:solidFill>
              </a:rPr>
              <a:t> </a:t>
            </a:r>
            <a:r>
              <a:rPr lang="en-US" sz="3200" dirty="0" smtClean="0">
                <a:solidFill>
                  <a:srgbClr val="FFFFFF"/>
                </a:solidFill>
              </a:rPr>
              <a:t>and drink the </a:t>
            </a:r>
            <a:r>
              <a:rPr lang="en-US" sz="3200" dirty="0">
                <a:solidFill>
                  <a:srgbClr val="FFFFFF"/>
                </a:solidFill>
              </a:rPr>
              <a:t>rain. When </a:t>
            </a:r>
            <a:r>
              <a:rPr lang="en-US" sz="3200" dirty="0" smtClean="0">
                <a:solidFill>
                  <a:srgbClr val="FFFFFF"/>
                </a:solidFill>
              </a:rPr>
              <a:t>you look </a:t>
            </a:r>
            <a:r>
              <a:rPr lang="en-US" sz="3200" dirty="0">
                <a:solidFill>
                  <a:srgbClr val="FFFFFF"/>
                </a:solidFill>
              </a:rPr>
              <a:t>up, you will be strengthened to open your mouth. What did he tell us to </a:t>
            </a:r>
            <a:r>
              <a:rPr lang="en-US" sz="3200" dirty="0" smtClean="0">
                <a:solidFill>
                  <a:srgbClr val="FFFFFF"/>
                </a:solidFill>
              </a:rPr>
              <a:t>be careful </a:t>
            </a:r>
            <a:r>
              <a:rPr lang="en-US" sz="3200" dirty="0">
                <a:solidFill>
                  <a:srgbClr val="FFFFFF"/>
                </a:solidFill>
              </a:rPr>
              <a:t>of if we tried this that got a laugh?</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06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7">
            <a:hlinkClick r:id="rId2" action="ppaction://hlinksldjump"/>
          </p:cNvPr>
          <p:cNvSpPr>
            <a:spLocks noChangeArrowheads="1"/>
          </p:cNvSpPr>
          <p:nvPr/>
        </p:nvSpPr>
        <p:spPr bwMode="auto">
          <a:xfrm>
            <a:off x="4191000" y="60960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524000" y="1905000"/>
            <a:ext cx="6586158" cy="707886"/>
          </a:xfrm>
          <a:prstGeom prst="rect">
            <a:avLst/>
          </a:prstGeom>
        </p:spPr>
        <p:txBody>
          <a:bodyPr wrap="none">
            <a:spAutoFit/>
          </a:bodyPr>
          <a:lstStyle/>
          <a:p>
            <a:r>
              <a:rPr lang="en-US" sz="4000" dirty="0">
                <a:solidFill>
                  <a:srgbClr val="FFFFFF"/>
                </a:solidFill>
              </a:rPr>
              <a:t>Don’t try this in polluted areas.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16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457200" y="1143000"/>
            <a:ext cx="8153400" cy="4524315"/>
          </a:xfrm>
          <a:prstGeom prst="rect">
            <a:avLst/>
          </a:prstGeom>
        </p:spPr>
        <p:txBody>
          <a:bodyPr wrap="square">
            <a:spAutoFit/>
          </a:bodyPr>
          <a:lstStyle/>
          <a:p>
            <a:r>
              <a:rPr lang="en-US" dirty="0">
                <a:solidFill>
                  <a:srgbClr val="FFFFFF"/>
                </a:solidFill>
              </a:rPr>
              <a:t>Pres. </a:t>
            </a:r>
            <a:r>
              <a:rPr lang="en-US" dirty="0" err="1">
                <a:solidFill>
                  <a:srgbClr val="FFFFFF"/>
                </a:solidFill>
              </a:rPr>
              <a:t>Eyring</a:t>
            </a:r>
            <a:r>
              <a:rPr lang="en-US" dirty="0">
                <a:solidFill>
                  <a:srgbClr val="FFFFFF"/>
                </a:solidFill>
              </a:rPr>
              <a:t> told the story of a man who works for one of the largest computer companies in </a:t>
            </a:r>
            <a:r>
              <a:rPr lang="en-US" dirty="0" smtClean="0">
                <a:solidFill>
                  <a:srgbClr val="FFFFFF"/>
                </a:solidFill>
              </a:rPr>
              <a:t>the world</a:t>
            </a:r>
            <a:r>
              <a:rPr lang="en-US" dirty="0">
                <a:solidFill>
                  <a:srgbClr val="FFFFFF"/>
                </a:solidFill>
              </a:rPr>
              <a:t>. His company had sent him to sell computers to the church. This salesman had no</a:t>
            </a:r>
          </a:p>
          <a:p>
            <a:r>
              <a:rPr lang="en-US" dirty="0">
                <a:solidFill>
                  <a:srgbClr val="FFFFFF"/>
                </a:solidFill>
              </a:rPr>
              <a:t>religious faith, yet he saw with wonder, that in this church, we were doing what they </a:t>
            </a:r>
            <a:r>
              <a:rPr lang="en-US" dirty="0" smtClean="0">
                <a:solidFill>
                  <a:srgbClr val="FFFFFF"/>
                </a:solidFill>
              </a:rPr>
              <a:t>called genealogy</a:t>
            </a:r>
            <a:r>
              <a:rPr lang="en-US" dirty="0">
                <a:solidFill>
                  <a:srgbClr val="FFFFFF"/>
                </a:solidFill>
              </a:rPr>
              <a:t>, searching for people who were dead. He saw people, especially older women who</a:t>
            </a:r>
          </a:p>
          <a:p>
            <a:r>
              <a:rPr lang="en-US" dirty="0">
                <a:solidFill>
                  <a:srgbClr val="FFFFFF"/>
                </a:solidFill>
              </a:rPr>
              <a:t>were running around between filing cabinets searching for information. The women </a:t>
            </a:r>
            <a:r>
              <a:rPr lang="en-US" dirty="0" smtClean="0">
                <a:solidFill>
                  <a:srgbClr val="FFFFFF"/>
                </a:solidFill>
              </a:rPr>
              <a:t>were wearing </a:t>
            </a:r>
            <a:r>
              <a:rPr lang="en-US" dirty="0">
                <a:solidFill>
                  <a:srgbClr val="FFFFFF"/>
                </a:solidFill>
              </a:rPr>
              <a:t>tennis shoes </a:t>
            </a:r>
            <a:r>
              <a:rPr lang="en-US" dirty="0" smtClean="0">
                <a:solidFill>
                  <a:srgbClr val="FFFFFF"/>
                </a:solidFill>
              </a:rPr>
              <a:t>to </a:t>
            </a:r>
            <a:r>
              <a:rPr lang="en-US" dirty="0">
                <a:solidFill>
                  <a:srgbClr val="FFFFFF"/>
                </a:solidFill>
              </a:rPr>
              <a:t>run a little faster! Pres. </a:t>
            </a:r>
            <a:r>
              <a:rPr lang="en-US" dirty="0" err="1">
                <a:solidFill>
                  <a:srgbClr val="FFFFFF"/>
                </a:solidFill>
              </a:rPr>
              <a:t>Eyring</a:t>
            </a:r>
            <a:r>
              <a:rPr lang="en-US" dirty="0">
                <a:solidFill>
                  <a:srgbClr val="FFFFFF"/>
                </a:solidFill>
              </a:rPr>
              <a:t> said that through revelation, they did not</a:t>
            </a:r>
          </a:p>
          <a:p>
            <a:r>
              <a:rPr lang="en-US" dirty="0">
                <a:solidFill>
                  <a:srgbClr val="FFFFFF"/>
                </a:solidFill>
              </a:rPr>
              <a:t>buy his computers but waited for technology that at that time was not </a:t>
            </a:r>
            <a:r>
              <a:rPr lang="en-US" dirty="0" smtClean="0">
                <a:solidFill>
                  <a:srgbClr val="FFFFFF"/>
                </a:solidFill>
              </a:rPr>
              <a:t>imagined yet. </a:t>
            </a:r>
            <a:r>
              <a:rPr lang="en-US" dirty="0">
                <a:solidFill>
                  <a:srgbClr val="FFFFFF"/>
                </a:solidFill>
              </a:rPr>
              <a:t>What did he say cannot be a substitute for revelation?</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27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72708" name="TextBox 4"/>
          <p:cNvSpPr txBox="1">
            <a:spLocks noChangeArrowheads="1"/>
          </p:cNvSpPr>
          <p:nvPr/>
        </p:nvSpPr>
        <p:spPr bwMode="auto">
          <a:xfrm>
            <a:off x="1219200" y="1828800"/>
            <a:ext cx="6629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742950" indent="-742950">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800" dirty="0" smtClean="0">
                <a:solidFill>
                  <a:srgbClr val="FFFFFF"/>
                </a:solidFill>
              </a:rPr>
              <a:t>Technology</a:t>
            </a:r>
            <a:endParaRPr lang="en-US" sz="4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37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609600" y="982177"/>
            <a:ext cx="7772400" cy="5016757"/>
          </a:xfrm>
          <a:prstGeom prst="rect">
            <a:avLst/>
          </a:prstGeom>
        </p:spPr>
        <p:txBody>
          <a:bodyPr wrap="square">
            <a:spAutoFit/>
          </a:bodyPr>
          <a:lstStyle/>
          <a:p>
            <a:r>
              <a:rPr lang="en-US" sz="3200" dirty="0">
                <a:solidFill>
                  <a:srgbClr val="FFFFFF"/>
                </a:solidFill>
              </a:rPr>
              <a:t>Elder Sabin said that his 97 year old father just died. When he was asked </a:t>
            </a:r>
            <a:r>
              <a:rPr lang="en-US" sz="3200" dirty="0" smtClean="0">
                <a:solidFill>
                  <a:srgbClr val="FFFFFF"/>
                </a:solidFill>
              </a:rPr>
              <a:t>how he was </a:t>
            </a:r>
            <a:r>
              <a:rPr lang="en-US" sz="3200" dirty="0">
                <a:solidFill>
                  <a:srgbClr val="FFFFFF"/>
                </a:solidFill>
              </a:rPr>
              <a:t>doing </a:t>
            </a:r>
            <a:r>
              <a:rPr lang="en-US" sz="3200" dirty="0" smtClean="0">
                <a:solidFill>
                  <a:srgbClr val="FFFFFF"/>
                </a:solidFill>
              </a:rPr>
              <a:t>his father would say </a:t>
            </a:r>
            <a:r>
              <a:rPr lang="en-US" sz="3200" dirty="0">
                <a:solidFill>
                  <a:srgbClr val="FFFFFF"/>
                </a:solidFill>
              </a:rPr>
              <a:t>that on scale of 1-10 he was a 25. At age 90, </a:t>
            </a:r>
            <a:r>
              <a:rPr lang="en-US" sz="3200" dirty="0" smtClean="0">
                <a:solidFill>
                  <a:srgbClr val="FFFFFF"/>
                </a:solidFill>
              </a:rPr>
              <a:t>Elder Sabin </a:t>
            </a:r>
            <a:r>
              <a:rPr lang="en-US" sz="3200" dirty="0">
                <a:solidFill>
                  <a:srgbClr val="FFFFFF"/>
                </a:solidFill>
              </a:rPr>
              <a:t>asked him if he wanted to use a </a:t>
            </a:r>
            <a:r>
              <a:rPr lang="en-US" sz="3200" dirty="0" smtClean="0">
                <a:solidFill>
                  <a:srgbClr val="FFFFFF"/>
                </a:solidFill>
              </a:rPr>
              <a:t>wheelchair at </a:t>
            </a:r>
            <a:r>
              <a:rPr lang="en-US" sz="3200" dirty="0">
                <a:solidFill>
                  <a:srgbClr val="FFFFFF"/>
                </a:solidFill>
              </a:rPr>
              <a:t>the airport. He replied, </a:t>
            </a:r>
            <a:r>
              <a:rPr lang="en-US" sz="3200" dirty="0" smtClean="0">
                <a:solidFill>
                  <a:srgbClr val="FFFFFF"/>
                </a:solidFill>
              </a:rPr>
              <a:t>“No </a:t>
            </a:r>
            <a:r>
              <a:rPr lang="en-US" sz="3200" dirty="0">
                <a:solidFill>
                  <a:srgbClr val="FFFFFF"/>
                </a:solidFill>
              </a:rPr>
              <a:t>maybe when I get old. If I get tired of walking, maybe I can run.</a:t>
            </a:r>
            <a:r>
              <a:rPr lang="en-US" sz="3200" dirty="0" smtClean="0">
                <a:solidFill>
                  <a:srgbClr val="FFFFFF"/>
                </a:solidFill>
              </a:rPr>
              <a:t>” Elder Sabin </a:t>
            </a:r>
            <a:r>
              <a:rPr lang="en-US" sz="3200" dirty="0">
                <a:solidFill>
                  <a:srgbClr val="FFFFFF"/>
                </a:solidFill>
              </a:rPr>
              <a:t>said </a:t>
            </a:r>
            <a:r>
              <a:rPr lang="en-US" sz="3200" dirty="0" smtClean="0">
                <a:solidFill>
                  <a:srgbClr val="FFFFFF"/>
                </a:solidFill>
              </a:rPr>
              <a:t>his father was </a:t>
            </a:r>
            <a:r>
              <a:rPr lang="en-US" sz="3200" dirty="0">
                <a:solidFill>
                  <a:srgbClr val="FFFFFF"/>
                </a:solidFill>
              </a:rPr>
              <a:t>always standing up inside. What did he mean when he told us to </a:t>
            </a:r>
            <a:r>
              <a:rPr lang="en-US" sz="3200" dirty="0" smtClean="0">
                <a:solidFill>
                  <a:srgbClr val="FFFFFF"/>
                </a:solidFill>
              </a:rPr>
              <a:t>stand </a:t>
            </a:r>
            <a:r>
              <a:rPr lang="en-US" sz="3200" dirty="0">
                <a:solidFill>
                  <a:srgbClr val="FFFFFF"/>
                </a:solidFill>
              </a:rPr>
              <a:t>up in </a:t>
            </a:r>
            <a:r>
              <a:rPr lang="en-US" sz="3200" dirty="0" smtClean="0">
                <a:solidFill>
                  <a:srgbClr val="FFFFFF"/>
                </a:solidFill>
              </a:rPr>
              <a:t>his talk</a:t>
            </a:r>
            <a:r>
              <a:rPr lang="en-US" sz="3200" dirty="0">
                <a:solidFill>
                  <a:srgbClr val="FFFFFF"/>
                </a:solidFill>
              </a:rPr>
              <a:t>?</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ChangeArrowheads="1"/>
          </p:cNvSpPr>
          <p:nvPr/>
        </p:nvSpPr>
        <p:spPr bwMode="auto">
          <a:xfrm>
            <a:off x="0" y="-15875"/>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1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11">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609600" y="762000"/>
            <a:ext cx="7848600" cy="4524315"/>
          </a:xfrm>
          <a:prstGeom prst="rect">
            <a:avLst/>
          </a:prstGeom>
        </p:spPr>
        <p:txBody>
          <a:bodyPr wrap="square">
            <a:spAutoFit/>
          </a:bodyPr>
          <a:lstStyle/>
          <a:p>
            <a:pPr algn="ctr"/>
            <a:r>
              <a:rPr lang="en-US" sz="3200" dirty="0" smtClean="0">
                <a:solidFill>
                  <a:srgbClr val="FFFFFF"/>
                </a:solidFill>
              </a:rPr>
              <a:t>1. Sins are forgiven</a:t>
            </a:r>
            <a:r>
              <a:rPr lang="en-US" sz="3200" dirty="0">
                <a:solidFill>
                  <a:srgbClr val="FFFFFF"/>
                </a:solidFill>
              </a:rPr>
              <a:t>. </a:t>
            </a:r>
            <a:endParaRPr lang="en-US" sz="3200" dirty="0" smtClean="0">
              <a:solidFill>
                <a:srgbClr val="FFFFFF"/>
              </a:solidFill>
            </a:endParaRPr>
          </a:p>
          <a:p>
            <a:pPr algn="ctr"/>
            <a:r>
              <a:rPr lang="en-US" sz="3200" dirty="0" smtClean="0">
                <a:solidFill>
                  <a:srgbClr val="FFFFFF"/>
                </a:solidFill>
              </a:rPr>
              <a:t>2. Salvation </a:t>
            </a:r>
            <a:r>
              <a:rPr lang="en-US" sz="3200" dirty="0">
                <a:solidFill>
                  <a:srgbClr val="FFFFFF"/>
                </a:solidFill>
              </a:rPr>
              <a:t>comes through faith in Christ’s name. </a:t>
            </a:r>
            <a:endParaRPr lang="en-US" sz="3200" dirty="0" smtClean="0">
              <a:solidFill>
                <a:srgbClr val="FFFFFF"/>
              </a:solidFill>
            </a:endParaRPr>
          </a:p>
          <a:p>
            <a:pPr algn="ctr"/>
            <a:r>
              <a:rPr lang="en-US" sz="3200" dirty="0" smtClean="0">
                <a:solidFill>
                  <a:srgbClr val="FFFFFF"/>
                </a:solidFill>
              </a:rPr>
              <a:t>3. Given strength </a:t>
            </a:r>
            <a:r>
              <a:rPr lang="en-US" sz="3200" dirty="0">
                <a:solidFill>
                  <a:srgbClr val="FFFFFF"/>
                </a:solidFill>
              </a:rPr>
              <a:t>according to faith in Christ.</a:t>
            </a:r>
          </a:p>
          <a:p>
            <a:pPr algn="ctr"/>
            <a:r>
              <a:rPr lang="en-US" sz="3200" dirty="0" smtClean="0">
                <a:solidFill>
                  <a:srgbClr val="FFFFFF"/>
                </a:solidFill>
              </a:rPr>
              <a:t>4. Prayers </a:t>
            </a:r>
            <a:r>
              <a:rPr lang="en-US" sz="3200" dirty="0">
                <a:solidFill>
                  <a:srgbClr val="FFFFFF"/>
                </a:solidFill>
              </a:rPr>
              <a:t>are answered. </a:t>
            </a:r>
            <a:endParaRPr lang="en-US" sz="3200" dirty="0" smtClean="0">
              <a:solidFill>
                <a:srgbClr val="FFFFFF"/>
              </a:solidFill>
            </a:endParaRPr>
          </a:p>
          <a:p>
            <a:pPr algn="ctr"/>
            <a:r>
              <a:rPr lang="en-US" sz="3200" dirty="0" smtClean="0">
                <a:solidFill>
                  <a:srgbClr val="FFFFFF"/>
                </a:solidFill>
              </a:rPr>
              <a:t>5. Without </a:t>
            </a:r>
            <a:r>
              <a:rPr lang="en-US" sz="3200" dirty="0">
                <a:solidFill>
                  <a:srgbClr val="FFFFFF"/>
                </a:solidFill>
              </a:rPr>
              <a:t>faith, God can do no miracle. </a:t>
            </a:r>
            <a:endParaRPr lang="en-US" sz="3200" dirty="0" smtClean="0">
              <a:solidFill>
                <a:srgbClr val="FFFFFF"/>
              </a:solidFill>
            </a:endParaRPr>
          </a:p>
          <a:p>
            <a:pPr algn="ctr"/>
            <a:r>
              <a:rPr lang="en-US" sz="3200" dirty="0" smtClean="0">
                <a:solidFill>
                  <a:srgbClr val="FFFFFF"/>
                </a:solidFill>
              </a:rPr>
              <a:t>6. Our </a:t>
            </a:r>
            <a:r>
              <a:rPr lang="en-US" sz="3200" dirty="0">
                <a:solidFill>
                  <a:srgbClr val="FFFFFF"/>
                </a:solidFill>
              </a:rPr>
              <a:t>faith in Jesus Christ is the</a:t>
            </a:r>
          </a:p>
          <a:p>
            <a:pPr algn="ctr"/>
            <a:r>
              <a:rPr lang="en-US" sz="3200" dirty="0">
                <a:solidFill>
                  <a:srgbClr val="FFFFFF"/>
                </a:solidFill>
              </a:rPr>
              <a:t>essential foundation for eternal </a:t>
            </a:r>
            <a:r>
              <a:rPr lang="en-US" sz="3200" dirty="0" smtClean="0">
                <a:solidFill>
                  <a:srgbClr val="FFFFFF"/>
                </a:solidFill>
              </a:rPr>
              <a:t>life </a:t>
            </a:r>
            <a:r>
              <a:rPr lang="en-US" sz="3200" dirty="0">
                <a:solidFill>
                  <a:srgbClr val="FFFFFF"/>
                </a:solidFill>
              </a:rPr>
              <a:t>and exaltation.</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47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85800" y="1143000"/>
            <a:ext cx="7772400" cy="3539430"/>
          </a:xfrm>
          <a:prstGeom prst="rect">
            <a:avLst/>
          </a:prstGeom>
        </p:spPr>
        <p:txBody>
          <a:bodyPr wrap="square">
            <a:spAutoFit/>
          </a:bodyPr>
          <a:lstStyle/>
          <a:p>
            <a:r>
              <a:rPr lang="en-US" sz="3200" dirty="0" smtClean="0">
                <a:solidFill>
                  <a:srgbClr val="FFFFFF"/>
                </a:solidFill>
              </a:rPr>
              <a:t>We stand up when we defend truth.</a:t>
            </a:r>
          </a:p>
          <a:p>
            <a:endParaRPr lang="en-US" sz="3200" dirty="0">
              <a:solidFill>
                <a:srgbClr val="FFFFFF"/>
              </a:solidFill>
            </a:endParaRPr>
          </a:p>
          <a:p>
            <a:r>
              <a:rPr lang="en-US" sz="3200" dirty="0" smtClean="0">
                <a:solidFill>
                  <a:srgbClr val="FFFFFF"/>
                </a:solidFill>
              </a:rPr>
              <a:t>We stand up when we wait </a:t>
            </a:r>
            <a:r>
              <a:rPr lang="en-US" sz="3200" dirty="0">
                <a:solidFill>
                  <a:srgbClr val="FFFFFF"/>
                </a:solidFill>
              </a:rPr>
              <a:t>patiently upon the Lord to remove or give us strength to endure our thorns in the </a:t>
            </a:r>
            <a:r>
              <a:rPr lang="en-US" sz="3200" dirty="0" smtClean="0">
                <a:solidFill>
                  <a:srgbClr val="FFFFFF"/>
                </a:solidFill>
              </a:rPr>
              <a:t>flesh.</a:t>
            </a:r>
          </a:p>
          <a:p>
            <a:endParaRPr lang="en-US" sz="3200" dirty="0">
              <a:solidFill>
                <a:srgbClr val="FFFFFF"/>
              </a:solidFill>
            </a:endParaRPr>
          </a:p>
          <a:p>
            <a:r>
              <a:rPr lang="en-US" sz="3200" dirty="0" smtClean="0">
                <a:solidFill>
                  <a:srgbClr val="FFFFFF"/>
                </a:solidFill>
              </a:rPr>
              <a:t>We stand up when we keep covenants.</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ChangeArrowheads="1"/>
          </p:cNvSpPr>
          <p:nvPr/>
        </p:nvSpPr>
        <p:spPr bwMode="auto">
          <a:xfrm>
            <a:off x="-23813" y="20638"/>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57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609600" y="1295400"/>
            <a:ext cx="7848600" cy="1754327"/>
          </a:xfrm>
          <a:prstGeom prst="rect">
            <a:avLst/>
          </a:prstGeom>
        </p:spPr>
        <p:txBody>
          <a:bodyPr wrap="square">
            <a:spAutoFit/>
          </a:bodyPr>
          <a:lstStyle/>
          <a:p>
            <a:r>
              <a:rPr lang="en-US" sz="3600" dirty="0">
                <a:solidFill>
                  <a:srgbClr val="FFFFFF"/>
                </a:solidFill>
              </a:rPr>
              <a:t>Pres. </a:t>
            </a:r>
            <a:r>
              <a:rPr lang="en-US" sz="3600" dirty="0" err="1">
                <a:solidFill>
                  <a:srgbClr val="FFFFFF"/>
                </a:solidFill>
              </a:rPr>
              <a:t>Uchtdorf</a:t>
            </a:r>
            <a:r>
              <a:rPr lang="en-US" sz="3600" dirty="0">
                <a:solidFill>
                  <a:srgbClr val="FFFFFF"/>
                </a:solidFill>
              </a:rPr>
              <a:t> told the story of when </a:t>
            </a:r>
            <a:r>
              <a:rPr lang="en-US" sz="3600" dirty="0" smtClean="0">
                <a:solidFill>
                  <a:srgbClr val="FFFFFF"/>
                </a:solidFill>
              </a:rPr>
              <a:t>he gave a talk as </a:t>
            </a:r>
            <a:r>
              <a:rPr lang="en-US" sz="3600" dirty="0">
                <a:solidFill>
                  <a:srgbClr val="FFFFFF"/>
                </a:solidFill>
              </a:rPr>
              <a:t>a Stake President in Germany. Tell the story </a:t>
            </a:r>
            <a:r>
              <a:rPr lang="en-US" sz="3600" dirty="0" smtClean="0">
                <a:solidFill>
                  <a:srgbClr val="FFFFFF"/>
                </a:solidFill>
              </a:rPr>
              <a:t>that got </a:t>
            </a:r>
            <a:r>
              <a:rPr lang="en-US" sz="3600" dirty="0">
                <a:solidFill>
                  <a:srgbClr val="FFFFFF"/>
                </a:solidFill>
              </a:rPr>
              <a:t>a laugh!</a:t>
            </a: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68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533400" y="609600"/>
            <a:ext cx="8229600" cy="4524316"/>
          </a:xfrm>
          <a:prstGeom prst="rect">
            <a:avLst/>
          </a:prstGeom>
        </p:spPr>
        <p:txBody>
          <a:bodyPr wrap="square">
            <a:spAutoFit/>
          </a:bodyPr>
          <a:lstStyle/>
          <a:p>
            <a:r>
              <a:rPr lang="en-US" sz="3600" dirty="0">
                <a:solidFill>
                  <a:srgbClr val="FFFFFF"/>
                </a:solidFill>
              </a:rPr>
              <a:t>A dear unhappy sister </a:t>
            </a:r>
            <a:r>
              <a:rPr lang="en-US" sz="3600" dirty="0" smtClean="0">
                <a:solidFill>
                  <a:srgbClr val="FFFFFF"/>
                </a:solidFill>
              </a:rPr>
              <a:t>said, “Isn’t </a:t>
            </a:r>
            <a:r>
              <a:rPr lang="en-US" sz="3600" dirty="0">
                <a:solidFill>
                  <a:srgbClr val="FFFFFF"/>
                </a:solidFill>
              </a:rPr>
              <a:t>it terrible, there must have been </a:t>
            </a:r>
            <a:r>
              <a:rPr lang="en-US" sz="3600" dirty="0" smtClean="0">
                <a:solidFill>
                  <a:srgbClr val="FFFFFF"/>
                </a:solidFill>
              </a:rPr>
              <a:t>four or five </a:t>
            </a:r>
            <a:r>
              <a:rPr lang="en-US" sz="3600" dirty="0">
                <a:solidFill>
                  <a:srgbClr val="FFFFFF"/>
                </a:solidFill>
              </a:rPr>
              <a:t>people </a:t>
            </a:r>
            <a:r>
              <a:rPr lang="en-US" sz="3600" dirty="0" smtClean="0">
                <a:solidFill>
                  <a:srgbClr val="FFFFFF"/>
                </a:solidFill>
              </a:rPr>
              <a:t>sound asleep </a:t>
            </a:r>
            <a:r>
              <a:rPr lang="en-US" sz="3600" dirty="0">
                <a:solidFill>
                  <a:srgbClr val="FFFFFF"/>
                </a:solidFill>
              </a:rPr>
              <a:t>during </a:t>
            </a:r>
            <a:r>
              <a:rPr lang="en-US" sz="3600" dirty="0" smtClean="0">
                <a:solidFill>
                  <a:srgbClr val="FFFFFF"/>
                </a:solidFill>
              </a:rPr>
              <a:t>your </a:t>
            </a:r>
            <a:r>
              <a:rPr lang="en-US" sz="3600" dirty="0">
                <a:solidFill>
                  <a:srgbClr val="FFFFFF"/>
                </a:solidFill>
              </a:rPr>
              <a:t>talk</a:t>
            </a:r>
            <a:r>
              <a:rPr lang="en-US" sz="3600" dirty="0" smtClean="0">
                <a:solidFill>
                  <a:srgbClr val="FFFFFF"/>
                </a:solidFill>
              </a:rPr>
              <a:t>.” Pres. </a:t>
            </a:r>
            <a:r>
              <a:rPr lang="en-US" sz="3600" dirty="0" err="1" smtClean="0">
                <a:solidFill>
                  <a:srgbClr val="FFFFFF"/>
                </a:solidFill>
              </a:rPr>
              <a:t>Uchtdorf</a:t>
            </a:r>
            <a:r>
              <a:rPr lang="en-US" sz="3600" dirty="0" smtClean="0">
                <a:solidFill>
                  <a:srgbClr val="FFFFFF"/>
                </a:solidFill>
              </a:rPr>
              <a:t> </a:t>
            </a:r>
            <a:r>
              <a:rPr lang="en-US" sz="3600" dirty="0">
                <a:solidFill>
                  <a:srgbClr val="FFFFFF"/>
                </a:solidFill>
              </a:rPr>
              <a:t>answered, </a:t>
            </a:r>
            <a:r>
              <a:rPr lang="en-US" sz="3600" dirty="0" smtClean="0">
                <a:solidFill>
                  <a:srgbClr val="FFFFFF"/>
                </a:solidFill>
              </a:rPr>
              <a:t>“I’m </a:t>
            </a:r>
            <a:r>
              <a:rPr lang="en-US" sz="3600" dirty="0">
                <a:solidFill>
                  <a:srgbClr val="FFFFFF"/>
                </a:solidFill>
              </a:rPr>
              <a:t>pretty sure that church sleep is among the healthiest of</a:t>
            </a:r>
          </a:p>
          <a:p>
            <a:r>
              <a:rPr lang="en-US" sz="3600" dirty="0">
                <a:solidFill>
                  <a:srgbClr val="FFFFFF"/>
                </a:solidFill>
              </a:rPr>
              <a:t>all sleeps</a:t>
            </a:r>
            <a:r>
              <a:rPr lang="en-US" sz="3600" dirty="0" smtClean="0">
                <a:solidFill>
                  <a:srgbClr val="FFFFFF"/>
                </a:solidFill>
              </a:rPr>
              <a:t>.” </a:t>
            </a:r>
            <a:r>
              <a:rPr lang="en-US" sz="3600" dirty="0">
                <a:solidFill>
                  <a:srgbClr val="FFFFFF"/>
                </a:solidFill>
              </a:rPr>
              <a:t>His wife, Harriett, overhead and later mentioned it </a:t>
            </a:r>
            <a:r>
              <a:rPr lang="en-US" sz="3600" dirty="0" smtClean="0">
                <a:solidFill>
                  <a:srgbClr val="FFFFFF"/>
                </a:solidFill>
              </a:rPr>
              <a:t>was one </a:t>
            </a:r>
            <a:r>
              <a:rPr lang="en-US" sz="3600" dirty="0">
                <a:solidFill>
                  <a:srgbClr val="FFFFFF"/>
                </a:solidFill>
              </a:rPr>
              <a:t>of the nicest answers </a:t>
            </a:r>
            <a:r>
              <a:rPr lang="en-US" sz="3600" dirty="0" smtClean="0">
                <a:solidFill>
                  <a:srgbClr val="FFFFFF"/>
                </a:solidFill>
              </a:rPr>
              <a:t>he had ever </a:t>
            </a:r>
            <a:r>
              <a:rPr lang="en-US" sz="3600" dirty="0">
                <a:solidFill>
                  <a:srgbClr val="FFFFFF"/>
                </a:solidFill>
              </a:rPr>
              <a:t>given.</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78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3" name="Rectangle 2"/>
          <p:cNvSpPr/>
          <p:nvPr/>
        </p:nvSpPr>
        <p:spPr>
          <a:xfrm>
            <a:off x="762000" y="1143000"/>
            <a:ext cx="7924800" cy="3416320"/>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Joaquin E. Costa </a:t>
            </a:r>
            <a:r>
              <a:rPr lang="en-US" sz="3600" dirty="0">
                <a:solidFill>
                  <a:srgbClr val="FFFFFF"/>
                </a:solidFill>
              </a:rPr>
              <a:t>spoke of his conversion and baptism. He asked the question: Why would a person</a:t>
            </a:r>
          </a:p>
          <a:p>
            <a:r>
              <a:rPr lang="en-US" sz="3600" dirty="0">
                <a:solidFill>
                  <a:srgbClr val="FFFFFF"/>
                </a:solidFill>
              </a:rPr>
              <a:t>without challenges or needs be interested in meeting the missionaries? What was his answer </a:t>
            </a:r>
            <a:r>
              <a:rPr lang="en-US" sz="3600" dirty="0" smtClean="0">
                <a:solidFill>
                  <a:srgbClr val="FFFFFF"/>
                </a:solidFill>
              </a:rPr>
              <a:t>that got </a:t>
            </a:r>
            <a:r>
              <a:rPr lang="en-US" sz="3600" dirty="0">
                <a:solidFill>
                  <a:srgbClr val="FFFFFF"/>
                </a:solidFill>
              </a:rPr>
              <a:t>a laugh?</a:t>
            </a: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88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78852" name="Text Box 4"/>
          <p:cNvSpPr txBox="1">
            <a:spLocks noChangeArrowheads="1"/>
          </p:cNvSpPr>
          <p:nvPr/>
        </p:nvSpPr>
        <p:spPr bwMode="auto">
          <a:xfrm>
            <a:off x="228600" y="914400"/>
            <a:ext cx="8382000" cy="1200150"/>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endParaRPr lang="en-US" sz="3600">
              <a:latin typeface="Times New Roman" pitchFamily="18" charset="0"/>
              <a:ea typeface="+mn-ea"/>
              <a:cs typeface="+mn-cs"/>
            </a:endParaRPr>
          </a:p>
          <a:p>
            <a:pPr>
              <a:defRPr/>
            </a:pPr>
            <a:endParaRPr lang="en-US" sz="3600">
              <a:solidFill>
                <a:schemeClr val="bg1"/>
              </a:solidFill>
              <a:latin typeface="Times New Roman" pitchFamily="18" charset="0"/>
              <a:ea typeface="+mn-ea"/>
              <a:cs typeface="+mn-cs"/>
            </a:endParaRP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914400"/>
            <a:ext cx="7391400" cy="3539430"/>
          </a:xfrm>
          <a:prstGeom prst="rect">
            <a:avLst/>
          </a:prstGeom>
        </p:spPr>
        <p:txBody>
          <a:bodyPr wrap="square">
            <a:spAutoFit/>
          </a:bodyPr>
          <a:lstStyle/>
          <a:p>
            <a:r>
              <a:rPr lang="en-US" sz="3200" dirty="0">
                <a:solidFill>
                  <a:srgbClr val="FFFFFF"/>
                </a:solidFill>
              </a:rPr>
              <a:t>My reason was love for a girl. She had different standards. I asked her to marry</a:t>
            </a:r>
          </a:p>
          <a:p>
            <a:r>
              <a:rPr lang="en-US" sz="3200" dirty="0">
                <a:solidFill>
                  <a:srgbClr val="FFFFFF"/>
                </a:solidFill>
              </a:rPr>
              <a:t>me and she said no. I thought I was quite a catch. Handsome, 24 years old, </a:t>
            </a:r>
            <a:r>
              <a:rPr lang="en-US" sz="3200" dirty="0" smtClean="0">
                <a:solidFill>
                  <a:srgbClr val="FFFFFF"/>
                </a:solidFill>
              </a:rPr>
              <a:t>a college </a:t>
            </a:r>
            <a:r>
              <a:rPr lang="en-US" sz="3200" dirty="0">
                <a:solidFill>
                  <a:srgbClr val="FFFFFF"/>
                </a:solidFill>
              </a:rPr>
              <a:t>grad </a:t>
            </a:r>
            <a:r>
              <a:rPr lang="en-US" sz="3200" dirty="0" smtClean="0">
                <a:solidFill>
                  <a:srgbClr val="FFFFFF"/>
                </a:solidFill>
              </a:rPr>
              <a:t>with a good </a:t>
            </a:r>
            <a:r>
              <a:rPr lang="en-US" sz="3200" dirty="0">
                <a:solidFill>
                  <a:srgbClr val="FFFFFF"/>
                </a:solidFill>
              </a:rPr>
              <a:t>job. She spoke of goals of an eternal family. That is why I listened to the missionaries.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7987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990600" y="1905506"/>
            <a:ext cx="7543800" cy="3046988"/>
          </a:xfrm>
          <a:prstGeom prst="rect">
            <a:avLst/>
          </a:prstGeom>
        </p:spPr>
        <p:txBody>
          <a:bodyPr wrap="square">
            <a:spAutoFit/>
          </a:bodyPr>
          <a:lstStyle/>
          <a:p>
            <a:r>
              <a:rPr lang="en-US" sz="3200" dirty="0">
                <a:solidFill>
                  <a:srgbClr val="FFFFFF"/>
                </a:solidFill>
              </a:rPr>
              <a:t>Elder </a:t>
            </a:r>
            <a:r>
              <a:rPr lang="en-US" sz="3200" dirty="0" err="1">
                <a:solidFill>
                  <a:srgbClr val="FFFFFF"/>
                </a:solidFill>
              </a:rPr>
              <a:t>Rasband</a:t>
            </a:r>
            <a:r>
              <a:rPr lang="en-US" sz="3200" dirty="0">
                <a:solidFill>
                  <a:srgbClr val="FFFFFF"/>
                </a:solidFill>
              </a:rPr>
              <a:t> said that we must always act on the first prompting we get from the Holy </a:t>
            </a:r>
            <a:r>
              <a:rPr lang="en-US" sz="3200" dirty="0" smtClean="0">
                <a:solidFill>
                  <a:srgbClr val="FFFFFF"/>
                </a:solidFill>
              </a:rPr>
              <a:t>Ghost. He </a:t>
            </a:r>
            <a:r>
              <a:rPr lang="en-US" sz="3200" dirty="0">
                <a:solidFill>
                  <a:srgbClr val="FFFFFF"/>
                </a:solidFill>
              </a:rPr>
              <a:t>admonished us to not to second or third guess our feelings. When we do we are </a:t>
            </a:r>
            <a:r>
              <a:rPr lang="en-US" sz="3200" dirty="0" smtClean="0">
                <a:solidFill>
                  <a:srgbClr val="FFFFFF"/>
                </a:solidFill>
              </a:rPr>
              <a:t>dismissing divine </a:t>
            </a:r>
            <a:r>
              <a:rPr lang="en-US" sz="3200" dirty="0">
                <a:solidFill>
                  <a:srgbClr val="FFFFFF"/>
                </a:solidFill>
              </a:rPr>
              <a:t>counsel. Then he said we should be what?</a:t>
            </a: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08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0900" name="TextBox 4"/>
          <p:cNvSpPr txBox="1">
            <a:spLocks noChangeArrowheads="1"/>
          </p:cNvSpPr>
          <p:nvPr/>
        </p:nvSpPr>
        <p:spPr bwMode="auto">
          <a:xfrm>
            <a:off x="990600" y="762000"/>
            <a:ext cx="7010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800" dirty="0" smtClean="0">
                <a:solidFill>
                  <a:schemeClr val="bg1"/>
                </a:solidFill>
              </a:rPr>
              <a:t>A first responder</a:t>
            </a:r>
            <a:endParaRPr lang="en-US" sz="4800" dirty="0">
              <a:solidFill>
                <a:schemeClr val="bg1"/>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7395"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7395"/>
                                        </p:tgtEl>
                                        <p:attrNameLst>
                                          <p:attrName>style.visibility</p:attrName>
                                        </p:attrNameLst>
                                      </p:cBhvr>
                                      <p:to>
                                        <p:strVal val="visible"/>
                                      </p:to>
                                    </p:set>
                                    <p:animEffect transition="in" filter="box(out)">
                                      <p:cBhvr>
                                        <p:cTn id="7" dur="500"/>
                                        <p:tgtEl>
                                          <p:spTgt spid="187395"/>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29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685800" y="914400"/>
            <a:ext cx="7620000" cy="5078314"/>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Dale G. </a:t>
            </a:r>
            <a:r>
              <a:rPr lang="en-US" sz="3600" dirty="0" err="1" smtClean="0">
                <a:solidFill>
                  <a:srgbClr val="FFFFFF"/>
                </a:solidFill>
              </a:rPr>
              <a:t>Renland</a:t>
            </a:r>
            <a:r>
              <a:rPr lang="en-US" sz="3600" dirty="0" smtClean="0">
                <a:solidFill>
                  <a:srgbClr val="FFFFFF"/>
                </a:solidFill>
              </a:rPr>
              <a:t> </a:t>
            </a:r>
            <a:r>
              <a:rPr lang="en-US" sz="3600" dirty="0">
                <a:solidFill>
                  <a:srgbClr val="FFFFFF"/>
                </a:solidFill>
              </a:rPr>
              <a:t>shared the story of the women who was caught in adultery. After her </a:t>
            </a:r>
            <a:r>
              <a:rPr lang="en-US" sz="3600" dirty="0" smtClean="0">
                <a:solidFill>
                  <a:srgbClr val="FFFFFF"/>
                </a:solidFill>
              </a:rPr>
              <a:t>accusers left</a:t>
            </a:r>
            <a:r>
              <a:rPr lang="en-US" sz="3600" dirty="0">
                <a:solidFill>
                  <a:srgbClr val="FFFFFF"/>
                </a:solidFill>
              </a:rPr>
              <a:t>, he told the woman to “Go and sin no more.” Find and read the JST of John 8:</a:t>
            </a:r>
            <a:r>
              <a:rPr lang="en-US" sz="3600" dirty="0" smtClean="0">
                <a:solidFill>
                  <a:srgbClr val="FFFFFF"/>
                </a:solidFill>
              </a:rPr>
              <a:t>11 footnote C </a:t>
            </a:r>
            <a:r>
              <a:rPr lang="en-US" sz="3600" dirty="0">
                <a:solidFill>
                  <a:srgbClr val="FFFFFF"/>
                </a:solidFill>
              </a:rPr>
              <a:t>that </a:t>
            </a:r>
            <a:r>
              <a:rPr lang="en-US" sz="3600" dirty="0" smtClean="0">
                <a:solidFill>
                  <a:srgbClr val="FFFFFF"/>
                </a:solidFill>
              </a:rPr>
              <a:t>adds insight </a:t>
            </a:r>
            <a:r>
              <a:rPr lang="en-US" sz="3600" dirty="0">
                <a:solidFill>
                  <a:srgbClr val="FFFFFF"/>
                </a:solidFill>
              </a:rPr>
              <a:t>to that verse</a:t>
            </a:r>
            <a:r>
              <a:rPr lang="en-US" sz="3600" dirty="0" smtClean="0">
                <a:solidFill>
                  <a:srgbClr val="FFFFFF"/>
                </a:solidFill>
              </a:rPr>
              <a:t>. (Found on the online scriptures </a:t>
            </a:r>
            <a:r>
              <a:rPr lang="en-US" sz="3600" dirty="0" err="1" smtClean="0">
                <a:solidFill>
                  <a:srgbClr val="FFFFFF"/>
                </a:solidFill>
              </a:rPr>
              <a:t>fo</a:t>
            </a:r>
            <a:r>
              <a:rPr lang="en-US" sz="3600" dirty="0" smtClean="0">
                <a:solidFill>
                  <a:srgbClr val="FFFFFF"/>
                </a:solidFill>
              </a:rPr>
              <a:t> the gospel library app or the newest edition of the scriptures)</a:t>
            </a:r>
            <a:endParaRPr lang="en-US" sz="3600" dirty="0">
              <a:solidFill>
                <a:srgbClr val="FFFFFF"/>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39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83972" name="TextBox 4"/>
          <p:cNvSpPr txBox="1">
            <a:spLocks noChangeArrowheads="1"/>
          </p:cNvSpPr>
          <p:nvPr/>
        </p:nvSpPr>
        <p:spPr bwMode="auto">
          <a:xfrm>
            <a:off x="533400" y="838200"/>
            <a:ext cx="82296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dirty="0" smtClean="0">
                <a:solidFill>
                  <a:srgbClr val="FFFFFF"/>
                </a:solidFill>
              </a:rPr>
              <a:t>And the woman glorified God from that hour, and believed on his name.</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3" name="TextBox 2"/>
          <p:cNvSpPr txBox="1"/>
          <p:nvPr/>
        </p:nvSpPr>
        <p:spPr>
          <a:xfrm>
            <a:off x="381000" y="685800"/>
            <a:ext cx="8382000" cy="6001642"/>
          </a:xfrm>
          <a:prstGeom prst="rect">
            <a:avLst/>
          </a:prstGeom>
          <a:noFill/>
        </p:spPr>
        <p:txBody>
          <a:bodyPr wrap="square" rtlCol="0">
            <a:spAutoFit/>
          </a:bodyPr>
          <a:lstStyle/>
          <a:p>
            <a:r>
              <a:rPr lang="en-US" sz="3200" dirty="0">
                <a:solidFill>
                  <a:srgbClr val="FFFFFF"/>
                </a:solidFill>
              </a:rPr>
              <a:t>Elder </a:t>
            </a:r>
            <a:r>
              <a:rPr lang="en-US" sz="3200" dirty="0" smtClean="0">
                <a:solidFill>
                  <a:srgbClr val="FFFFFF"/>
                </a:solidFill>
              </a:rPr>
              <a:t>S. </a:t>
            </a:r>
            <a:r>
              <a:rPr lang="en-US" sz="3200" dirty="0" err="1" smtClean="0">
                <a:solidFill>
                  <a:srgbClr val="FFFFFF"/>
                </a:solidFill>
              </a:rPr>
              <a:t>MarkPalmer</a:t>
            </a:r>
            <a:r>
              <a:rPr lang="en-US" sz="3200" dirty="0" smtClean="0">
                <a:solidFill>
                  <a:srgbClr val="FFFFFF"/>
                </a:solidFill>
              </a:rPr>
              <a:t> </a:t>
            </a:r>
            <a:r>
              <a:rPr lang="en-US" sz="3200" dirty="0">
                <a:solidFill>
                  <a:srgbClr val="FFFFFF"/>
                </a:solidFill>
              </a:rPr>
              <a:t>told the story that as a mission president in the </a:t>
            </a:r>
            <a:r>
              <a:rPr lang="en-US" sz="3200" dirty="0" smtClean="0">
                <a:solidFill>
                  <a:srgbClr val="FFFFFF"/>
                </a:solidFill>
              </a:rPr>
              <a:t>Washington Spokane mission </a:t>
            </a:r>
            <a:r>
              <a:rPr lang="en-US" sz="3200" dirty="0">
                <a:solidFill>
                  <a:srgbClr val="FFFFFF"/>
                </a:solidFill>
              </a:rPr>
              <a:t>one </a:t>
            </a:r>
            <a:r>
              <a:rPr lang="en-US" sz="3200" dirty="0" smtClean="0">
                <a:solidFill>
                  <a:srgbClr val="FFFFFF"/>
                </a:solidFill>
              </a:rPr>
              <a:t>day while </a:t>
            </a:r>
            <a:r>
              <a:rPr lang="en-US" sz="3200" dirty="0">
                <a:solidFill>
                  <a:srgbClr val="FFFFFF"/>
                </a:solidFill>
              </a:rPr>
              <a:t>driving through wheat fields, he listened in the car to the familiar account of rich </a:t>
            </a:r>
            <a:r>
              <a:rPr lang="en-US" sz="3200" dirty="0" smtClean="0">
                <a:solidFill>
                  <a:srgbClr val="FFFFFF"/>
                </a:solidFill>
              </a:rPr>
              <a:t>young man </a:t>
            </a:r>
            <a:r>
              <a:rPr lang="en-US" sz="3200" dirty="0">
                <a:solidFill>
                  <a:srgbClr val="FFFFFF"/>
                </a:solidFill>
              </a:rPr>
              <a:t>coming to the Savior. He received a profound personal revelation that is now a </a:t>
            </a:r>
            <a:r>
              <a:rPr lang="en-US" sz="3200" dirty="0" smtClean="0">
                <a:solidFill>
                  <a:srgbClr val="FFFFFF"/>
                </a:solidFill>
              </a:rPr>
              <a:t>sacred memory</a:t>
            </a:r>
            <a:r>
              <a:rPr lang="en-US" sz="3200" dirty="0">
                <a:solidFill>
                  <a:srgbClr val="FFFFFF"/>
                </a:solidFill>
              </a:rPr>
              <a:t>. He listened for the Savior’s gentle correction to </a:t>
            </a:r>
            <a:r>
              <a:rPr lang="en-US" sz="3200" dirty="0" smtClean="0">
                <a:solidFill>
                  <a:srgbClr val="FFFFFF"/>
                </a:solidFill>
              </a:rPr>
              <a:t>“sell </a:t>
            </a:r>
            <a:r>
              <a:rPr lang="en-US" sz="3200" dirty="0">
                <a:solidFill>
                  <a:srgbClr val="FFFFFF"/>
                </a:solidFill>
              </a:rPr>
              <a:t>what thou hast and follow me</a:t>
            </a:r>
            <a:r>
              <a:rPr lang="en-US" sz="3200" dirty="0" smtClean="0">
                <a:solidFill>
                  <a:srgbClr val="FFFFFF"/>
                </a:solidFill>
              </a:rPr>
              <a:t>.” He heard </a:t>
            </a:r>
            <a:r>
              <a:rPr lang="en-US" sz="3200" dirty="0">
                <a:solidFill>
                  <a:srgbClr val="FFFFFF"/>
                </a:solidFill>
              </a:rPr>
              <a:t>six words before that as if for the first time. He marveled at an inspired </a:t>
            </a:r>
            <a:r>
              <a:rPr lang="en-US" sz="3200" dirty="0" smtClean="0">
                <a:solidFill>
                  <a:srgbClr val="FFFFFF"/>
                </a:solidFill>
              </a:rPr>
              <a:t>understanding. What </a:t>
            </a:r>
            <a:r>
              <a:rPr lang="en-US" sz="3200" dirty="0">
                <a:solidFill>
                  <a:srgbClr val="FFFFFF"/>
                </a:solidFill>
              </a:rPr>
              <a:t>were the six words from Mark </a:t>
            </a:r>
            <a:r>
              <a:rPr lang="en-US" sz="3200" dirty="0" smtClean="0">
                <a:solidFill>
                  <a:srgbClr val="FFFFFF"/>
                </a:solidFill>
              </a:rPr>
              <a:t>10:21?</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49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762000" y="1219200"/>
            <a:ext cx="7391400" cy="3046988"/>
          </a:xfrm>
          <a:prstGeom prst="rect">
            <a:avLst/>
          </a:prstGeom>
        </p:spPr>
        <p:txBody>
          <a:bodyPr wrap="square">
            <a:spAutoFit/>
          </a:bodyPr>
          <a:lstStyle/>
          <a:p>
            <a:r>
              <a:rPr lang="en-US" sz="3200" dirty="0" smtClean="0">
                <a:solidFill>
                  <a:srgbClr val="FFFFFF"/>
                </a:solidFill>
              </a:rPr>
              <a:t>Elder M. Russell </a:t>
            </a:r>
            <a:r>
              <a:rPr lang="en-US" sz="3200" dirty="0">
                <a:solidFill>
                  <a:srgbClr val="FFFFFF"/>
                </a:solidFill>
              </a:rPr>
              <a:t>Ballard said that knowing where you are going and how you expect to get their </a:t>
            </a:r>
            <a:r>
              <a:rPr lang="en-US" sz="3200" dirty="0" smtClean="0">
                <a:solidFill>
                  <a:srgbClr val="FFFFFF"/>
                </a:solidFill>
              </a:rPr>
              <a:t>brings meaning </a:t>
            </a:r>
            <a:r>
              <a:rPr lang="en-US" sz="3200" dirty="0">
                <a:solidFill>
                  <a:srgbClr val="FFFFFF"/>
                </a:solidFill>
              </a:rPr>
              <a:t>and purpose in your life. Then he taught us the difference between a goal and a </a:t>
            </a:r>
            <a:r>
              <a:rPr lang="en-US" sz="3200" dirty="0" smtClean="0">
                <a:solidFill>
                  <a:srgbClr val="FFFFFF"/>
                </a:solidFill>
              </a:rPr>
              <a:t>plan. What </a:t>
            </a:r>
            <a:r>
              <a:rPr lang="en-US" sz="3200" dirty="0">
                <a:solidFill>
                  <a:srgbClr val="FFFFFF"/>
                </a:solidFill>
              </a:rPr>
              <a:t>is the difference?</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60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143000" y="1447800"/>
            <a:ext cx="7162800" cy="1754327"/>
          </a:xfrm>
          <a:prstGeom prst="rect">
            <a:avLst/>
          </a:prstGeom>
        </p:spPr>
        <p:txBody>
          <a:bodyPr wrap="square">
            <a:spAutoFit/>
          </a:bodyPr>
          <a:lstStyle/>
          <a:p>
            <a:r>
              <a:rPr lang="en-US" sz="3600" dirty="0">
                <a:solidFill>
                  <a:srgbClr val="FFFFFF"/>
                </a:solidFill>
              </a:rPr>
              <a:t>A goal is a destination or an end, a plan is the route by which you get</a:t>
            </a:r>
          </a:p>
          <a:p>
            <a:r>
              <a:rPr lang="en-US" sz="3600" dirty="0">
                <a:solidFill>
                  <a:srgbClr val="FFFFFF"/>
                </a:solidFill>
              </a:rPr>
              <a:t>there.</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70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762000" y="1066800"/>
            <a:ext cx="7696200" cy="3416320"/>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Robert D. Hales </a:t>
            </a:r>
            <a:r>
              <a:rPr lang="en-US" sz="3600" dirty="0">
                <a:solidFill>
                  <a:srgbClr val="FFFFFF"/>
                </a:solidFill>
              </a:rPr>
              <a:t>said that in the Savior’s day, many claimed to be righteous, but had </a:t>
            </a:r>
            <a:r>
              <a:rPr lang="en-US" sz="3600" dirty="0" smtClean="0">
                <a:solidFill>
                  <a:srgbClr val="FFFFFF"/>
                </a:solidFill>
              </a:rPr>
              <a:t>selective obedience</a:t>
            </a:r>
            <a:r>
              <a:rPr lang="en-US" sz="3600" dirty="0">
                <a:solidFill>
                  <a:srgbClr val="FFFFFF"/>
                </a:solidFill>
              </a:rPr>
              <a:t>. Give an example from the New Testament of someone with selective obedience.</a:t>
            </a:r>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80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838200" y="1066800"/>
            <a:ext cx="7391400" cy="2862322"/>
          </a:xfrm>
          <a:prstGeom prst="rect">
            <a:avLst/>
          </a:prstGeom>
        </p:spPr>
        <p:txBody>
          <a:bodyPr wrap="square">
            <a:spAutoFit/>
          </a:bodyPr>
          <a:lstStyle/>
          <a:p>
            <a:r>
              <a:rPr lang="en-US" sz="3600" dirty="0" smtClean="0">
                <a:solidFill>
                  <a:srgbClr val="FFFFFF"/>
                </a:solidFill>
              </a:rPr>
              <a:t>A couple </a:t>
            </a:r>
            <a:r>
              <a:rPr lang="en-US" sz="3600" dirty="0">
                <a:solidFill>
                  <a:srgbClr val="FFFFFF"/>
                </a:solidFill>
              </a:rPr>
              <a:t>Elder Hales spoke of include: Not working on the Sabbath but criticized the Savior </a:t>
            </a:r>
            <a:r>
              <a:rPr lang="en-US" sz="3600" dirty="0" smtClean="0">
                <a:solidFill>
                  <a:srgbClr val="FFFFFF"/>
                </a:solidFill>
              </a:rPr>
              <a:t>for healing </a:t>
            </a:r>
            <a:r>
              <a:rPr lang="en-US" sz="3600" dirty="0">
                <a:solidFill>
                  <a:srgbClr val="FFFFFF"/>
                </a:solidFill>
              </a:rPr>
              <a:t>on the holy day. </a:t>
            </a:r>
            <a:endParaRPr lang="en-US" sz="3600" dirty="0" smtClean="0">
              <a:solidFill>
                <a:srgbClr val="FFFFFF"/>
              </a:solidFill>
            </a:endParaRPr>
          </a:p>
          <a:p>
            <a:r>
              <a:rPr lang="en-US" sz="3600" dirty="0" smtClean="0">
                <a:solidFill>
                  <a:srgbClr val="FFFFFF"/>
                </a:solidFill>
              </a:rPr>
              <a:t>They </a:t>
            </a:r>
            <a:r>
              <a:rPr lang="en-US" sz="3600" dirty="0">
                <a:solidFill>
                  <a:srgbClr val="FFFFFF"/>
                </a:solidFill>
              </a:rPr>
              <a:t>fasted but had long faces.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890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89092" name="Text Box 4"/>
          <p:cNvSpPr txBox="1">
            <a:spLocks noChangeArrowheads="1"/>
          </p:cNvSpPr>
          <p:nvPr/>
        </p:nvSpPr>
        <p:spPr bwMode="auto">
          <a:xfrm>
            <a:off x="457200" y="1524000"/>
            <a:ext cx="8382000" cy="461963"/>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a:latin typeface="Times New Roman" pitchFamily="18" charset="0"/>
                <a:ea typeface="+mn-ea"/>
                <a:cs typeface="+mn-cs"/>
              </a:rPr>
              <a:t> </a:t>
            </a:r>
            <a:endParaRPr lang="en-US" sz="3600">
              <a:solidFill>
                <a:schemeClr val="bg1"/>
              </a:solidFill>
              <a:latin typeface="Courier New" pitchFamily="49" charset="0"/>
              <a:ea typeface="+mn-ea"/>
              <a:cs typeface="+mn-cs"/>
            </a:endParaRPr>
          </a:p>
        </p:txBody>
      </p:sp>
      <p:sp>
        <p:nvSpPr>
          <p:cNvPr id="3" name="Rectangle 2"/>
          <p:cNvSpPr/>
          <p:nvPr/>
        </p:nvSpPr>
        <p:spPr>
          <a:xfrm>
            <a:off x="914400" y="1371600"/>
            <a:ext cx="6934200" cy="1938992"/>
          </a:xfrm>
          <a:prstGeom prst="rect">
            <a:avLst/>
          </a:prstGeom>
        </p:spPr>
        <p:txBody>
          <a:bodyPr wrap="square">
            <a:spAutoFit/>
          </a:bodyPr>
          <a:lstStyle/>
          <a:p>
            <a:r>
              <a:rPr lang="en-US" sz="4000" dirty="0">
                <a:solidFill>
                  <a:srgbClr val="FFFFFF"/>
                </a:solidFill>
              </a:rPr>
              <a:t>Elder Cook told us the object of General Conference. What did he say?</a:t>
            </a:r>
          </a:p>
        </p:txBody>
      </p:sp>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011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267200" y="60198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685800" y="1295400"/>
            <a:ext cx="7696200" cy="1754327"/>
          </a:xfrm>
          <a:prstGeom prst="rect">
            <a:avLst/>
          </a:prstGeom>
        </p:spPr>
        <p:txBody>
          <a:bodyPr wrap="square">
            <a:spAutoFit/>
          </a:bodyPr>
          <a:lstStyle/>
          <a:p>
            <a:pPr algn="ctr"/>
            <a:r>
              <a:rPr lang="en-US" sz="3600" dirty="0">
                <a:solidFill>
                  <a:srgbClr val="FFFFFF"/>
                </a:solidFill>
              </a:rPr>
              <a:t>The objective of </a:t>
            </a:r>
            <a:r>
              <a:rPr lang="en-US" sz="3600" dirty="0" smtClean="0">
                <a:solidFill>
                  <a:srgbClr val="FFFFFF"/>
                </a:solidFill>
              </a:rPr>
              <a:t>General</a:t>
            </a:r>
            <a:endParaRPr lang="en-US" sz="3600" dirty="0">
              <a:solidFill>
                <a:srgbClr val="FFFFFF"/>
              </a:solidFill>
            </a:endParaRPr>
          </a:p>
          <a:p>
            <a:pPr algn="ctr"/>
            <a:r>
              <a:rPr lang="en-US" sz="3600" dirty="0" smtClean="0">
                <a:solidFill>
                  <a:srgbClr val="FFFFFF"/>
                </a:solidFill>
              </a:rPr>
              <a:t>Conference </a:t>
            </a:r>
            <a:r>
              <a:rPr lang="en-US" sz="3600" dirty="0">
                <a:solidFill>
                  <a:srgbClr val="FFFFFF"/>
                </a:solidFill>
              </a:rPr>
              <a:t>is to build faith in God the Father and our Savior, Jesus </a:t>
            </a:r>
            <a:r>
              <a:rPr lang="en-US" sz="3600" dirty="0" smtClean="0">
                <a:solidFill>
                  <a:srgbClr val="FFFFFF"/>
                </a:solidFill>
              </a:rPr>
              <a:t>Christ.</a:t>
            </a:r>
            <a:endParaRPr lang="en-US" sz="36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r>
              <a:rPr lang="en-US"/>
              <a:t> </a:t>
            </a:r>
          </a:p>
        </p:txBody>
      </p:sp>
      <p:sp>
        <p:nvSpPr>
          <p:cNvPr id="9113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762000" y="1066800"/>
            <a:ext cx="7086600" cy="2862322"/>
          </a:xfrm>
          <a:prstGeom prst="rect">
            <a:avLst/>
          </a:prstGeom>
        </p:spPr>
        <p:txBody>
          <a:bodyPr wrap="square">
            <a:spAutoFit/>
          </a:bodyPr>
          <a:lstStyle/>
          <a:p>
            <a:r>
              <a:rPr lang="en-US" sz="3600" dirty="0" smtClean="0">
                <a:solidFill>
                  <a:srgbClr val="FFFFFF"/>
                </a:solidFill>
              </a:rPr>
              <a:t>Sister Joy D. </a:t>
            </a:r>
            <a:r>
              <a:rPr lang="en-US" sz="3600" dirty="0">
                <a:solidFill>
                  <a:srgbClr val="FFFFFF"/>
                </a:solidFill>
              </a:rPr>
              <a:t>Jones, the new General Primary President spoke on raising a sin resistant generation. </a:t>
            </a:r>
            <a:r>
              <a:rPr lang="en-US" sz="3600" dirty="0" smtClean="0">
                <a:solidFill>
                  <a:srgbClr val="FFFFFF"/>
                </a:solidFill>
              </a:rPr>
              <a:t>She gave </a:t>
            </a:r>
            <a:r>
              <a:rPr lang="en-US" sz="3600" dirty="0">
                <a:solidFill>
                  <a:srgbClr val="FFFFFF"/>
                </a:solidFill>
              </a:rPr>
              <a:t>us a list of four things we can do to be sin-resistant. Name one.</a:t>
            </a:r>
          </a:p>
        </p:txBody>
      </p:sp>
    </p:spTree>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216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762000" y="797511"/>
            <a:ext cx="7620000" cy="3970318"/>
          </a:xfrm>
          <a:prstGeom prst="rect">
            <a:avLst/>
          </a:prstGeom>
        </p:spPr>
        <p:txBody>
          <a:bodyPr wrap="square">
            <a:spAutoFit/>
          </a:bodyPr>
          <a:lstStyle/>
          <a:p>
            <a:r>
              <a:rPr lang="en-US" sz="2800" dirty="0">
                <a:solidFill>
                  <a:srgbClr val="FFFFFF"/>
                </a:solidFill>
              </a:rPr>
              <a:t>1. Having a vision of the importance of this responsibility is essential. Understand our and their</a:t>
            </a:r>
          </a:p>
          <a:p>
            <a:r>
              <a:rPr lang="en-US" sz="2800" dirty="0">
                <a:solidFill>
                  <a:srgbClr val="FFFFFF"/>
                </a:solidFill>
              </a:rPr>
              <a:t>identity as children from God.</a:t>
            </a:r>
          </a:p>
          <a:p>
            <a:r>
              <a:rPr lang="en-US" sz="2800" dirty="0">
                <a:solidFill>
                  <a:srgbClr val="FFFFFF"/>
                </a:solidFill>
              </a:rPr>
              <a:t>2. Understand the doctrine of repentance to become resistant to sin.</a:t>
            </a:r>
          </a:p>
          <a:p>
            <a:r>
              <a:rPr lang="en-US" sz="2800" dirty="0">
                <a:solidFill>
                  <a:srgbClr val="FFFFFF"/>
                </a:solidFill>
              </a:rPr>
              <a:t>3. Begin at very early ages to infuse basic gospel doctrines and scriptures.</a:t>
            </a:r>
          </a:p>
          <a:p>
            <a:r>
              <a:rPr lang="en-US" sz="2800" dirty="0">
                <a:solidFill>
                  <a:srgbClr val="FFFFFF"/>
                </a:solidFill>
              </a:rPr>
              <a:t>4. Create consistent habits. Spiritual integrity.</a:t>
            </a:r>
          </a:p>
          <a:p>
            <a:r>
              <a:rPr lang="en-US" sz="2800" dirty="0">
                <a:solidFill>
                  <a:srgbClr val="FFFFFF"/>
                </a:solidFill>
              </a:rPr>
              <a:t>5. Prepare children to make and keep covenants.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318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914400" y="1524000"/>
            <a:ext cx="6400800" cy="1754327"/>
          </a:xfrm>
          <a:prstGeom prst="rect">
            <a:avLst/>
          </a:prstGeom>
        </p:spPr>
        <p:txBody>
          <a:bodyPr wrap="square">
            <a:spAutoFit/>
          </a:bodyPr>
          <a:lstStyle/>
          <a:p>
            <a:r>
              <a:rPr lang="en-US" sz="3600" dirty="0">
                <a:solidFill>
                  <a:srgbClr val="FFFFFF"/>
                </a:solidFill>
              </a:rPr>
              <a:t>Elder Clayton spoke on the three pillars of the plan of Salvation. Name one of the three pillars:</a:t>
            </a:r>
          </a:p>
        </p:txBody>
      </p:sp>
    </p:spTree>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421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90600" y="1447800"/>
            <a:ext cx="6553200" cy="1754327"/>
          </a:xfrm>
          <a:prstGeom prst="rect">
            <a:avLst/>
          </a:prstGeom>
        </p:spPr>
        <p:txBody>
          <a:bodyPr wrap="square">
            <a:spAutoFit/>
          </a:bodyPr>
          <a:lstStyle/>
          <a:p>
            <a:pPr algn="ctr"/>
            <a:r>
              <a:rPr lang="en-US" sz="3600" dirty="0">
                <a:solidFill>
                  <a:srgbClr val="FFFFFF"/>
                </a:solidFill>
              </a:rPr>
              <a:t>Creation of earth, </a:t>
            </a:r>
            <a:endParaRPr lang="en-US" sz="3600" dirty="0" smtClean="0">
              <a:solidFill>
                <a:srgbClr val="FFFFFF"/>
              </a:solidFill>
            </a:endParaRPr>
          </a:p>
          <a:p>
            <a:pPr algn="ctr"/>
            <a:r>
              <a:rPr lang="en-US" sz="3600" dirty="0" smtClean="0">
                <a:solidFill>
                  <a:srgbClr val="FFFFFF"/>
                </a:solidFill>
              </a:rPr>
              <a:t>The </a:t>
            </a:r>
            <a:r>
              <a:rPr lang="en-US" sz="3600" dirty="0">
                <a:solidFill>
                  <a:srgbClr val="FFFFFF"/>
                </a:solidFill>
              </a:rPr>
              <a:t>Fall, </a:t>
            </a:r>
            <a:endParaRPr lang="en-US" sz="3600" dirty="0" smtClean="0">
              <a:solidFill>
                <a:srgbClr val="FFFFFF"/>
              </a:solidFill>
            </a:endParaRPr>
          </a:p>
          <a:p>
            <a:pPr algn="ctr"/>
            <a:r>
              <a:rPr lang="en-US" sz="3600" dirty="0" smtClean="0">
                <a:solidFill>
                  <a:srgbClr val="FFFFFF"/>
                </a:solidFill>
              </a:rPr>
              <a:t>The Savior </a:t>
            </a:r>
            <a:r>
              <a:rPr lang="en-US" sz="3600" dirty="0">
                <a:solidFill>
                  <a:srgbClr val="FFFFFF"/>
                </a:solidFill>
              </a:rPr>
              <a:t>and His atonement.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$300</a:t>
            </a:r>
          </a:p>
        </p:txBody>
      </p:sp>
      <p:sp>
        <p:nvSpPr>
          <p:cNvPr id="2" name="AutoShape 13">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TextBox 2"/>
          <p:cNvSpPr txBox="1"/>
          <p:nvPr/>
        </p:nvSpPr>
        <p:spPr>
          <a:xfrm>
            <a:off x="914400" y="1524000"/>
            <a:ext cx="7391400" cy="646331"/>
          </a:xfrm>
          <a:prstGeom prst="rect">
            <a:avLst/>
          </a:prstGeom>
          <a:noFill/>
        </p:spPr>
        <p:txBody>
          <a:bodyPr wrap="square" rtlCol="0">
            <a:spAutoFit/>
          </a:bodyPr>
          <a:lstStyle/>
          <a:p>
            <a:pPr algn="ctr"/>
            <a:r>
              <a:rPr lang="en-US" sz="3600" dirty="0">
                <a:solidFill>
                  <a:srgbClr val="FFFFFF"/>
                </a:solidFill>
              </a:rPr>
              <a:t>Then </a:t>
            </a:r>
            <a:r>
              <a:rPr lang="en-US" sz="3600" dirty="0" smtClean="0">
                <a:solidFill>
                  <a:srgbClr val="FFFFFF"/>
                </a:solidFill>
              </a:rPr>
              <a:t>Jesus</a:t>
            </a:r>
            <a:r>
              <a:rPr lang="en-US" sz="3600" dirty="0">
                <a:solidFill>
                  <a:srgbClr val="FFFFFF"/>
                </a:solidFill>
              </a:rPr>
              <a:t> </a:t>
            </a:r>
            <a:r>
              <a:rPr lang="en-US" sz="3600" dirty="0" smtClean="0">
                <a:solidFill>
                  <a:srgbClr val="FFFFFF"/>
                </a:solidFill>
              </a:rPr>
              <a:t>beholding him </a:t>
            </a:r>
            <a:r>
              <a:rPr lang="en-US" sz="3600" dirty="0">
                <a:solidFill>
                  <a:srgbClr val="FFFFFF"/>
                </a:solidFill>
              </a:rPr>
              <a:t>loved him.</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523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1143000" y="1219200"/>
            <a:ext cx="6629400" cy="3416320"/>
          </a:xfrm>
          <a:prstGeom prst="rect">
            <a:avLst/>
          </a:prstGeom>
        </p:spPr>
        <p:txBody>
          <a:bodyPr wrap="square">
            <a:spAutoFit/>
          </a:bodyPr>
          <a:lstStyle/>
          <a:p>
            <a:r>
              <a:rPr lang="en-US" sz="3600" dirty="0">
                <a:solidFill>
                  <a:srgbClr val="FFFFFF"/>
                </a:solidFill>
              </a:rPr>
              <a:t>Elder Bragg talked about having light in the dark world. He said We are created to receive light.</a:t>
            </a:r>
          </a:p>
          <a:p>
            <a:r>
              <a:rPr lang="en-US" sz="3600" dirty="0">
                <a:solidFill>
                  <a:srgbClr val="FFFFFF"/>
                </a:solidFill>
              </a:rPr>
              <a:t>Seeking light is in our spiritual DNA! He then listed three areas where to find light: Name </a:t>
            </a:r>
            <a:r>
              <a:rPr lang="en-US" sz="3600" dirty="0" smtClean="0">
                <a:solidFill>
                  <a:srgbClr val="FFFFFF"/>
                </a:solidFill>
              </a:rPr>
              <a:t>two!</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625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2209800" y="1600200"/>
            <a:ext cx="4572000" cy="1754327"/>
          </a:xfrm>
          <a:prstGeom prst="rect">
            <a:avLst/>
          </a:prstGeom>
        </p:spPr>
        <p:txBody>
          <a:bodyPr>
            <a:spAutoFit/>
          </a:bodyPr>
          <a:lstStyle/>
          <a:p>
            <a:pPr algn="ctr"/>
            <a:r>
              <a:rPr lang="en-US" sz="3600" dirty="0">
                <a:solidFill>
                  <a:srgbClr val="FFFFFF"/>
                </a:solidFill>
              </a:rPr>
              <a:t>Light of the church.</a:t>
            </a:r>
          </a:p>
          <a:p>
            <a:pPr algn="ctr"/>
            <a:r>
              <a:rPr lang="en-US" sz="3600" dirty="0">
                <a:solidFill>
                  <a:srgbClr val="FFFFFF"/>
                </a:solidFill>
              </a:rPr>
              <a:t>Light of the gospel</a:t>
            </a:r>
          </a:p>
          <a:p>
            <a:pPr algn="ctr"/>
            <a:r>
              <a:rPr lang="en-US" sz="3600" dirty="0">
                <a:solidFill>
                  <a:srgbClr val="FFFFFF"/>
                </a:solidFill>
              </a:rPr>
              <a:t>Light of Christ</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ChangeArrowheads="1"/>
          </p:cNvSpPr>
          <p:nvPr/>
        </p:nvSpPr>
        <p:spPr bwMode="auto">
          <a:xfrm>
            <a:off x="-381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728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685800" y="1166843"/>
            <a:ext cx="7162800" cy="4031873"/>
          </a:xfrm>
          <a:prstGeom prst="rect">
            <a:avLst/>
          </a:prstGeom>
        </p:spPr>
        <p:txBody>
          <a:bodyPr wrap="square">
            <a:spAutoFit/>
          </a:bodyPr>
          <a:lstStyle/>
          <a:p>
            <a:r>
              <a:rPr lang="en-US" sz="3200" dirty="0">
                <a:solidFill>
                  <a:srgbClr val="FFFFFF"/>
                </a:solidFill>
              </a:rPr>
              <a:t>Elder Stevenson taught us three truths we know about the Holy Ghost: The Holy Ghost is </a:t>
            </a:r>
            <a:r>
              <a:rPr lang="en-US" sz="3200" dirty="0" smtClean="0">
                <a:solidFill>
                  <a:srgbClr val="FFFFFF"/>
                </a:solidFill>
              </a:rPr>
              <a:t>the third </a:t>
            </a:r>
            <a:r>
              <a:rPr lang="en-US" sz="3200" dirty="0">
                <a:solidFill>
                  <a:srgbClr val="FFFFFF"/>
                </a:solidFill>
              </a:rPr>
              <a:t>member of the Godhead. The Holy Ghost is a personage of spirit. The gift of the </a:t>
            </a:r>
            <a:r>
              <a:rPr lang="en-US" sz="3200" dirty="0" smtClean="0">
                <a:solidFill>
                  <a:srgbClr val="FFFFFF"/>
                </a:solidFill>
              </a:rPr>
              <a:t>Holy Ghost </a:t>
            </a:r>
            <a:r>
              <a:rPr lang="en-US" sz="3200" dirty="0">
                <a:solidFill>
                  <a:srgbClr val="FFFFFF"/>
                </a:solidFill>
              </a:rPr>
              <a:t>comes by the laying on of hands. </a:t>
            </a:r>
            <a:r>
              <a:rPr lang="en-US" sz="3200" dirty="0" smtClean="0">
                <a:solidFill>
                  <a:srgbClr val="FFFFFF"/>
                </a:solidFill>
              </a:rPr>
              <a:t>Then </a:t>
            </a:r>
            <a:r>
              <a:rPr lang="en-US" sz="3200" dirty="0">
                <a:solidFill>
                  <a:srgbClr val="FFFFFF"/>
                </a:solidFill>
              </a:rPr>
              <a:t>he asked the </a:t>
            </a:r>
            <a:r>
              <a:rPr lang="en-US" sz="3200" dirty="0" smtClean="0">
                <a:solidFill>
                  <a:srgbClr val="FFFFFF"/>
                </a:solidFill>
              </a:rPr>
              <a:t>question: How </a:t>
            </a:r>
            <a:r>
              <a:rPr lang="en-US" sz="3200" dirty="0">
                <a:solidFill>
                  <a:srgbClr val="FFFFFF"/>
                </a:solidFill>
              </a:rPr>
              <a:t>does the Holy Ghost help you? Name </a:t>
            </a:r>
            <a:r>
              <a:rPr lang="en-US" sz="3200" dirty="0" smtClean="0">
                <a:solidFill>
                  <a:srgbClr val="FFFFFF"/>
                </a:solidFill>
              </a:rPr>
              <a:t>two </a:t>
            </a:r>
            <a:r>
              <a:rPr lang="en-US" sz="3200" dirty="0">
                <a:solidFill>
                  <a:srgbClr val="FFFFFF"/>
                </a:solidFill>
              </a:rPr>
              <a:t>of his three answers:</a:t>
            </a:r>
          </a:p>
        </p:txBody>
      </p:sp>
    </p:spTree>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ChangeArrowheads="1"/>
          </p:cNvSpPr>
          <p:nvPr/>
        </p:nvSpPr>
        <p:spPr bwMode="auto">
          <a:xfrm>
            <a:off x="0" y="4763"/>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9830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98308"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914400" y="990600"/>
            <a:ext cx="7239000" cy="3970318"/>
          </a:xfrm>
          <a:prstGeom prst="rect">
            <a:avLst/>
          </a:prstGeom>
        </p:spPr>
        <p:txBody>
          <a:bodyPr wrap="square">
            <a:spAutoFit/>
          </a:bodyPr>
          <a:lstStyle/>
          <a:p>
            <a:r>
              <a:rPr lang="en-US" sz="3600" dirty="0">
                <a:solidFill>
                  <a:srgbClr val="FFFFFF"/>
                </a:solidFill>
              </a:rPr>
              <a:t>The Holy Ghost warns you in advance of physical and spiritual dangers.</a:t>
            </a:r>
          </a:p>
          <a:p>
            <a:r>
              <a:rPr lang="en-US" sz="3600" dirty="0">
                <a:solidFill>
                  <a:srgbClr val="FFFFFF"/>
                </a:solidFill>
              </a:rPr>
              <a:t>The Holy Ghost has a role as comforter.</a:t>
            </a:r>
          </a:p>
          <a:p>
            <a:r>
              <a:rPr lang="en-US" sz="3600" dirty="0">
                <a:solidFill>
                  <a:srgbClr val="FFFFFF"/>
                </a:solidFill>
              </a:rPr>
              <a:t>The Holy Ghost testifies and bears witness of the Father and the Son and all truth.</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ChangeArrowheads="1"/>
          </p:cNvSpPr>
          <p:nvPr/>
        </p:nvSpPr>
        <p:spPr bwMode="auto">
          <a:xfrm>
            <a:off x="-4763" y="0"/>
            <a:ext cx="9144001"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dirty="0"/>
          </a:p>
        </p:txBody>
      </p:sp>
      <p:sp>
        <p:nvSpPr>
          <p:cNvPr id="9933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Rectangle 1"/>
          <p:cNvSpPr/>
          <p:nvPr/>
        </p:nvSpPr>
        <p:spPr>
          <a:xfrm>
            <a:off x="533400" y="1066800"/>
            <a:ext cx="7772400" cy="5078314"/>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Ronald A. </a:t>
            </a:r>
            <a:r>
              <a:rPr lang="en-US" sz="3600" dirty="0" err="1" smtClean="0">
                <a:solidFill>
                  <a:srgbClr val="FFFFFF"/>
                </a:solidFill>
              </a:rPr>
              <a:t>Rasband</a:t>
            </a:r>
            <a:r>
              <a:rPr lang="en-US" sz="3600" dirty="0" smtClean="0">
                <a:solidFill>
                  <a:srgbClr val="FFFFFF"/>
                </a:solidFill>
              </a:rPr>
              <a:t> </a:t>
            </a:r>
            <a:r>
              <a:rPr lang="en-US" sz="3600" dirty="0">
                <a:solidFill>
                  <a:srgbClr val="FFFFFF"/>
                </a:solidFill>
              </a:rPr>
              <a:t>said that each week as we partake of the sacrament, we make a covenant to always</a:t>
            </a:r>
          </a:p>
          <a:p>
            <a:r>
              <a:rPr lang="en-US" sz="3600" dirty="0">
                <a:solidFill>
                  <a:srgbClr val="FFFFFF"/>
                </a:solidFill>
              </a:rPr>
              <a:t>remember </a:t>
            </a:r>
            <a:r>
              <a:rPr lang="en-US" sz="3600" dirty="0" smtClean="0">
                <a:solidFill>
                  <a:srgbClr val="FFFFFF"/>
                </a:solidFill>
              </a:rPr>
              <a:t>Christ </a:t>
            </a:r>
            <a:r>
              <a:rPr lang="en-US" sz="3600" dirty="0">
                <a:solidFill>
                  <a:srgbClr val="FFFFFF"/>
                </a:solidFill>
              </a:rPr>
              <a:t>and his atoning sacrifice. We are also promised to always </a:t>
            </a:r>
            <a:r>
              <a:rPr lang="en-US" sz="3600" dirty="0" smtClean="0">
                <a:solidFill>
                  <a:srgbClr val="FFFFFF"/>
                </a:solidFill>
              </a:rPr>
              <a:t>have His </a:t>
            </a:r>
            <a:r>
              <a:rPr lang="en-US" sz="3600" dirty="0">
                <a:solidFill>
                  <a:srgbClr val="FFFFFF"/>
                </a:solidFill>
              </a:rPr>
              <a:t>spirit to </a:t>
            </a:r>
            <a:r>
              <a:rPr lang="en-US" sz="3600" dirty="0" smtClean="0">
                <a:solidFill>
                  <a:srgbClr val="FFFFFF"/>
                </a:solidFill>
              </a:rPr>
              <a:t>be with </a:t>
            </a:r>
            <a:r>
              <a:rPr lang="en-US" sz="3600" dirty="0">
                <a:solidFill>
                  <a:srgbClr val="FFFFFF"/>
                </a:solidFill>
              </a:rPr>
              <a:t>us. He then asked the question, </a:t>
            </a:r>
            <a:r>
              <a:rPr lang="en-US" sz="3600" dirty="0" smtClean="0">
                <a:solidFill>
                  <a:srgbClr val="FFFFFF"/>
                </a:solidFill>
              </a:rPr>
              <a:t>“How </a:t>
            </a:r>
            <a:r>
              <a:rPr lang="en-US" sz="3600" dirty="0">
                <a:solidFill>
                  <a:srgbClr val="FFFFFF"/>
                </a:solidFill>
              </a:rPr>
              <a:t>do we do that</a:t>
            </a:r>
            <a:r>
              <a:rPr lang="en-US" sz="3600" dirty="0" smtClean="0">
                <a:solidFill>
                  <a:srgbClr val="FFFFFF"/>
                </a:solidFill>
              </a:rPr>
              <a:t>?” </a:t>
            </a:r>
            <a:r>
              <a:rPr lang="en-US" sz="3600" dirty="0">
                <a:solidFill>
                  <a:srgbClr val="FFFFFF"/>
                </a:solidFill>
              </a:rPr>
              <a:t>He listed four things we can </a:t>
            </a:r>
            <a:r>
              <a:rPr lang="en-US" sz="3600" dirty="0" smtClean="0">
                <a:solidFill>
                  <a:srgbClr val="FFFFFF"/>
                </a:solidFill>
              </a:rPr>
              <a:t>do. Name two.</a:t>
            </a:r>
            <a:endParaRPr lang="en-US" sz="36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035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Rectangle 3"/>
          <p:cNvSpPr/>
          <p:nvPr/>
        </p:nvSpPr>
        <p:spPr>
          <a:xfrm>
            <a:off x="685800" y="914400"/>
            <a:ext cx="7162800" cy="3046988"/>
          </a:xfrm>
          <a:prstGeom prst="rect">
            <a:avLst/>
          </a:prstGeom>
        </p:spPr>
        <p:txBody>
          <a:bodyPr wrap="square">
            <a:spAutoFit/>
          </a:bodyPr>
          <a:lstStyle/>
          <a:p>
            <a:r>
              <a:rPr lang="en-US" sz="3200" dirty="0">
                <a:solidFill>
                  <a:srgbClr val="FFFFFF"/>
                </a:solidFill>
              </a:rPr>
              <a:t>1. Strive to be worthy of the Spirit.</a:t>
            </a:r>
          </a:p>
          <a:p>
            <a:r>
              <a:rPr lang="en-US" sz="3200" dirty="0">
                <a:solidFill>
                  <a:srgbClr val="FFFFFF"/>
                </a:solidFill>
              </a:rPr>
              <a:t>2. We must be willing to receive the Spirit.</a:t>
            </a:r>
          </a:p>
          <a:p>
            <a:r>
              <a:rPr lang="en-US" sz="3200" dirty="0">
                <a:solidFill>
                  <a:srgbClr val="FFFFFF"/>
                </a:solidFill>
              </a:rPr>
              <a:t>3. We must recognize the Spirit when it comes.</a:t>
            </a:r>
          </a:p>
          <a:p>
            <a:r>
              <a:rPr lang="en-US" sz="3200" dirty="0">
                <a:solidFill>
                  <a:srgbClr val="FFFFFF"/>
                </a:solidFill>
              </a:rPr>
              <a:t>4. We must always act on the first prompting.</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137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TextBox 3"/>
          <p:cNvSpPr txBox="1">
            <a:spLocks noChangeArrowheads="1"/>
          </p:cNvSpPr>
          <p:nvPr/>
        </p:nvSpPr>
        <p:spPr bwMode="auto">
          <a:xfrm>
            <a:off x="457200" y="838200"/>
            <a:ext cx="80772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smtClean="0">
                <a:solidFill>
                  <a:srgbClr val="FFFFFF"/>
                </a:solidFill>
              </a:rPr>
              <a:t>Name Pres. Monson’s two counselors.</a:t>
            </a:r>
            <a:endParaRPr lang="en-US" sz="32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ChangeArrowheads="1"/>
          </p:cNvSpPr>
          <p:nvPr/>
        </p:nvSpPr>
        <p:spPr bwMode="auto">
          <a:xfrm>
            <a:off x="-1270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240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2404" name="TextBox 4"/>
          <p:cNvSpPr txBox="1">
            <a:spLocks noChangeArrowheads="1"/>
          </p:cNvSpPr>
          <p:nvPr/>
        </p:nvSpPr>
        <p:spPr bwMode="auto">
          <a:xfrm>
            <a:off x="304800" y="685800"/>
            <a:ext cx="8534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Henry B. </a:t>
            </a:r>
            <a:r>
              <a:rPr lang="en-US" sz="4000" dirty="0" err="1" smtClean="0">
                <a:solidFill>
                  <a:srgbClr val="FFFFFF"/>
                </a:solidFill>
              </a:rPr>
              <a:t>Eyring</a:t>
            </a:r>
            <a:endParaRPr lang="en-US" sz="4000" dirty="0" smtClean="0">
              <a:solidFill>
                <a:srgbClr val="FFFFFF"/>
              </a:solidFill>
            </a:endParaRPr>
          </a:p>
          <a:p>
            <a:pPr algn="ctr"/>
            <a:r>
              <a:rPr lang="en-US" sz="4000" dirty="0" smtClean="0">
                <a:solidFill>
                  <a:srgbClr val="FFFFFF"/>
                </a:solidFill>
              </a:rPr>
              <a:t>Dieter F. </a:t>
            </a:r>
            <a:r>
              <a:rPr lang="en-US" sz="4000" dirty="0" err="1" smtClean="0">
                <a:solidFill>
                  <a:srgbClr val="FFFFFF"/>
                </a:solidFill>
              </a:rPr>
              <a:t>Uchtdorf</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342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Rectangle 2"/>
          <p:cNvSpPr/>
          <p:nvPr/>
        </p:nvSpPr>
        <p:spPr>
          <a:xfrm>
            <a:off x="1295400" y="1295400"/>
            <a:ext cx="6248400" cy="1323439"/>
          </a:xfrm>
          <a:prstGeom prst="rect">
            <a:avLst/>
          </a:prstGeom>
        </p:spPr>
        <p:txBody>
          <a:bodyPr wrap="square">
            <a:spAutoFit/>
          </a:bodyPr>
          <a:lstStyle/>
          <a:p>
            <a:r>
              <a:rPr lang="en-US" sz="4000" dirty="0">
                <a:solidFill>
                  <a:srgbClr val="FFFFFF"/>
                </a:solidFill>
              </a:rPr>
              <a:t>Name </a:t>
            </a:r>
            <a:r>
              <a:rPr lang="en-US" sz="4000" dirty="0" smtClean="0">
                <a:solidFill>
                  <a:srgbClr val="FFFFFF"/>
                </a:solidFill>
              </a:rPr>
              <a:t>four </a:t>
            </a:r>
            <a:r>
              <a:rPr lang="en-US" sz="4000" dirty="0">
                <a:solidFill>
                  <a:srgbClr val="FFFFFF"/>
                </a:solidFill>
              </a:rPr>
              <a:t>members from the Quorum of the </a:t>
            </a:r>
            <a:r>
              <a:rPr lang="en-US" sz="4000" dirty="0" smtClean="0">
                <a:solidFill>
                  <a:srgbClr val="FFFFFF"/>
                </a:solidFill>
              </a:rPr>
              <a:t>12.</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445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4452" name="TextBox 4"/>
          <p:cNvSpPr txBox="1">
            <a:spLocks noChangeArrowheads="1"/>
          </p:cNvSpPr>
          <p:nvPr/>
        </p:nvSpPr>
        <p:spPr bwMode="auto">
          <a:xfrm>
            <a:off x="1371600" y="838200"/>
            <a:ext cx="632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sz="4000">
              <a:solidFill>
                <a:schemeClr val="bg1"/>
              </a:solidFill>
            </a:endParaRPr>
          </a:p>
        </p:txBody>
      </p:sp>
      <p:sp>
        <p:nvSpPr>
          <p:cNvPr id="3" name="Rectangle 2"/>
          <p:cNvSpPr/>
          <p:nvPr/>
        </p:nvSpPr>
        <p:spPr>
          <a:xfrm>
            <a:off x="2286000" y="762000"/>
            <a:ext cx="4572000" cy="4832093"/>
          </a:xfrm>
          <a:prstGeom prst="rect">
            <a:avLst/>
          </a:prstGeom>
        </p:spPr>
        <p:txBody>
          <a:bodyPr>
            <a:spAutoFit/>
          </a:bodyPr>
          <a:lstStyle/>
          <a:p>
            <a:pPr algn="ctr"/>
            <a:r>
              <a:rPr lang="en-US" sz="2800" dirty="0">
                <a:solidFill>
                  <a:srgbClr val="FFFFFF"/>
                </a:solidFill>
              </a:rPr>
              <a:t>Elder </a:t>
            </a:r>
            <a:r>
              <a:rPr lang="en-US" sz="2800" dirty="0" err="1">
                <a:solidFill>
                  <a:srgbClr val="FFFFFF"/>
                </a:solidFill>
              </a:rPr>
              <a:t>Dallin</a:t>
            </a:r>
            <a:r>
              <a:rPr lang="en-US" sz="2800" dirty="0">
                <a:solidFill>
                  <a:srgbClr val="FFFFFF"/>
                </a:solidFill>
              </a:rPr>
              <a:t> H. Oaks</a:t>
            </a:r>
          </a:p>
          <a:p>
            <a:pPr algn="ctr"/>
            <a:r>
              <a:rPr lang="en-US" sz="2800" dirty="0">
                <a:solidFill>
                  <a:srgbClr val="FFFFFF"/>
                </a:solidFill>
              </a:rPr>
              <a:t>Elder M. Russell Ballard</a:t>
            </a:r>
          </a:p>
          <a:p>
            <a:pPr algn="ctr"/>
            <a:r>
              <a:rPr lang="en-US" sz="2800" dirty="0">
                <a:solidFill>
                  <a:srgbClr val="FFFFFF"/>
                </a:solidFill>
              </a:rPr>
              <a:t>Elder Robert D. Hales</a:t>
            </a:r>
          </a:p>
          <a:p>
            <a:pPr algn="ctr"/>
            <a:r>
              <a:rPr lang="en-US" sz="2800" dirty="0">
                <a:solidFill>
                  <a:srgbClr val="FFFFFF"/>
                </a:solidFill>
              </a:rPr>
              <a:t>Elder Jeffrey R. Holland</a:t>
            </a:r>
          </a:p>
          <a:p>
            <a:pPr algn="ctr"/>
            <a:r>
              <a:rPr lang="en-US" sz="2800" dirty="0">
                <a:solidFill>
                  <a:srgbClr val="FFFFFF"/>
                </a:solidFill>
              </a:rPr>
              <a:t>Elder David A. </a:t>
            </a:r>
            <a:r>
              <a:rPr lang="en-US" sz="2800" dirty="0" err="1">
                <a:solidFill>
                  <a:srgbClr val="FFFFFF"/>
                </a:solidFill>
              </a:rPr>
              <a:t>Bednar</a:t>
            </a:r>
            <a:endParaRPr lang="en-US" sz="2800" dirty="0">
              <a:solidFill>
                <a:srgbClr val="FFFFFF"/>
              </a:solidFill>
            </a:endParaRPr>
          </a:p>
          <a:p>
            <a:pPr algn="ctr"/>
            <a:r>
              <a:rPr lang="en-US" sz="2800" dirty="0">
                <a:solidFill>
                  <a:srgbClr val="FFFFFF"/>
                </a:solidFill>
              </a:rPr>
              <a:t>Elder Quentin L. Cook</a:t>
            </a:r>
          </a:p>
          <a:p>
            <a:pPr algn="ctr"/>
            <a:r>
              <a:rPr lang="en-US" sz="2800" dirty="0">
                <a:solidFill>
                  <a:srgbClr val="FFFFFF"/>
                </a:solidFill>
              </a:rPr>
              <a:t>Elder D. Todd </a:t>
            </a:r>
            <a:r>
              <a:rPr lang="en-US" sz="2800" dirty="0" err="1">
                <a:solidFill>
                  <a:srgbClr val="FFFFFF"/>
                </a:solidFill>
              </a:rPr>
              <a:t>Christofferson</a:t>
            </a:r>
            <a:endParaRPr lang="en-US" sz="2800" dirty="0">
              <a:solidFill>
                <a:srgbClr val="FFFFFF"/>
              </a:solidFill>
            </a:endParaRPr>
          </a:p>
          <a:p>
            <a:pPr algn="ctr"/>
            <a:r>
              <a:rPr lang="en-US" sz="2800" dirty="0">
                <a:solidFill>
                  <a:srgbClr val="FFFFFF"/>
                </a:solidFill>
              </a:rPr>
              <a:t>Elder Neil L. Andersen</a:t>
            </a:r>
          </a:p>
          <a:p>
            <a:pPr algn="ctr"/>
            <a:r>
              <a:rPr lang="en-US" sz="2800" dirty="0">
                <a:solidFill>
                  <a:srgbClr val="FFFFFF"/>
                </a:solidFill>
              </a:rPr>
              <a:t>Elder Ronald A. </a:t>
            </a:r>
            <a:r>
              <a:rPr lang="en-US" sz="2800" dirty="0" err="1">
                <a:solidFill>
                  <a:srgbClr val="FFFFFF"/>
                </a:solidFill>
              </a:rPr>
              <a:t>Rasband</a:t>
            </a:r>
            <a:endParaRPr lang="en-US" sz="2800" dirty="0">
              <a:solidFill>
                <a:srgbClr val="FFFFFF"/>
              </a:solidFill>
            </a:endParaRPr>
          </a:p>
          <a:p>
            <a:pPr algn="ctr"/>
            <a:r>
              <a:rPr lang="en-US" sz="2800" dirty="0">
                <a:solidFill>
                  <a:srgbClr val="FFFFFF"/>
                </a:solidFill>
              </a:rPr>
              <a:t>Elder Gary E. Stevenson</a:t>
            </a:r>
          </a:p>
          <a:p>
            <a:pPr algn="ctr"/>
            <a:r>
              <a:rPr lang="en-US" sz="2800" dirty="0">
                <a:solidFill>
                  <a:srgbClr val="FFFFFF"/>
                </a:solidFill>
              </a:rPr>
              <a:t>Elder Dale G. </a:t>
            </a:r>
            <a:r>
              <a:rPr lang="en-US" sz="2800" dirty="0" err="1">
                <a:solidFill>
                  <a:srgbClr val="FFFFFF"/>
                </a:solidFill>
              </a:rPr>
              <a:t>Renlund</a:t>
            </a:r>
            <a:endParaRPr lang="en-US" sz="28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3" name="TextBox 2"/>
          <p:cNvSpPr txBox="1"/>
          <p:nvPr/>
        </p:nvSpPr>
        <p:spPr>
          <a:xfrm>
            <a:off x="762000" y="1447800"/>
            <a:ext cx="7391400" cy="1754327"/>
          </a:xfrm>
          <a:prstGeom prst="rect">
            <a:avLst/>
          </a:prstGeom>
          <a:noFill/>
        </p:spPr>
        <p:txBody>
          <a:bodyPr wrap="square" rtlCol="0">
            <a:spAutoFit/>
          </a:bodyPr>
          <a:lstStyle/>
          <a:p>
            <a:r>
              <a:rPr lang="en-US" sz="3600" dirty="0">
                <a:solidFill>
                  <a:srgbClr val="FFFFFF"/>
                </a:solidFill>
              </a:rPr>
              <a:t>Elder </a:t>
            </a:r>
            <a:r>
              <a:rPr lang="en-US" sz="3600" dirty="0" err="1" smtClean="0">
                <a:solidFill>
                  <a:srgbClr val="FFFFFF"/>
                </a:solidFill>
              </a:rPr>
              <a:t>Dallin</a:t>
            </a:r>
            <a:r>
              <a:rPr lang="en-US" sz="3600" dirty="0" smtClean="0">
                <a:solidFill>
                  <a:srgbClr val="FFFFFF"/>
                </a:solidFill>
              </a:rPr>
              <a:t> H. Oaks </a:t>
            </a:r>
            <a:r>
              <a:rPr lang="en-US" sz="3600" dirty="0">
                <a:solidFill>
                  <a:srgbClr val="FFFFFF"/>
                </a:solidFill>
              </a:rPr>
              <a:t>quoted </a:t>
            </a:r>
            <a:r>
              <a:rPr lang="en-US" sz="3600" dirty="0" smtClean="0">
                <a:solidFill>
                  <a:srgbClr val="FFFFFF"/>
                </a:solidFill>
              </a:rPr>
              <a:t>Doctrine &amp; Covenants 130:22. </a:t>
            </a:r>
            <a:r>
              <a:rPr lang="en-US" sz="3600" dirty="0">
                <a:solidFill>
                  <a:srgbClr val="FFFFFF"/>
                </a:solidFill>
              </a:rPr>
              <a:t>Find that and tell us what was the subject of </a:t>
            </a:r>
            <a:r>
              <a:rPr lang="en-US" sz="3600" dirty="0" smtClean="0">
                <a:solidFill>
                  <a:srgbClr val="FFFFFF"/>
                </a:solidFill>
              </a:rPr>
              <a:t>his talk</a:t>
            </a:r>
            <a:r>
              <a:rPr lang="en-US" sz="3600" dirty="0">
                <a:solidFill>
                  <a:srgbClr val="FFFFFF"/>
                </a:solidFill>
              </a:rPr>
              <a:t>.</a:t>
            </a:r>
          </a:p>
        </p:txBody>
      </p:sp>
    </p:spTree>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88419" name="WordArt 3"/>
          <p:cNvSpPr>
            <a:spLocks noChangeArrowheads="1" noChangeShapeType="1" noTextEdit="1"/>
          </p:cNvSpPr>
          <p:nvPr/>
        </p:nvSpPr>
        <p:spPr bwMode="auto">
          <a:xfrm>
            <a:off x="2133600" y="0"/>
            <a:ext cx="4787900" cy="6286500"/>
          </a:xfrm>
          <a:prstGeom prst="rect">
            <a:avLst/>
          </a:prstGeom>
        </p:spPr>
        <p:txBody>
          <a:bodyPr wrap="none" fromWordArt="1">
            <a:prstTxWarp prst="textCascadeUp">
              <a:avLst>
                <a:gd name="adj" fmla="val 44444"/>
              </a:avLst>
            </a:prstTxWarp>
            <a:scene3d>
              <a:camera prst="legacyPerspectiveFront">
                <a:rot lat="20519976"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Daily</a:t>
            </a:r>
          </a:p>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Double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2000"/>
                                  </p:stCondLst>
                                  <p:childTnLst>
                                    <p:set>
                                      <p:cBhvr>
                                        <p:cTn id="6" dur="1" fill="hold">
                                          <p:stCondLst>
                                            <p:cond delay="0"/>
                                          </p:stCondLst>
                                        </p:cTn>
                                        <p:tgtEl>
                                          <p:spTgt spid="188419"/>
                                        </p:tgtEl>
                                        <p:attrNameLst>
                                          <p:attrName>style.visibility</p:attrName>
                                        </p:attrNameLst>
                                      </p:cBhvr>
                                      <p:to>
                                        <p:strVal val="visible"/>
                                      </p:to>
                                    </p:set>
                                    <p:animEffect transition="in" filter="box(out)">
                                      <p:cBhvr>
                                        <p:cTn id="7" dur="500"/>
                                        <p:tgtEl>
                                          <p:spTgt spid="188419"/>
                                        </p:tgtEl>
                                      </p:cBhvr>
                                    </p:animEffect>
                                  </p:childTnLst>
                                  <p:subTnLst>
                                    <p:audio>
                                      <p:cMediaNode>
                                        <p:cTn display="0" masterRel="sameClick">
                                          <p:stCondLst>
                                            <p:cond evt="begin" delay="0">
                                              <p:tn val="5"/>
                                            </p:cond>
                                          </p:stCondLst>
                                          <p:endCondLst>
                                            <p:cond evt="onStopAudio" delay="0">
                                              <p:tgtEl>
                                                <p:sldTgt/>
                                              </p:tgtEl>
                                            </p:cond>
                                          </p:endCondLst>
                                        </p:cTn>
                                        <p:tgtEl>
                                          <p:sndTgt r:embed="rId2" name="dailydou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649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3" name="Rectangle 2"/>
          <p:cNvSpPr/>
          <p:nvPr/>
        </p:nvSpPr>
        <p:spPr>
          <a:xfrm>
            <a:off x="1143000" y="1219200"/>
            <a:ext cx="6781800" cy="2554545"/>
          </a:xfrm>
          <a:prstGeom prst="rect">
            <a:avLst/>
          </a:prstGeom>
        </p:spPr>
        <p:txBody>
          <a:bodyPr wrap="square">
            <a:spAutoFit/>
          </a:bodyPr>
          <a:lstStyle/>
          <a:p>
            <a:r>
              <a:rPr lang="en-US" sz="4000" dirty="0">
                <a:solidFill>
                  <a:srgbClr val="FFFFFF"/>
                </a:solidFill>
              </a:rPr>
              <a:t>From the statistical report, to the nearest thousand, how many missionaries are currently </a:t>
            </a:r>
            <a:r>
              <a:rPr lang="en-US" sz="4000" dirty="0" smtClean="0">
                <a:solidFill>
                  <a:srgbClr val="FFFFFF"/>
                </a:solidFill>
              </a:rPr>
              <a:t>serving missions</a:t>
            </a:r>
            <a:r>
              <a:rPr lang="en-US" sz="4000" dirty="0">
                <a:solidFill>
                  <a:srgbClr val="FFFFFF"/>
                </a:solidFill>
              </a:rPr>
              <a:t>?</a:t>
            </a:r>
          </a:p>
        </p:txBody>
      </p:sp>
    </p:spTree>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752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$600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07524" name="TextBox 4"/>
          <p:cNvSpPr txBox="1">
            <a:spLocks noChangeArrowheads="1"/>
          </p:cNvSpPr>
          <p:nvPr/>
        </p:nvSpPr>
        <p:spPr bwMode="auto">
          <a:xfrm>
            <a:off x="533400" y="914400"/>
            <a:ext cx="7696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4000" dirty="0" smtClean="0">
                <a:solidFill>
                  <a:srgbClr val="FFFFFF"/>
                </a:solidFill>
              </a:rPr>
              <a:t>70, 496</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854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3" name="Rectangle 2"/>
          <p:cNvSpPr/>
          <p:nvPr/>
        </p:nvSpPr>
        <p:spPr>
          <a:xfrm>
            <a:off x="1981200" y="1219200"/>
            <a:ext cx="5334000" cy="1938992"/>
          </a:xfrm>
          <a:prstGeom prst="rect">
            <a:avLst/>
          </a:prstGeom>
        </p:spPr>
        <p:txBody>
          <a:bodyPr wrap="square">
            <a:spAutoFit/>
          </a:bodyPr>
          <a:lstStyle/>
          <a:p>
            <a:r>
              <a:rPr lang="en-US" sz="4000" dirty="0">
                <a:solidFill>
                  <a:srgbClr val="FFFFFF"/>
                </a:solidFill>
              </a:rPr>
              <a:t>How many Presidents of the Quorum of 70 are there?</a:t>
            </a:r>
          </a:p>
        </p:txBody>
      </p:sp>
    </p:spTree>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0957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$800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4" name="TextBox 3"/>
          <p:cNvSpPr txBox="1"/>
          <p:nvPr/>
        </p:nvSpPr>
        <p:spPr>
          <a:xfrm>
            <a:off x="3429000" y="1371600"/>
            <a:ext cx="1524000" cy="707886"/>
          </a:xfrm>
          <a:prstGeom prst="rect">
            <a:avLst/>
          </a:prstGeom>
          <a:noFill/>
        </p:spPr>
        <p:txBody>
          <a:bodyPr wrap="square" rtlCol="0">
            <a:spAutoFit/>
          </a:bodyPr>
          <a:lstStyle/>
          <a:p>
            <a:pPr algn="ctr"/>
            <a:r>
              <a:rPr lang="en-US" sz="4000" dirty="0" smtClean="0">
                <a:solidFill>
                  <a:srgbClr val="FFFFFF"/>
                </a:solidFill>
              </a:rPr>
              <a:t>7</a:t>
            </a:r>
            <a:endParaRPr lang="en-US" sz="40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0595"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3" name="Rectangle 2"/>
          <p:cNvSpPr/>
          <p:nvPr/>
        </p:nvSpPr>
        <p:spPr>
          <a:xfrm>
            <a:off x="990600" y="1219200"/>
            <a:ext cx="6629400" cy="1938992"/>
          </a:xfrm>
          <a:prstGeom prst="rect">
            <a:avLst/>
          </a:prstGeom>
        </p:spPr>
        <p:txBody>
          <a:bodyPr wrap="square">
            <a:spAutoFit/>
          </a:bodyPr>
          <a:lstStyle/>
          <a:p>
            <a:r>
              <a:rPr lang="en-US" sz="4000" dirty="0">
                <a:solidFill>
                  <a:srgbClr val="FFFFFF"/>
                </a:solidFill>
              </a:rPr>
              <a:t>What general board was </a:t>
            </a:r>
            <a:r>
              <a:rPr lang="en-US" sz="4000" dirty="0" smtClean="0">
                <a:solidFill>
                  <a:srgbClr val="FFFFFF"/>
                </a:solidFill>
              </a:rPr>
              <a:t>completely reorganized </a:t>
            </a:r>
            <a:r>
              <a:rPr lang="en-US" sz="4000" dirty="0">
                <a:solidFill>
                  <a:srgbClr val="FFFFFF"/>
                </a:solidFill>
              </a:rPr>
              <a:t>during conference?</a:t>
            </a:r>
          </a:p>
        </p:txBody>
      </p:sp>
    </p:spTree>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1619"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$1000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11620" name="TextBox 4"/>
          <p:cNvSpPr txBox="1">
            <a:spLocks noChangeArrowheads="1"/>
          </p:cNvSpPr>
          <p:nvPr/>
        </p:nvSpPr>
        <p:spPr bwMode="auto">
          <a:xfrm>
            <a:off x="533400" y="838200"/>
            <a:ext cx="83820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3200" dirty="0" smtClean="0">
                <a:solidFill>
                  <a:srgbClr val="FFFFFF"/>
                </a:solidFill>
              </a:rPr>
              <a:t>General Relief Society Presidency</a:t>
            </a:r>
            <a:endParaRPr lang="en-US" sz="3200" dirty="0">
              <a:solidFill>
                <a:srgbClr val="FFFFFF"/>
              </a:solidFill>
            </a:endParaRP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2643"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3" name="Rectangle 2"/>
          <p:cNvSpPr/>
          <p:nvPr/>
        </p:nvSpPr>
        <p:spPr>
          <a:xfrm>
            <a:off x="1066800" y="1143000"/>
            <a:ext cx="7086600" cy="4524316"/>
          </a:xfrm>
          <a:prstGeom prst="rect">
            <a:avLst/>
          </a:prstGeom>
        </p:spPr>
        <p:txBody>
          <a:bodyPr wrap="square">
            <a:spAutoFit/>
          </a:bodyPr>
          <a:lstStyle/>
          <a:p>
            <a:r>
              <a:rPr lang="en-US" sz="3600" dirty="0">
                <a:solidFill>
                  <a:srgbClr val="FFFFFF"/>
                </a:solidFill>
              </a:rPr>
              <a:t>Elder Ballard said that two words that symbolize God’s goals for us and our most </a:t>
            </a:r>
            <a:r>
              <a:rPr lang="en-US" sz="3600" dirty="0" smtClean="0">
                <a:solidFill>
                  <a:srgbClr val="FFFFFF"/>
                </a:solidFill>
              </a:rPr>
              <a:t>important goals </a:t>
            </a:r>
            <a:r>
              <a:rPr lang="en-US" sz="3600" dirty="0">
                <a:solidFill>
                  <a:srgbClr val="FFFFFF"/>
                </a:solidFill>
              </a:rPr>
              <a:t>for ourselves are return and receive. Then he said to remember this invitation by </a:t>
            </a:r>
            <a:r>
              <a:rPr lang="en-US" sz="3600" dirty="0" smtClean="0">
                <a:solidFill>
                  <a:srgbClr val="FFFFFF"/>
                </a:solidFill>
              </a:rPr>
              <a:t>reading Matthew </a:t>
            </a:r>
            <a:r>
              <a:rPr lang="en-US" sz="3600" dirty="0">
                <a:solidFill>
                  <a:srgbClr val="FFFFFF"/>
                </a:solidFill>
              </a:rPr>
              <a:t>11:28-29. Find and read that scripture.</a:t>
            </a:r>
          </a:p>
        </p:txBody>
      </p:sp>
    </p:spTree>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3667"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$200</a:t>
            </a:r>
          </a:p>
        </p:txBody>
      </p:sp>
      <p:sp>
        <p:nvSpPr>
          <p:cNvPr id="2" name="AutoShape 9">
            <a:hlinkClick r:id="rId2" action="ppaction://hlinksldjump"/>
          </p:cNvPr>
          <p:cNvSpPr>
            <a:spLocks noChangeArrowheads="1"/>
          </p:cNvSpPr>
          <p:nvPr/>
        </p:nvSpPr>
        <p:spPr bwMode="auto">
          <a:xfrm>
            <a:off x="4191000" y="5867400"/>
            <a:ext cx="609600" cy="5334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3" name="Rectangle 2"/>
          <p:cNvSpPr/>
          <p:nvPr/>
        </p:nvSpPr>
        <p:spPr>
          <a:xfrm>
            <a:off x="1066800" y="1143000"/>
            <a:ext cx="6629400" cy="3539430"/>
          </a:xfrm>
          <a:prstGeom prst="rect">
            <a:avLst/>
          </a:prstGeom>
        </p:spPr>
        <p:txBody>
          <a:bodyPr wrap="square">
            <a:spAutoFit/>
          </a:bodyPr>
          <a:lstStyle/>
          <a:p>
            <a:r>
              <a:rPr lang="en-US" sz="3200" dirty="0">
                <a:solidFill>
                  <a:srgbClr val="FFFFFF"/>
                </a:solidFill>
              </a:rPr>
              <a:t>Come unto me, all ye that </a:t>
            </a:r>
            <a:r>
              <a:rPr lang="en-US" sz="3200" dirty="0" err="1">
                <a:solidFill>
                  <a:srgbClr val="FFFFFF"/>
                </a:solidFill>
              </a:rPr>
              <a:t>labour</a:t>
            </a:r>
            <a:r>
              <a:rPr lang="en-US" sz="3200" dirty="0">
                <a:solidFill>
                  <a:srgbClr val="FFFFFF"/>
                </a:solidFill>
              </a:rPr>
              <a:t> and are heavy laden, and I will give you rest.</a:t>
            </a:r>
          </a:p>
          <a:p>
            <a:endParaRPr lang="en-US" sz="3200" dirty="0">
              <a:solidFill>
                <a:srgbClr val="FFFFFF"/>
              </a:solidFill>
            </a:endParaRPr>
          </a:p>
          <a:p>
            <a:r>
              <a:rPr lang="en-US" sz="3200" dirty="0" smtClean="0">
                <a:solidFill>
                  <a:srgbClr val="FFFFFF"/>
                </a:solidFill>
              </a:rPr>
              <a:t>Take </a:t>
            </a:r>
            <a:r>
              <a:rPr lang="en-US" sz="3200" dirty="0">
                <a:solidFill>
                  <a:srgbClr val="FFFFFF"/>
                </a:solidFill>
              </a:rPr>
              <a:t>my yoke upon you, and learn of me; for I am meek and lowly in heart: and ye shall find rest unto your souls.</a:t>
            </a:r>
          </a:p>
        </p:txBody>
      </p:sp>
    </p:spTree>
  </p:cSld>
  <p:clrMapOvr>
    <a:masterClrMapping/>
  </p:clrMapOvr>
  <p:transition xmlns:p14="http://schemas.microsoft.com/office/powerpoint/2010/main" spd="slow" advClick="0"/>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ChangeArrowheads="1"/>
          </p:cNvSpPr>
          <p:nvPr/>
        </p:nvSpPr>
        <p:spPr bwMode="auto">
          <a:xfrm>
            <a:off x="0" y="0"/>
            <a:ext cx="9144000" cy="6858000"/>
          </a:xfrm>
          <a:prstGeom prst="rect">
            <a:avLst/>
          </a:prstGeom>
          <a:gradFill rotWithShape="0">
            <a:gsLst>
              <a:gs pos="0">
                <a:srgbClr val="000066"/>
              </a:gs>
              <a:gs pos="50000">
                <a:srgbClr val="0033CC"/>
              </a:gs>
              <a:gs pos="100000">
                <a:srgbClr val="000066"/>
              </a:gs>
            </a:gsLst>
            <a:lin ang="18900000" scaled="1"/>
          </a:gradFill>
          <a:ln w="3175">
            <a:solidFill>
              <a:schemeClr val="tx1"/>
            </a:solidFill>
            <a:miter lim="800000"/>
            <a:headEnd/>
            <a:tailEnd/>
          </a:ln>
        </p:spPr>
        <p:txBody>
          <a:bodyPr wrap="none" anchor="ctr"/>
          <a:lstStyle/>
          <a:p>
            <a:endParaRPr lang="en-US"/>
          </a:p>
        </p:txBody>
      </p:sp>
      <p:sp>
        <p:nvSpPr>
          <p:cNvPr id="114691" name="Text Box 3"/>
          <p:cNvSpPr txBox="1">
            <a:spLocks noChangeArrowheads="1"/>
          </p:cNvSpPr>
          <p:nvPr/>
        </p:nvSpPr>
        <p:spPr bwMode="auto">
          <a:xfrm>
            <a:off x="0" y="0"/>
            <a:ext cx="1828800" cy="701675"/>
          </a:xfrm>
          <a:prstGeom prst="rect">
            <a:avLst/>
          </a:prstGeom>
          <a:noFill/>
          <a:ln w="9525">
            <a:noFill/>
            <a:miter lim="800000"/>
            <a:headEnd/>
            <a:tailEnd/>
          </a:ln>
          <a:effectLst>
            <a:outerShdw dist="63500" dir="3187806" algn="ctr" rotWithShape="0">
              <a:schemeClr val="tx2"/>
            </a:outerShdw>
          </a:effectLst>
        </p:spPr>
        <p:txBody>
          <a:bodyPr>
            <a:spAutoFit/>
          </a:bodyPr>
          <a:lstStyle/>
          <a:p>
            <a:pPr algn="ctr">
              <a:spcBef>
                <a:spcPct val="50000"/>
              </a:spcBef>
              <a:defRPr/>
            </a:pPr>
            <a:r>
              <a:rPr lang="en-US" sz="4000" b="1">
                <a:solidFill>
                  <a:schemeClr val="bg1"/>
                </a:solidFill>
                <a:latin typeface="Arial" charset="0"/>
                <a:ea typeface="+mn-ea"/>
                <a:cs typeface="+mn-cs"/>
              </a:rPr>
              <a:t>$400</a:t>
            </a:r>
          </a:p>
        </p:txBody>
      </p:sp>
      <p:sp>
        <p:nvSpPr>
          <p:cNvPr id="114692" name="Text Box 4"/>
          <p:cNvSpPr txBox="1">
            <a:spLocks noChangeArrowheads="1"/>
          </p:cNvSpPr>
          <p:nvPr/>
        </p:nvSpPr>
        <p:spPr bwMode="auto">
          <a:xfrm>
            <a:off x="304800" y="1143000"/>
            <a:ext cx="8382000" cy="1323975"/>
          </a:xfrm>
          <a:prstGeom prst="rect">
            <a:avLst/>
          </a:prstGeom>
          <a:noFill/>
          <a:ln w="9525">
            <a:noFill/>
            <a:miter lim="800000"/>
            <a:headEnd/>
            <a:tailEnd/>
          </a:ln>
          <a:effectLst>
            <a:outerShdw dist="63500" dir="3187806" algn="ctr" rotWithShape="0">
              <a:schemeClr val="tx2"/>
            </a:outerShdw>
          </a:effectLst>
        </p:spPr>
        <p:txBody>
          <a:bodyPr>
            <a:spAutoFit/>
          </a:bodyPr>
          <a:lstStyle/>
          <a:p>
            <a:pPr>
              <a:defRPr/>
            </a:pPr>
            <a:r>
              <a:rPr lang="en-US" sz="3200">
                <a:solidFill>
                  <a:schemeClr val="bg1"/>
                </a:solidFill>
                <a:latin typeface="Times New Roman" pitchFamily="18" charset="0"/>
                <a:ea typeface="+mn-ea"/>
                <a:cs typeface="+mn-cs"/>
              </a:rPr>
              <a:t> </a:t>
            </a:r>
          </a:p>
          <a:p>
            <a:pPr algn="ctr">
              <a:spcBef>
                <a:spcPct val="50000"/>
              </a:spcBef>
              <a:defRPr/>
            </a:pPr>
            <a:endParaRPr lang="en-US" sz="3200">
              <a:solidFill>
                <a:schemeClr val="bg1"/>
              </a:solidFill>
              <a:latin typeface="Times New Roman" pitchFamily="18" charset="0"/>
              <a:ea typeface="+mn-ea"/>
              <a:cs typeface="+mn-cs"/>
            </a:endParaRPr>
          </a:p>
        </p:txBody>
      </p:sp>
      <p:sp>
        <p:nvSpPr>
          <p:cNvPr id="3" name="Rectangle 2"/>
          <p:cNvSpPr/>
          <p:nvPr/>
        </p:nvSpPr>
        <p:spPr>
          <a:xfrm>
            <a:off x="914400" y="1143000"/>
            <a:ext cx="7162800" cy="3970318"/>
          </a:xfrm>
          <a:prstGeom prst="rect">
            <a:avLst/>
          </a:prstGeom>
        </p:spPr>
        <p:txBody>
          <a:bodyPr wrap="square">
            <a:spAutoFit/>
          </a:bodyPr>
          <a:lstStyle/>
          <a:p>
            <a:r>
              <a:rPr lang="en-US" sz="3600" dirty="0">
                <a:solidFill>
                  <a:srgbClr val="FFFFFF"/>
                </a:solidFill>
              </a:rPr>
              <a:t>Elder </a:t>
            </a:r>
            <a:r>
              <a:rPr lang="en-US" sz="3600" dirty="0" smtClean="0">
                <a:solidFill>
                  <a:srgbClr val="FFFFFF"/>
                </a:solidFill>
              </a:rPr>
              <a:t>Mark A. Bragg </a:t>
            </a:r>
            <a:r>
              <a:rPr lang="en-US" sz="3600" dirty="0">
                <a:solidFill>
                  <a:srgbClr val="FFFFFF"/>
                </a:solidFill>
              </a:rPr>
              <a:t>quoted Paul in 2 Cor. 4:8 - We are troubled on every side, yet not distressed; we are</a:t>
            </a:r>
          </a:p>
          <a:p>
            <a:r>
              <a:rPr lang="en-US" sz="3600" dirty="0">
                <a:solidFill>
                  <a:srgbClr val="FFFFFF"/>
                </a:solidFill>
              </a:rPr>
              <a:t>perplexed, but not in despair; Then he asked what was the source of Paul’s hope? Find and </a:t>
            </a:r>
            <a:r>
              <a:rPr lang="en-US" sz="3600" dirty="0" smtClean="0">
                <a:solidFill>
                  <a:srgbClr val="FFFFFF"/>
                </a:solidFill>
              </a:rPr>
              <a:t>read 2 </a:t>
            </a:r>
            <a:r>
              <a:rPr lang="en-US" sz="3600" dirty="0" err="1">
                <a:solidFill>
                  <a:srgbClr val="FFFFFF"/>
                </a:solidFill>
              </a:rPr>
              <a:t>Cor</a:t>
            </a:r>
            <a:r>
              <a:rPr lang="en-US" sz="3600" dirty="0">
                <a:solidFill>
                  <a:srgbClr val="FFFFFF"/>
                </a:solidFill>
              </a:rPr>
              <a:t> 4:6 that answered that question.</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262699"/>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9676</TotalTime>
  <Words>4680</Words>
  <Application>Microsoft Macintosh PowerPoint</Application>
  <PresentationFormat>On-screen Show (4:3)</PresentationFormat>
  <Paragraphs>390</Paragraphs>
  <Slides>109</Slides>
  <Notes>1</Notes>
  <HiddenSlides>0</HiddenSlides>
  <MMClips>1</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E. Damon</dc:creator>
  <cp:lastModifiedBy>Montserrat Wadsworth</cp:lastModifiedBy>
  <cp:revision>268</cp:revision>
  <dcterms:created xsi:type="dcterms:W3CDTF">2001-12-08T23:15:32Z</dcterms:created>
  <dcterms:modified xsi:type="dcterms:W3CDTF">2017-04-03T23:29:22Z</dcterms:modified>
</cp:coreProperties>
</file>