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38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82"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5" r:id="rId54"/>
    <p:sldId id="25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86"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87"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83" r:id="rId108"/>
    <p:sldId id="384" r:id="rId109"/>
    <p:sldId id="385"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FF00"/>
    <a:srgbClr val="0033CC"/>
    <a:srgbClr val="DDDDDD"/>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38" autoAdjust="0"/>
  </p:normalViewPr>
  <p:slideViewPr>
    <p:cSldViewPr>
      <p:cViewPr>
        <p:scale>
          <a:sx n="100" d="100"/>
          <a:sy n="100" d="100"/>
        </p:scale>
        <p:origin x="-34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572A6-9853-A049-931E-EEEEC363B277}" type="datetimeFigureOut">
              <a:rPr lang="en-US" smtClean="0"/>
              <a:t>3/31/18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67560-2FF1-444A-8CD2-F1EDFAC7BA31}" type="slidenum">
              <a:rPr lang="en-US" smtClean="0"/>
              <a:t>‹#›</a:t>
            </a:fld>
            <a:endParaRPr lang="en-US"/>
          </a:p>
        </p:txBody>
      </p:sp>
    </p:spTree>
    <p:extLst>
      <p:ext uri="{BB962C8B-B14F-4D97-AF65-F5344CB8AC3E}">
        <p14:creationId xmlns:p14="http://schemas.microsoft.com/office/powerpoint/2010/main" val="391893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67560-2FF1-444A-8CD2-F1EDFAC7BA31}" type="slidenum">
              <a:rPr lang="en-US" smtClean="0"/>
              <a:t>4</a:t>
            </a:fld>
            <a:endParaRPr lang="en-US"/>
          </a:p>
        </p:txBody>
      </p:sp>
    </p:spTree>
    <p:extLst>
      <p:ext uri="{BB962C8B-B14F-4D97-AF65-F5344CB8AC3E}">
        <p14:creationId xmlns:p14="http://schemas.microsoft.com/office/powerpoint/2010/main" val="838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192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0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1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0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489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2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173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7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indent="0">
              <a:buFont typeface="Arial" pitchFamily="34" charset="0"/>
              <a:buNone/>
              <a:defRPr sz="3200" baseline="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08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215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0"/>
            <a:ext cx="4692650" cy="274638"/>
          </a:xfrm>
          <a:prstGeom prst="rect">
            <a:avLst/>
          </a:prstGeom>
          <a:noFill/>
          <a:ln>
            <a:noFill/>
          </a:ln>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1200" b="1" smtClean="0">
                <a:solidFill>
                  <a:schemeClr val="bg1"/>
                </a:solidFill>
                <a:latin typeface="Arial" charset="0"/>
                <a:cs typeface="+mn-cs"/>
              </a:rPr>
              <a:t>© Mark E. Damon - All Rights Reserved</a:t>
            </a:r>
            <a:endParaRPr lang="en-US" b="1" smtClean="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file:///C:\Created%20Games\Complete%20Program\Jeopardy\finaljeo.wav" TargetMode="External"/><Relationship Id="rId2" Type="http://schemas.openxmlformats.org/officeDocument/2006/relationships/audio" Target="file:///C:\Created%20Games\Complete%20Program\Jeopardy\finaljeo.wav"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20" Type="http://schemas.openxmlformats.org/officeDocument/2006/relationships/slide" Target="slide9.xml"/><Relationship Id="rId21" Type="http://schemas.openxmlformats.org/officeDocument/2006/relationships/slide" Target="slide19.xml"/><Relationship Id="rId22" Type="http://schemas.openxmlformats.org/officeDocument/2006/relationships/slide" Target="slide31.xml"/><Relationship Id="rId23" Type="http://schemas.openxmlformats.org/officeDocument/2006/relationships/slide" Target="slide30.xml"/><Relationship Id="rId24" Type="http://schemas.openxmlformats.org/officeDocument/2006/relationships/slide" Target="slide40.xml"/><Relationship Id="rId25" Type="http://schemas.openxmlformats.org/officeDocument/2006/relationships/slide" Target="slide53.xml"/><Relationship Id="rId26" Type="http://schemas.openxmlformats.org/officeDocument/2006/relationships/slide" Target="slide50.xml"/><Relationship Id="rId27" Type="http://schemas.openxmlformats.org/officeDocument/2006/relationships/slide" Target="slide11.xml"/><Relationship Id="rId28" Type="http://schemas.openxmlformats.org/officeDocument/2006/relationships/slide" Target="slide22.xml"/><Relationship Id="rId29" Type="http://schemas.openxmlformats.org/officeDocument/2006/relationships/slide" Target="slide32.xml"/><Relationship Id="rId1" Type="http://schemas.openxmlformats.org/officeDocument/2006/relationships/slideLayout" Target="../slideLayouts/slideLayout7.xml"/><Relationship Id="rId2" Type="http://schemas.openxmlformats.org/officeDocument/2006/relationships/slide" Target="slide2.xml"/><Relationship Id="rId3" Type="http://schemas.openxmlformats.org/officeDocument/2006/relationships/slide" Target="slide21.xml"/><Relationship Id="rId4" Type="http://schemas.openxmlformats.org/officeDocument/2006/relationships/slide" Target="slide3.xml"/><Relationship Id="rId5" Type="http://schemas.openxmlformats.org/officeDocument/2006/relationships/audio" Target="../media/audio1.bin"/><Relationship Id="rId30" Type="http://schemas.openxmlformats.org/officeDocument/2006/relationships/slide" Target="slide42.xml"/><Relationship Id="rId31" Type="http://schemas.openxmlformats.org/officeDocument/2006/relationships/slide" Target="slide51.xml"/><Relationship Id="rId32" Type="http://schemas.openxmlformats.org/officeDocument/2006/relationships/slide" Target="slide52.xml"/><Relationship Id="rId9" Type="http://schemas.openxmlformats.org/officeDocument/2006/relationships/slide" Target="slide44.xml"/><Relationship Id="rId6" Type="http://schemas.openxmlformats.org/officeDocument/2006/relationships/slide" Target="slide13.xml"/><Relationship Id="rId7" Type="http://schemas.openxmlformats.org/officeDocument/2006/relationships/slide" Target="slide24.xml"/><Relationship Id="rId8" Type="http://schemas.openxmlformats.org/officeDocument/2006/relationships/slide" Target="slide34.xml"/><Relationship Id="rId33" Type="http://schemas.openxmlformats.org/officeDocument/2006/relationships/slide" Target="slide54.xml"/><Relationship Id="rId34" Type="http://schemas.openxmlformats.org/officeDocument/2006/relationships/slide" Target="slide107.xml"/><Relationship Id="rId10" Type="http://schemas.openxmlformats.org/officeDocument/2006/relationships/slide" Target="slide5.xml"/><Relationship Id="rId11" Type="http://schemas.openxmlformats.org/officeDocument/2006/relationships/slide" Target="slide15.xml"/><Relationship Id="rId12" Type="http://schemas.openxmlformats.org/officeDocument/2006/relationships/slide" Target="slide26.xml"/><Relationship Id="rId13" Type="http://schemas.openxmlformats.org/officeDocument/2006/relationships/slide" Target="slide36.xml"/><Relationship Id="rId14" Type="http://schemas.openxmlformats.org/officeDocument/2006/relationships/slide" Target="slide46.xml"/><Relationship Id="rId15" Type="http://schemas.openxmlformats.org/officeDocument/2006/relationships/slide" Target="slide7.xml"/><Relationship Id="rId16" Type="http://schemas.openxmlformats.org/officeDocument/2006/relationships/slide" Target="slide17.xml"/><Relationship Id="rId17" Type="http://schemas.openxmlformats.org/officeDocument/2006/relationships/slide" Target="slide28.xml"/><Relationship Id="rId18" Type="http://schemas.openxmlformats.org/officeDocument/2006/relationships/slide" Target="slide38.xml"/><Relationship Id="rId19" Type="http://schemas.openxmlformats.org/officeDocument/2006/relationships/slide" Target="slide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4.xml.rels><?xml version="1.0" encoding="UTF-8" standalone="yes"?>
<Relationships xmlns="http://schemas.openxmlformats.org/package/2006/relationships"><Relationship Id="rId9" Type="http://schemas.openxmlformats.org/officeDocument/2006/relationships/slide" Target="slide57.xml"/><Relationship Id="rId20" Type="http://schemas.openxmlformats.org/officeDocument/2006/relationships/slide" Target="slide61.xml"/><Relationship Id="rId21" Type="http://schemas.openxmlformats.org/officeDocument/2006/relationships/slide" Target="slide72.xml"/><Relationship Id="rId22" Type="http://schemas.openxmlformats.org/officeDocument/2006/relationships/slide" Target="slide82.xml"/><Relationship Id="rId23" Type="http://schemas.openxmlformats.org/officeDocument/2006/relationships/slide" Target="slide93.xml"/><Relationship Id="rId24" Type="http://schemas.openxmlformats.org/officeDocument/2006/relationships/slide" Target="slide103.xml"/><Relationship Id="rId25" Type="http://schemas.openxmlformats.org/officeDocument/2006/relationships/slide" Target="slide63.xml"/><Relationship Id="rId26" Type="http://schemas.openxmlformats.org/officeDocument/2006/relationships/slide" Target="slide74.xml"/><Relationship Id="rId27" Type="http://schemas.openxmlformats.org/officeDocument/2006/relationships/slide" Target="slide84.xml"/><Relationship Id="rId28" Type="http://schemas.openxmlformats.org/officeDocument/2006/relationships/slide" Target="slide95.xml"/><Relationship Id="rId29" Type="http://schemas.openxmlformats.org/officeDocument/2006/relationships/slide" Target="slide105.xml"/><Relationship Id="rId30" Type="http://schemas.openxmlformats.org/officeDocument/2006/relationships/slide" Target="slide2.xml"/><Relationship Id="rId31" Type="http://schemas.openxmlformats.org/officeDocument/2006/relationships/slide" Target="slide107.xml"/><Relationship Id="rId10" Type="http://schemas.openxmlformats.org/officeDocument/2006/relationships/slide" Target="slide67.xml"/><Relationship Id="rId11" Type="http://schemas.openxmlformats.org/officeDocument/2006/relationships/slide" Target="slide78.xml"/><Relationship Id="rId12" Type="http://schemas.openxmlformats.org/officeDocument/2006/relationships/slide" Target="slide88.xml"/><Relationship Id="rId13" Type="http://schemas.openxmlformats.org/officeDocument/2006/relationships/slide" Target="slide99.xml"/><Relationship Id="rId14" Type="http://schemas.openxmlformats.org/officeDocument/2006/relationships/slide" Target="slide59.xml"/><Relationship Id="rId15" Type="http://schemas.openxmlformats.org/officeDocument/2006/relationships/slide" Target="slide70.xml"/><Relationship Id="rId16" Type="http://schemas.openxmlformats.org/officeDocument/2006/relationships/slide" Target="slide80.xml"/><Relationship Id="rId17" Type="http://schemas.openxmlformats.org/officeDocument/2006/relationships/slide" Target="slide90.xml"/><Relationship Id="rId18" Type="http://schemas.openxmlformats.org/officeDocument/2006/relationships/slide" Target="slide91.xml"/><Relationship Id="rId19" Type="http://schemas.openxmlformats.org/officeDocument/2006/relationships/slide" Target="slide101.xml"/><Relationship Id="rId1" Type="http://schemas.openxmlformats.org/officeDocument/2006/relationships/slideLayout" Target="../slideLayouts/slideLayout7.xml"/><Relationship Id="rId2" Type="http://schemas.openxmlformats.org/officeDocument/2006/relationships/slide" Target="slide54.xml"/><Relationship Id="rId3" Type="http://schemas.openxmlformats.org/officeDocument/2006/relationships/slide" Target="slide55.xml"/><Relationship Id="rId4" Type="http://schemas.openxmlformats.org/officeDocument/2006/relationships/audio" Target="../media/audio1.bin"/><Relationship Id="rId5" Type="http://schemas.openxmlformats.org/officeDocument/2006/relationships/slide" Target="slide65.xml"/><Relationship Id="rId6" Type="http://schemas.openxmlformats.org/officeDocument/2006/relationships/slide" Target="slide76.xml"/><Relationship Id="rId7" Type="http://schemas.openxmlformats.org/officeDocument/2006/relationships/slide" Target="slide86.xml"/><Relationship Id="rId8" Type="http://schemas.openxmlformats.org/officeDocument/2006/relationships/slide" Target="slide9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 2018 General Conference Jeopard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Tree>
    <p:extLst>
      <p:ext uri="{BB962C8B-B14F-4D97-AF65-F5344CB8AC3E}">
        <p14:creationId xmlns:p14="http://schemas.microsoft.com/office/powerpoint/2010/main" val="7911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2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2293" name="TextBox 4"/>
          <p:cNvSpPr txBox="1">
            <a:spLocks noChangeArrowheads="1"/>
          </p:cNvSpPr>
          <p:nvPr/>
        </p:nvSpPr>
        <p:spPr bwMode="auto">
          <a:xfrm>
            <a:off x="685800" y="914400"/>
            <a:ext cx="7848600" cy="584776"/>
          </a:xfrm>
          <a:prstGeom prst="rect">
            <a:avLst/>
          </a:prstGeom>
          <a:noFill/>
          <a:ln w="9525">
            <a:noFill/>
            <a:miter lim="800000"/>
            <a:headEnd/>
            <a:tailEnd/>
          </a:ln>
        </p:spPr>
        <p:txBody>
          <a:bodyPr wrap="square">
            <a:spAutoFit/>
          </a:bodyPr>
          <a:lstStyle/>
          <a:p>
            <a:pPr algn="ctr"/>
            <a:r>
              <a:rPr lang="en-US" sz="3200" dirty="0" smtClean="0">
                <a:solidFill>
                  <a:srgbClr val="FFFFFF"/>
                </a:solidFill>
              </a:rPr>
              <a:t>Worthy and Eternal</a:t>
            </a:r>
            <a:endParaRPr lang="en-US" sz="3200" dirty="0">
              <a:solidFill>
                <a:srgbClr val="FFFFFF"/>
              </a:solidFill>
            </a:endParaRP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57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447800"/>
            <a:ext cx="7162800" cy="646331"/>
          </a:xfrm>
          <a:prstGeom prst="rect">
            <a:avLst/>
          </a:prstGeom>
        </p:spPr>
        <p:txBody>
          <a:bodyPr wrap="square">
            <a:spAutoFit/>
          </a:bodyPr>
          <a:lstStyle/>
          <a:p>
            <a:pPr algn="ctr"/>
            <a:r>
              <a:rPr lang="en-US" sz="3600" dirty="0" smtClean="0">
                <a:solidFill>
                  <a:srgbClr val="FFFFFF"/>
                </a:solidFill>
              </a:rPr>
              <a:t>General Young Women Presidency</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3810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67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990600" y="1219200"/>
            <a:ext cx="6781800" cy="1754327"/>
          </a:xfrm>
          <a:prstGeom prst="rect">
            <a:avLst/>
          </a:prstGeom>
        </p:spPr>
        <p:txBody>
          <a:bodyPr wrap="square">
            <a:spAutoFit/>
          </a:bodyPr>
          <a:lstStyle/>
          <a:p>
            <a:r>
              <a:rPr lang="en-US" sz="3600" dirty="0">
                <a:solidFill>
                  <a:srgbClr val="FFFFFF"/>
                </a:solidFill>
              </a:rPr>
              <a:t>There are 116 General Authorities. </a:t>
            </a:r>
            <a:r>
              <a:rPr lang="en-US" sz="3600" dirty="0" smtClean="0">
                <a:solidFill>
                  <a:srgbClr val="FFFFFF"/>
                </a:solidFill>
              </a:rPr>
              <a:t>What percentage are </a:t>
            </a:r>
            <a:r>
              <a:rPr lang="en-US" sz="3600" dirty="0">
                <a:solidFill>
                  <a:srgbClr val="FFFFFF"/>
                </a:solidFill>
              </a:rPr>
              <a:t>from outside the USA?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77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1219200"/>
            <a:ext cx="7543800" cy="707886"/>
          </a:xfrm>
          <a:prstGeom prst="rect">
            <a:avLst/>
          </a:prstGeom>
        </p:spPr>
        <p:txBody>
          <a:bodyPr wrap="square">
            <a:spAutoFit/>
          </a:bodyPr>
          <a:lstStyle/>
          <a:p>
            <a:pPr algn="ctr"/>
            <a:r>
              <a:rPr lang="en-US" sz="4000" dirty="0" smtClean="0">
                <a:solidFill>
                  <a:srgbClr val="FFFFFF"/>
                </a:solidFill>
              </a:rPr>
              <a:t>40%</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118788" name="Text Box 4"/>
          <p:cNvSpPr txBox="1">
            <a:spLocks noChangeArrowheads="1"/>
          </p:cNvSpPr>
          <p:nvPr/>
        </p:nvSpPr>
        <p:spPr bwMode="auto">
          <a:xfrm>
            <a:off x="304800" y="12192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spcBef>
                <a:spcPct val="50000"/>
              </a:spcBef>
              <a:defRPr/>
            </a:pPr>
            <a:r>
              <a:rPr lang="en-US" sz="4800">
                <a:solidFill>
                  <a:schemeClr val="bg1"/>
                </a:solidFill>
                <a:latin typeface="Times New Roman" pitchFamily="18" charset="0"/>
                <a:ea typeface="+mn-ea"/>
                <a:cs typeface="+mn-cs"/>
              </a:rPr>
              <a:t>    </a:t>
            </a:r>
            <a:endParaRPr lang="en-US" sz="4400">
              <a:solidFill>
                <a:schemeClr val="bg1"/>
              </a:solidFill>
              <a:latin typeface="Courier New" pitchFamily="49" charset="0"/>
              <a:ea typeface="+mn-ea"/>
              <a:cs typeface="+mn-cs"/>
            </a:endParaRPr>
          </a:p>
        </p:txBody>
      </p:sp>
      <p:sp>
        <p:nvSpPr>
          <p:cNvPr id="3" name="Rectangle 2"/>
          <p:cNvSpPr/>
          <p:nvPr/>
        </p:nvSpPr>
        <p:spPr>
          <a:xfrm>
            <a:off x="838200" y="1219200"/>
            <a:ext cx="7543800" cy="3170099"/>
          </a:xfrm>
          <a:prstGeom prst="rect">
            <a:avLst/>
          </a:prstGeom>
        </p:spPr>
        <p:txBody>
          <a:bodyPr wrap="square">
            <a:spAutoFit/>
          </a:bodyPr>
          <a:lstStyle/>
          <a:p>
            <a:r>
              <a:rPr lang="en-US" sz="4000" dirty="0">
                <a:solidFill>
                  <a:srgbClr val="FFFFFF"/>
                </a:solidFill>
              </a:rPr>
              <a:t>These programs of the church were dissolved with a new program simply titled “Ministering” replacing them. What were the two programs?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98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295400" y="1981200"/>
            <a:ext cx="6477000" cy="584776"/>
          </a:xfrm>
          <a:prstGeom prst="rect">
            <a:avLst/>
          </a:prstGeom>
        </p:spPr>
        <p:txBody>
          <a:bodyPr wrap="square">
            <a:spAutoFit/>
          </a:bodyPr>
          <a:lstStyle/>
          <a:p>
            <a:pPr algn="ctr"/>
            <a:r>
              <a:rPr lang="en-US" sz="3200" dirty="0" smtClean="0">
                <a:solidFill>
                  <a:srgbClr val="FFFFFF"/>
                </a:solidFill>
              </a:rPr>
              <a:t>Home Teaching and Visiting Teaching</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08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TextBox 3"/>
          <p:cNvSpPr txBox="1">
            <a:spLocks noChangeArrowheads="1"/>
          </p:cNvSpPr>
          <p:nvPr/>
        </p:nvSpPr>
        <p:spPr bwMode="auto">
          <a:xfrm>
            <a:off x="685800" y="1447800"/>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Seven new temples were announced! Name three of them.</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18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21860" name="TextBox 4"/>
          <p:cNvSpPr txBox="1">
            <a:spLocks noChangeArrowheads="1"/>
          </p:cNvSpPr>
          <p:nvPr/>
        </p:nvSpPr>
        <p:spPr bwMode="auto">
          <a:xfrm>
            <a:off x="1143000" y="1066800"/>
            <a:ext cx="68580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smtClean="0">
                <a:solidFill>
                  <a:srgbClr val="FFFFFF"/>
                </a:solidFill>
              </a:rPr>
              <a:t>1. Salta</a:t>
            </a:r>
            <a:r>
              <a:rPr lang="en-US" sz="2800" dirty="0">
                <a:solidFill>
                  <a:srgbClr val="FFFFFF"/>
                </a:solidFill>
              </a:rPr>
              <a:t>, Argentina; </a:t>
            </a:r>
            <a:endParaRPr lang="en-US" sz="2800" dirty="0" smtClean="0">
              <a:solidFill>
                <a:srgbClr val="FFFFFF"/>
              </a:solidFill>
            </a:endParaRPr>
          </a:p>
          <a:p>
            <a:r>
              <a:rPr lang="en-US" sz="2800" dirty="0" smtClean="0">
                <a:solidFill>
                  <a:srgbClr val="FFFFFF"/>
                </a:solidFill>
              </a:rPr>
              <a:t>2. Bengaluru</a:t>
            </a:r>
            <a:r>
              <a:rPr lang="en-US" sz="2800" dirty="0">
                <a:solidFill>
                  <a:srgbClr val="FFFFFF"/>
                </a:solidFill>
              </a:rPr>
              <a:t>, India; </a:t>
            </a:r>
            <a:endParaRPr lang="en-US" sz="2800" dirty="0" smtClean="0">
              <a:solidFill>
                <a:srgbClr val="FFFFFF"/>
              </a:solidFill>
            </a:endParaRPr>
          </a:p>
          <a:p>
            <a:r>
              <a:rPr lang="en-US" sz="2800" dirty="0" smtClean="0">
                <a:solidFill>
                  <a:srgbClr val="FFFFFF"/>
                </a:solidFill>
              </a:rPr>
              <a:t>3. Managua</a:t>
            </a:r>
            <a:r>
              <a:rPr lang="en-US" sz="2800" dirty="0">
                <a:solidFill>
                  <a:srgbClr val="FFFFFF"/>
                </a:solidFill>
              </a:rPr>
              <a:t>, Nicaragua; </a:t>
            </a:r>
            <a:endParaRPr lang="en-US" sz="2800" dirty="0" smtClean="0">
              <a:solidFill>
                <a:srgbClr val="FFFFFF"/>
              </a:solidFill>
            </a:endParaRPr>
          </a:p>
          <a:p>
            <a:r>
              <a:rPr lang="en-US" sz="2800" dirty="0" smtClean="0">
                <a:solidFill>
                  <a:srgbClr val="FFFFFF"/>
                </a:solidFill>
              </a:rPr>
              <a:t>4. Cagayan </a:t>
            </a:r>
            <a:r>
              <a:rPr lang="en-US" sz="2800" dirty="0">
                <a:solidFill>
                  <a:srgbClr val="FFFFFF"/>
                </a:solidFill>
              </a:rPr>
              <a:t>de Oro, Philippines; </a:t>
            </a:r>
            <a:endParaRPr lang="en-US" sz="2800" dirty="0" smtClean="0">
              <a:solidFill>
                <a:srgbClr val="FFFFFF"/>
              </a:solidFill>
            </a:endParaRPr>
          </a:p>
          <a:p>
            <a:r>
              <a:rPr lang="en-US" sz="2800" dirty="0" smtClean="0">
                <a:solidFill>
                  <a:srgbClr val="FFFFFF"/>
                </a:solidFill>
              </a:rPr>
              <a:t>5. Layton</a:t>
            </a:r>
            <a:r>
              <a:rPr lang="en-US" sz="2800" dirty="0">
                <a:solidFill>
                  <a:srgbClr val="FFFFFF"/>
                </a:solidFill>
              </a:rPr>
              <a:t>, Utah; </a:t>
            </a:r>
            <a:endParaRPr lang="en-US" sz="2800" dirty="0" smtClean="0">
              <a:solidFill>
                <a:srgbClr val="FFFFFF"/>
              </a:solidFill>
            </a:endParaRPr>
          </a:p>
          <a:p>
            <a:r>
              <a:rPr lang="en-US" sz="2800" dirty="0" smtClean="0">
                <a:solidFill>
                  <a:srgbClr val="FFFFFF"/>
                </a:solidFill>
              </a:rPr>
              <a:t>6. Richmond</a:t>
            </a:r>
            <a:r>
              <a:rPr lang="en-US" sz="2800" dirty="0">
                <a:solidFill>
                  <a:srgbClr val="FFFFFF"/>
                </a:solidFill>
              </a:rPr>
              <a:t>, Virginia; </a:t>
            </a:r>
            <a:endParaRPr lang="en-US" sz="2800" dirty="0" smtClean="0">
              <a:solidFill>
                <a:srgbClr val="FFFFFF"/>
              </a:solidFill>
            </a:endParaRPr>
          </a:p>
          <a:p>
            <a:r>
              <a:rPr lang="en-US" sz="2800" dirty="0" smtClean="0">
                <a:solidFill>
                  <a:srgbClr val="FFFFFF"/>
                </a:solidFill>
              </a:rPr>
              <a:t>7. A major </a:t>
            </a:r>
            <a:r>
              <a:rPr lang="en-US" sz="2800" dirty="0">
                <a:solidFill>
                  <a:srgbClr val="FFFFFF"/>
                </a:solidFill>
              </a:rPr>
              <a:t>city yet to be determined in Russia.</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22" name="WordArt 4"/>
          <p:cNvSpPr>
            <a:spLocks noChangeArrowheads="1" noChangeShapeType="1" noTextEdit="1"/>
          </p:cNvSpPr>
          <p:nvPr/>
        </p:nvSpPr>
        <p:spPr bwMode="auto">
          <a:xfrm>
            <a:off x="2209800" y="223838"/>
            <a:ext cx="4894263" cy="3281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Final</a:t>
            </a:r>
          </a:p>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Jeopardy</a:t>
            </a:r>
          </a:p>
        </p:txBody>
      </p:sp>
      <p:sp>
        <p:nvSpPr>
          <p:cNvPr id="133123" name="AutoShape 9">
            <a:hlinkClick r:id="rId2" action="ppaction://hlinksldjump"/>
          </p:cNvPr>
          <p:cNvSpPr>
            <a:spLocks noChangeArrowheads="1"/>
          </p:cNvSpPr>
          <p:nvPr/>
        </p:nvSpPr>
        <p:spPr bwMode="auto">
          <a:xfrm>
            <a:off x="3962400" y="51054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133124" name="Text Box 10">
            <a:hlinkClick r:id="rId2" action="ppaction://hlinksldjump"/>
          </p:cNvPr>
          <p:cNvSpPr txBox="1">
            <a:spLocks noChangeArrowheads="1"/>
          </p:cNvSpPr>
          <p:nvPr/>
        </p:nvSpPr>
        <p:spPr bwMode="auto">
          <a:xfrm>
            <a:off x="4003675" y="5178425"/>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 Question</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pic>
        <p:nvPicPr>
          <p:cNvPr id="185348" name="finaljeo.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3"/>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134148" name="TextBox 4"/>
          <p:cNvSpPr txBox="1">
            <a:spLocks noChangeArrowheads="1"/>
          </p:cNvSpPr>
          <p:nvPr/>
        </p:nvSpPr>
        <p:spPr bwMode="auto">
          <a:xfrm>
            <a:off x="838200" y="990600"/>
            <a:ext cx="7391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dirty="0">
                <a:solidFill>
                  <a:schemeClr val="bg1"/>
                </a:solidFill>
              </a:rPr>
              <a:t>What is it called when the prophet dies dissolving the First Presidency and the Quorum of Twelve Apostles leads the church before a new First Presidency is organized?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853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85348"/>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5171" name="Text Box 3"/>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12">
            <a:hlinkClick r:id="rId2" action="ppaction://hlinksldjump"/>
          </p:cNvPr>
          <p:cNvSpPr>
            <a:spLocks noChangeArrowheads="1"/>
          </p:cNvSpPr>
          <p:nvPr/>
        </p:nvSpPr>
        <p:spPr bwMode="auto">
          <a:xfrm>
            <a:off x="4114800" y="48006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35172" name="TextBox 4"/>
          <p:cNvSpPr txBox="1">
            <a:spLocks noChangeArrowheads="1"/>
          </p:cNvSpPr>
          <p:nvPr/>
        </p:nvSpPr>
        <p:spPr bwMode="auto">
          <a:xfrm>
            <a:off x="457200" y="1981200"/>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smtClean="0">
                <a:solidFill>
                  <a:srgbClr val="FFFFFF"/>
                </a:solidFill>
              </a:rPr>
              <a:t>Apostolic Interregnum</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13316" name="Text Box 4"/>
          <p:cNvSpPr txBox="1">
            <a:spLocks noChangeArrowheads="1"/>
          </p:cNvSpPr>
          <p:nvPr/>
        </p:nvSpPr>
        <p:spPr bwMode="auto">
          <a:xfrm>
            <a:off x="381000" y="9144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3" name="TextBox 2"/>
          <p:cNvSpPr txBox="1"/>
          <p:nvPr/>
        </p:nvSpPr>
        <p:spPr>
          <a:xfrm>
            <a:off x="609600" y="838200"/>
            <a:ext cx="7696200" cy="3785652"/>
          </a:xfrm>
          <a:prstGeom prst="rect">
            <a:avLst/>
          </a:prstGeom>
          <a:noFill/>
        </p:spPr>
        <p:txBody>
          <a:bodyPr wrap="square" rtlCol="0">
            <a:spAutoFit/>
          </a:bodyPr>
          <a:lstStyle/>
          <a:p>
            <a:pPr algn="ctr"/>
            <a:r>
              <a:rPr lang="en-US" sz="4000" dirty="0">
                <a:solidFill>
                  <a:srgbClr val="FFFFFF"/>
                </a:solidFill>
              </a:rPr>
              <a:t>Elder </a:t>
            </a:r>
            <a:r>
              <a:rPr lang="en-US" sz="4000" dirty="0" err="1">
                <a:solidFill>
                  <a:srgbClr val="FFFFFF"/>
                </a:solidFill>
              </a:rPr>
              <a:t>Ulisses</a:t>
            </a:r>
            <a:r>
              <a:rPr lang="en-US" sz="4000" dirty="0">
                <a:solidFill>
                  <a:srgbClr val="FFFFFF"/>
                </a:solidFill>
              </a:rPr>
              <a:t> </a:t>
            </a:r>
            <a:r>
              <a:rPr lang="en-US" sz="4000" dirty="0" err="1">
                <a:solidFill>
                  <a:srgbClr val="FFFFFF"/>
                </a:solidFill>
              </a:rPr>
              <a:t>Soares</a:t>
            </a:r>
            <a:r>
              <a:rPr lang="en-US" sz="4000" dirty="0">
                <a:solidFill>
                  <a:srgbClr val="FFFFFF"/>
                </a:solidFill>
              </a:rPr>
              <a:t> testified, “Having ________ is a sign of God's love for His children. </a:t>
            </a:r>
            <a:endParaRPr lang="en-US" sz="4000" dirty="0" smtClean="0">
              <a:solidFill>
                <a:srgbClr val="FFFFFF"/>
              </a:solidFill>
            </a:endParaRPr>
          </a:p>
          <a:p>
            <a:pPr algn="ctr"/>
            <a:r>
              <a:rPr lang="en-US" sz="4000" dirty="0" smtClean="0">
                <a:solidFill>
                  <a:srgbClr val="FFFFFF"/>
                </a:solidFill>
              </a:rPr>
              <a:t>They </a:t>
            </a:r>
            <a:r>
              <a:rPr lang="en-US" sz="4000" dirty="0">
                <a:solidFill>
                  <a:srgbClr val="FFFFFF"/>
                </a:solidFill>
              </a:rPr>
              <a:t>make known the promises and the true nature of God and of Jesus Christ to Their people.”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340" name="TextBox 4"/>
          <p:cNvSpPr txBox="1">
            <a:spLocks noChangeArrowheads="1"/>
          </p:cNvSpPr>
          <p:nvPr/>
        </p:nvSpPr>
        <p:spPr bwMode="auto">
          <a:xfrm>
            <a:off x="609600" y="9906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Prophets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153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TextBox 1"/>
          <p:cNvSpPr txBox="1"/>
          <p:nvPr/>
        </p:nvSpPr>
        <p:spPr>
          <a:xfrm>
            <a:off x="685800" y="1143000"/>
            <a:ext cx="7772400" cy="3170099"/>
          </a:xfrm>
          <a:prstGeom prst="rect">
            <a:avLst/>
          </a:prstGeom>
          <a:noFill/>
        </p:spPr>
        <p:txBody>
          <a:bodyPr wrap="square" rtlCol="0">
            <a:spAutoFit/>
          </a:bodyPr>
          <a:lstStyle/>
          <a:p>
            <a:r>
              <a:rPr lang="en-US" sz="4000" dirty="0">
                <a:solidFill>
                  <a:srgbClr val="FFFFFF"/>
                </a:solidFill>
              </a:rPr>
              <a:t>Elder Larry J. Echo Hawk told a personal tale of tragedy to underscore the peace brought by forgiveness</a:t>
            </a:r>
            <a:r>
              <a:rPr lang="en-US" sz="4000" dirty="0" smtClean="0">
                <a:solidFill>
                  <a:srgbClr val="FFFFFF"/>
                </a:solidFill>
              </a:rPr>
              <a:t>. What happened to Elder Echo Hawk’s family?</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4800" dirty="0"/>
          </a:p>
        </p:txBody>
      </p:sp>
      <p:sp>
        <p:nvSpPr>
          <p:cNvPr id="16387" name="Text Box 3"/>
          <p:cNvSpPr txBox="1">
            <a:spLocks noChangeArrowheads="1"/>
          </p:cNvSpPr>
          <p:nvPr/>
        </p:nvSpPr>
        <p:spPr bwMode="auto">
          <a:xfrm>
            <a:off x="0" y="0"/>
            <a:ext cx="1828800" cy="58420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32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3200"/>
          </a:p>
        </p:txBody>
      </p:sp>
      <p:sp>
        <p:nvSpPr>
          <p:cNvPr id="16388" name="TextBox 4"/>
          <p:cNvSpPr txBox="1">
            <a:spLocks noChangeArrowheads="1"/>
          </p:cNvSpPr>
          <p:nvPr/>
        </p:nvSpPr>
        <p:spPr bwMode="auto">
          <a:xfrm>
            <a:off x="609600" y="838200"/>
            <a:ext cx="8077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A </a:t>
            </a:r>
            <a:r>
              <a:rPr lang="en-US" sz="4000" dirty="0">
                <a:solidFill>
                  <a:srgbClr val="FFFFFF"/>
                </a:solidFill>
              </a:rPr>
              <a:t>drunk teenage driver killed his younger brother and sister-in-law 36 years ago. His parents and sister comforted the driver’s parents after his sentencing, an example that helped Elder Echo Hawk begin the path to forgiving the young man.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700" y="-254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17412" name="Text Box 4"/>
          <p:cNvSpPr txBox="1">
            <a:spLocks noChangeArrowheads="1"/>
          </p:cNvSpPr>
          <p:nvPr/>
        </p:nvSpPr>
        <p:spPr bwMode="auto">
          <a:xfrm>
            <a:off x="381000" y="14478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3" name="TextBox 2"/>
          <p:cNvSpPr txBox="1"/>
          <p:nvPr/>
        </p:nvSpPr>
        <p:spPr>
          <a:xfrm>
            <a:off x="381000" y="1905000"/>
            <a:ext cx="8382000" cy="1200329"/>
          </a:xfrm>
          <a:prstGeom prst="rect">
            <a:avLst/>
          </a:prstGeom>
          <a:noFill/>
        </p:spPr>
        <p:txBody>
          <a:bodyPr wrap="square" rtlCol="0">
            <a:spAutoFit/>
          </a:bodyPr>
          <a:lstStyle/>
          <a:p>
            <a:pPr algn="ctr"/>
            <a:r>
              <a:rPr lang="en-US" sz="3600" dirty="0">
                <a:solidFill>
                  <a:srgbClr val="FFFFFF"/>
                </a:solidFill>
              </a:rPr>
              <a:t>Elder Dale G. </a:t>
            </a:r>
            <a:r>
              <a:rPr lang="en-US" sz="3600" dirty="0" err="1">
                <a:solidFill>
                  <a:srgbClr val="FFFFFF"/>
                </a:solidFill>
              </a:rPr>
              <a:t>Renlund</a:t>
            </a:r>
            <a:r>
              <a:rPr lang="en-US" sz="3600" dirty="0">
                <a:solidFill>
                  <a:srgbClr val="FFFFFF"/>
                </a:solidFill>
              </a:rPr>
              <a:t> told the story of Todd and Rod. What was their story?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228600" y="685800"/>
            <a:ext cx="8686800" cy="4893647"/>
          </a:xfrm>
          <a:prstGeom prst="rect">
            <a:avLst/>
          </a:prstGeom>
          <a:noFill/>
        </p:spPr>
        <p:txBody>
          <a:bodyPr wrap="square" rtlCol="0">
            <a:spAutoFit/>
          </a:bodyPr>
          <a:lstStyle/>
          <a:p>
            <a:r>
              <a:rPr lang="en-US" dirty="0">
                <a:solidFill>
                  <a:srgbClr val="FFFFFF"/>
                </a:solidFill>
              </a:rPr>
              <a:t>In 1999, Todd collapsed from a ruptured blood vessel in his brain and died soon afterward. His mother, Betty, on the last night of his life, promised him that she would make sure his temple work was done. Todd's heart was transplanted into Elder </a:t>
            </a:r>
            <a:r>
              <a:rPr lang="en-US" dirty="0" err="1">
                <a:solidFill>
                  <a:srgbClr val="FFFFFF"/>
                </a:solidFill>
              </a:rPr>
              <a:t>Renlund's</a:t>
            </a:r>
            <a:r>
              <a:rPr lang="en-US" dirty="0">
                <a:solidFill>
                  <a:srgbClr val="FFFFFF"/>
                </a:solidFill>
              </a:rPr>
              <a:t> patient, a man by the name of Rod. He learned the identity of his heart donor's family and began a correspondence with them. About two years later, Todd's mother, Betty, invited Rod to be present when she went to the temple for the first time. Rod and Betty first met in person in the celestial room of the St. George Utah Temple. Some time later, Todd's father died and Betty invited Rod to represent her deceased son in receiving his temple ordinances. Rod gratefully did so, and the proxy work culminated in a sealing room in the St. George Utah Temple. Betty and her family later attended Rod’s sealing to his wife.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94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685800" y="838200"/>
            <a:ext cx="7848600" cy="5262980"/>
          </a:xfrm>
          <a:prstGeom prst="rect">
            <a:avLst/>
          </a:prstGeom>
          <a:noFill/>
        </p:spPr>
        <p:txBody>
          <a:bodyPr wrap="square" rtlCol="0">
            <a:spAutoFit/>
          </a:bodyPr>
          <a:lstStyle/>
          <a:p>
            <a:r>
              <a:rPr lang="en-US" sz="2800" dirty="0">
                <a:solidFill>
                  <a:srgbClr val="FFFFFF"/>
                </a:solidFill>
              </a:rPr>
              <a:t>Sharing the story of Ensign Frank Blair, who served on a troop transport ship stationed in Japan during the Korean War, Elder Larry Y. Wilson told of how Blair’s ability to listen to the Spirit saved him and his entire crew during a huge typhoon.</a:t>
            </a:r>
          </a:p>
          <a:p>
            <a:endParaRPr lang="en-US" sz="2800" dirty="0" smtClean="0">
              <a:solidFill>
                <a:srgbClr val="FFFFFF"/>
              </a:solidFill>
            </a:endParaRPr>
          </a:p>
          <a:p>
            <a:r>
              <a:rPr lang="en-US" sz="2800" dirty="0" smtClean="0">
                <a:solidFill>
                  <a:srgbClr val="FFFFFF"/>
                </a:solidFill>
              </a:rPr>
              <a:t>“</a:t>
            </a:r>
            <a:r>
              <a:rPr lang="en-US" sz="2800" dirty="0">
                <a:solidFill>
                  <a:srgbClr val="FFFFFF"/>
                </a:solidFill>
              </a:rPr>
              <a:t>Ensign Blair finished his watch and was getting into bed when the captain knocked on his door,” Elder Wilson said. “He asked, ‘Would you please pray for this ship.’ Of course, Ensign Blair agreed to do so. At that point, the young man could have just prayed for safety, but instead, he prayed for what? </a:t>
            </a:r>
            <a:endParaRPr lang="en-US" sz="2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467600" cy="1754327"/>
          </a:xfrm>
          <a:prstGeom prst="rect">
            <a:avLst/>
          </a:prstGeom>
          <a:noFill/>
        </p:spPr>
        <p:txBody>
          <a:bodyPr wrap="square" rtlCol="0">
            <a:spAutoFit/>
          </a:bodyPr>
          <a:lstStyle/>
          <a:p>
            <a:pPr algn="ctr"/>
            <a:r>
              <a:rPr lang="en-US" sz="3600" dirty="0">
                <a:solidFill>
                  <a:srgbClr val="FFFFFF"/>
                </a:solidFill>
              </a:rPr>
              <a:t>He prayed to know if there was something he could do to help ensure the safety of the ship.</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329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3299"/>
                                        </p:tgtEl>
                                        <p:attrNameLst>
                                          <p:attrName>style.visibility</p:attrName>
                                        </p:attrNameLst>
                                      </p:cBhvr>
                                      <p:to>
                                        <p:strVal val="visible"/>
                                      </p:to>
                                    </p:set>
                                    <p:animEffect transition="in" filter="box(out)">
                                      <p:cBhvr>
                                        <p:cTn id="7" dur="500"/>
                                        <p:tgtEl>
                                          <p:spTgt spid="18329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97"/>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80" name="Rectangle 124">
            <a:hlinkClick r:id="rId2" action="ppaction://hlinksldjump"/>
          </p:cNvPr>
          <p:cNvSpPr>
            <a:spLocks noChangeArrowheads="1"/>
          </p:cNvSpPr>
          <p:nvPr/>
        </p:nvSpPr>
        <p:spPr bwMode="auto">
          <a:xfrm>
            <a:off x="0" y="0"/>
            <a:ext cx="9144000" cy="6934200"/>
          </a:xfrm>
          <a:prstGeom prst="rect">
            <a:avLst/>
          </a:prstGeom>
          <a:solidFill>
            <a:srgbClr val="3366FF">
              <a:alpha val="67000"/>
            </a:srgbClr>
          </a:solidFill>
          <a:ln w="76200">
            <a:solidFill>
              <a:schemeClr val="tx1"/>
            </a:solidFill>
            <a:miter lim="800000"/>
            <a:headEnd/>
            <a:tailEnd/>
          </a:ln>
        </p:spPr>
        <p:txBody>
          <a:bodyPr wrap="none" anchor="ctr"/>
          <a:lstStyle/>
          <a:p>
            <a:endParaRPr lang="en-US"/>
          </a:p>
        </p:txBody>
      </p:sp>
      <p:sp>
        <p:nvSpPr>
          <p:cNvPr id="4098" name="Rectangle 124">
            <a:hlinkClick r:id="rId3" action="ppaction://hlinksldjump"/>
          </p:cNvPr>
          <p:cNvSpPr>
            <a:spLocks noChangeArrowheads="1"/>
          </p:cNvSpPr>
          <p:nvPr/>
        </p:nvSpPr>
        <p:spPr bwMode="auto">
          <a:xfrm>
            <a:off x="0" y="609600"/>
            <a:ext cx="6172200" cy="61722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4099" name="AutoShape 2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1" name="AutoShape 244"/>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2" name="AutoShape 245"/>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3" name="AutoShape 246"/>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4" name="AutoShape 247"/>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5" name="Text Box 248"/>
          <p:cNvSpPr txBox="1">
            <a:spLocks noChangeArrowheads="1"/>
          </p:cNvSpPr>
          <p:nvPr/>
        </p:nvSpPr>
        <p:spPr bwMode="auto">
          <a:xfrm>
            <a:off x="152400" y="838200"/>
            <a:ext cx="1219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rPr>
              <a:t>Words of</a:t>
            </a:r>
          </a:p>
          <a:p>
            <a:pPr algn="ctr">
              <a:spcBef>
                <a:spcPct val="50000"/>
              </a:spcBef>
            </a:pPr>
            <a:r>
              <a:rPr lang="en-US" sz="1400" b="1" dirty="0" smtClean="0">
                <a:solidFill>
                  <a:schemeClr val="bg1"/>
                </a:solidFill>
                <a:latin typeface="Arial" charset="0"/>
              </a:rPr>
              <a:t>Wisdom</a:t>
            </a:r>
            <a:endParaRPr lang="en-US" sz="1400" b="1" dirty="0" smtClean="0">
              <a:solidFill>
                <a:schemeClr val="bg1"/>
              </a:solidFill>
              <a:latin typeface="Arial" charset="0"/>
            </a:endParaRPr>
          </a:p>
        </p:txBody>
      </p:sp>
      <p:sp>
        <p:nvSpPr>
          <p:cNvPr id="4106" name="Text Box 249"/>
          <p:cNvSpPr txBox="1">
            <a:spLocks noChangeArrowheads="1"/>
          </p:cNvSpPr>
          <p:nvPr/>
        </p:nvSpPr>
        <p:spPr bwMode="auto">
          <a:xfrm>
            <a:off x="1295400" y="838200"/>
            <a:ext cx="1371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b="1" dirty="0" smtClean="0">
                <a:solidFill>
                  <a:schemeClr val="bg1"/>
                </a:solidFill>
                <a:latin typeface="Arial" charset="0"/>
              </a:rPr>
              <a:t>Stories </a:t>
            </a:r>
          </a:p>
          <a:p>
            <a:pPr algn="ctr"/>
            <a:r>
              <a:rPr lang="en-US" sz="1600" b="1" dirty="0" smtClean="0">
                <a:solidFill>
                  <a:schemeClr val="bg1"/>
                </a:solidFill>
                <a:latin typeface="Arial" charset="0"/>
              </a:rPr>
              <a:t>Told</a:t>
            </a:r>
            <a:endParaRPr lang="en-US" sz="1600" b="1" dirty="0">
              <a:solidFill>
                <a:schemeClr val="bg1"/>
              </a:solidFill>
              <a:latin typeface="Arial" charset="0"/>
            </a:endParaRPr>
          </a:p>
        </p:txBody>
      </p:sp>
      <p:sp>
        <p:nvSpPr>
          <p:cNvPr id="4107" name="Text Box 250"/>
          <p:cNvSpPr txBox="1">
            <a:spLocks noChangeArrowheads="1"/>
          </p:cNvSpPr>
          <p:nvPr/>
        </p:nvSpPr>
        <p:spPr bwMode="auto">
          <a:xfrm>
            <a:off x="4876800" y="762000"/>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dirty="0" smtClean="0">
                <a:solidFill>
                  <a:schemeClr val="bg1"/>
                </a:solidFill>
                <a:latin typeface="Arial" charset="0"/>
              </a:rPr>
              <a:t>Name</a:t>
            </a:r>
          </a:p>
          <a:p>
            <a:pPr algn="ctr">
              <a:spcBef>
                <a:spcPct val="50000"/>
              </a:spcBef>
            </a:pPr>
            <a:r>
              <a:rPr lang="en-US" sz="1600" b="1" dirty="0" smtClean="0">
                <a:solidFill>
                  <a:schemeClr val="bg1"/>
                </a:solidFill>
                <a:latin typeface="Arial" charset="0"/>
              </a:rPr>
              <a:t>That Hymn</a:t>
            </a:r>
            <a:endParaRPr lang="en-US" sz="1600" b="1" dirty="0">
              <a:solidFill>
                <a:schemeClr val="bg1"/>
              </a:solidFill>
              <a:latin typeface="Arial" charset="0"/>
            </a:endParaRPr>
          </a:p>
        </p:txBody>
      </p:sp>
      <p:sp>
        <p:nvSpPr>
          <p:cNvPr id="2300" name="Text Box 252"/>
          <p:cNvSpPr txBox="1">
            <a:spLocks noChangeArrowheads="1"/>
          </p:cNvSpPr>
          <p:nvPr/>
        </p:nvSpPr>
        <p:spPr bwMode="auto">
          <a:xfrm>
            <a:off x="2514600" y="533400"/>
            <a:ext cx="1371600" cy="584776"/>
          </a:xfrm>
          <a:prstGeom prst="rect">
            <a:avLst/>
          </a:prstGeom>
          <a:noFill/>
          <a:ln w="9525">
            <a:noFill/>
            <a:miter lim="800000"/>
            <a:headEnd/>
            <a:tailEnd/>
          </a:ln>
          <a:effectLst/>
        </p:spPr>
        <p:txBody>
          <a:bodyPr>
            <a:spAutoFit/>
          </a:bodyPr>
          <a:lstStyle/>
          <a:p>
            <a:pPr>
              <a:defRPr/>
            </a:pPr>
            <a:endParaRPr lang="en-US" sz="1600" dirty="0">
              <a:cs typeface="+mn-cs"/>
            </a:endParaRPr>
          </a:p>
          <a:p>
            <a:pPr algn="ctr">
              <a:defRPr/>
            </a:pPr>
            <a:endParaRPr lang="en-US" sz="1600" b="1" spc="-100" dirty="0">
              <a:solidFill>
                <a:schemeClr val="bg1"/>
              </a:solidFill>
              <a:latin typeface="Arial" charset="0"/>
              <a:ea typeface="+mn-ea"/>
              <a:cs typeface="+mn-cs"/>
            </a:endParaRPr>
          </a:p>
        </p:txBody>
      </p:sp>
      <p:sp>
        <p:nvSpPr>
          <p:cNvPr id="4110" name="AutoShape 2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1" name="Text Box 254">
            <a:hlinkClick r:id="rId4" action="ppaction://hlinksldjump" highlightClick="1">
              <a:snd r:embed="rId5"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4" action="ppaction://hlinksldjump"/>
              </a:rPr>
              <a:t>$100</a:t>
            </a:r>
            <a:endParaRPr lang="en-US" sz="2800" b="1" dirty="0">
              <a:solidFill>
                <a:schemeClr val="bg1"/>
              </a:solidFill>
              <a:latin typeface="Arial" charset="0"/>
            </a:endParaRPr>
          </a:p>
        </p:txBody>
      </p:sp>
      <p:sp>
        <p:nvSpPr>
          <p:cNvPr id="4112" name="AutoShape 227"/>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Text Box 260">
            <a:hlinkClick r:id="rId6" action="ppaction://hlinksldjump">
              <a:snd r:embed="rId5"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$100</a:t>
            </a:r>
            <a:endParaRPr lang="en-US" sz="2800" b="1">
              <a:solidFill>
                <a:schemeClr val="bg1"/>
              </a:solidFill>
              <a:latin typeface="Arial" charset="0"/>
            </a:endParaRPr>
          </a:p>
        </p:txBody>
      </p:sp>
      <p:sp>
        <p:nvSpPr>
          <p:cNvPr id="4114" name="AutoShape 221"/>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Text Box 261">
            <a:hlinkClick r:id="" action="ppaction://noaction">
              <a:snd r:embed="rId5"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$100</a:t>
            </a:r>
            <a:endParaRPr lang="en-US" sz="2800" b="1">
              <a:solidFill>
                <a:schemeClr val="bg1"/>
              </a:solidFill>
              <a:latin typeface="Arial" charset="0"/>
            </a:endParaRPr>
          </a:p>
        </p:txBody>
      </p:sp>
      <p:sp>
        <p:nvSpPr>
          <p:cNvPr id="4116" name="AutoShape 215"/>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7" name="Text Box 262">
            <a:hlinkClick r:id="rId8" action="ppaction://hlinksldjump">
              <a:snd r:embed="rId5"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8" action="ppaction://hlinksldjump"/>
              </a:rPr>
              <a:t>$100</a:t>
            </a:r>
            <a:endParaRPr lang="en-US" sz="2800" b="1" dirty="0">
              <a:solidFill>
                <a:schemeClr val="bg1"/>
              </a:solidFill>
              <a:latin typeface="Arial" charset="0"/>
            </a:endParaRPr>
          </a:p>
        </p:txBody>
      </p:sp>
      <p:sp>
        <p:nvSpPr>
          <p:cNvPr id="4118" name="AutoShape 209"/>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9" name="Text Box 263">
            <a:hlinkClick r:id="rId9" action="ppaction://hlinksldjump">
              <a:snd r:embed="rId5"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$100</a:t>
            </a:r>
            <a:endParaRPr lang="en-US" sz="2800" b="1">
              <a:solidFill>
                <a:schemeClr val="bg1"/>
              </a:solidFill>
              <a:latin typeface="Arial" charset="0"/>
            </a:endParaRPr>
          </a:p>
        </p:txBody>
      </p:sp>
      <p:sp>
        <p:nvSpPr>
          <p:cNvPr id="4122" name="AutoShape 2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3" name="Text Box 265">
            <a:hlinkClick r:id="rId10" action="ppaction://hlinksldjump">
              <a:snd r:embed="rId5"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0" action="ppaction://hlinksldjump"/>
              </a:rPr>
              <a:t>$200</a:t>
            </a:r>
            <a:endParaRPr lang="en-US" sz="2800" b="1" dirty="0">
              <a:solidFill>
                <a:schemeClr val="bg1"/>
              </a:solidFill>
              <a:latin typeface="Arial" charset="0"/>
            </a:endParaRPr>
          </a:p>
        </p:txBody>
      </p:sp>
      <p:sp>
        <p:nvSpPr>
          <p:cNvPr id="4124" name="AutoShape 226"/>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5" name="Text Box 266">
            <a:hlinkClick r:id="rId11" action="ppaction://hlinksldjump">
              <a:snd r:embed="rId5"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$200</a:t>
            </a:r>
            <a:endParaRPr lang="en-US" sz="2800" b="1">
              <a:solidFill>
                <a:schemeClr val="bg1"/>
              </a:solidFill>
              <a:latin typeface="Arial" charset="0"/>
            </a:endParaRPr>
          </a:p>
        </p:txBody>
      </p:sp>
      <p:sp>
        <p:nvSpPr>
          <p:cNvPr id="4126" name="AutoShape 220"/>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7" name="Text Box 267">
            <a:hlinkClick r:id="rId12" action="ppaction://hlinksldjump">
              <a:snd r:embed="rId5"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$200</a:t>
            </a:r>
            <a:endParaRPr lang="en-US" sz="2800" b="1">
              <a:solidFill>
                <a:schemeClr val="bg1"/>
              </a:solidFill>
              <a:latin typeface="Arial" charset="0"/>
            </a:endParaRPr>
          </a:p>
        </p:txBody>
      </p:sp>
      <p:sp>
        <p:nvSpPr>
          <p:cNvPr id="4128" name="AutoShape 214"/>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9" name="Text Box 268">
            <a:hlinkClick r:id="rId13" action="ppaction://hlinksldjump">
              <a:snd r:embed="rId5"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$200</a:t>
            </a:r>
            <a:endParaRPr lang="en-US" sz="2800" b="1">
              <a:solidFill>
                <a:schemeClr val="bg1"/>
              </a:solidFill>
              <a:latin typeface="Arial" charset="0"/>
            </a:endParaRPr>
          </a:p>
        </p:txBody>
      </p:sp>
      <p:sp>
        <p:nvSpPr>
          <p:cNvPr id="4130" name="AutoShape 208"/>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Text Box 269">
            <a:hlinkClick r:id="rId14" action="ppaction://hlinksldjump">
              <a:snd r:embed="rId5"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$200</a:t>
            </a:r>
            <a:endParaRPr lang="en-US" sz="2800" b="1">
              <a:solidFill>
                <a:schemeClr val="bg1"/>
              </a:solidFill>
              <a:latin typeface="Arial" charset="0"/>
            </a:endParaRPr>
          </a:p>
        </p:txBody>
      </p:sp>
      <p:sp>
        <p:nvSpPr>
          <p:cNvPr id="4134" name="AutoShape 2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Text Box 271">
            <a:hlinkClick r:id="rId15" action="ppaction://hlinksldjump">
              <a:snd r:embed="rId5"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$300</a:t>
            </a:r>
            <a:endParaRPr lang="en-US" sz="2800" b="1">
              <a:solidFill>
                <a:schemeClr val="bg1"/>
              </a:solidFill>
              <a:latin typeface="Arial" charset="0"/>
            </a:endParaRPr>
          </a:p>
        </p:txBody>
      </p:sp>
      <p:sp>
        <p:nvSpPr>
          <p:cNvPr id="4136" name="AutoShape 225"/>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 name="Text Box 272">
            <a:hlinkClick r:id="rId16" action="ppaction://hlinksldjump">
              <a:snd r:embed="rId5"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$300</a:t>
            </a:r>
            <a:endParaRPr lang="en-US" sz="2800" b="1">
              <a:solidFill>
                <a:schemeClr val="bg1"/>
              </a:solidFill>
              <a:latin typeface="Arial" charset="0"/>
            </a:endParaRPr>
          </a:p>
        </p:txBody>
      </p:sp>
      <p:sp>
        <p:nvSpPr>
          <p:cNvPr id="4138" name="AutoShape 219"/>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9" name="Text Box 273">
            <a:hlinkClick r:id="rId17" action="ppaction://hlinksldjump">
              <a:snd r:embed="rId5"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7" action="ppaction://hlinksldjump"/>
              </a:rPr>
              <a:t>$300</a:t>
            </a:r>
            <a:endParaRPr lang="en-US" sz="2800" b="1">
              <a:solidFill>
                <a:schemeClr val="bg1"/>
              </a:solidFill>
              <a:latin typeface="Arial" charset="0"/>
            </a:endParaRPr>
          </a:p>
        </p:txBody>
      </p:sp>
      <p:sp>
        <p:nvSpPr>
          <p:cNvPr id="4140" name="AutoShape 213"/>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1" name="Text Box 274">
            <a:hlinkClick r:id="rId18" action="ppaction://hlinksldjump">
              <a:snd r:embed="rId5"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$300</a:t>
            </a:r>
            <a:endParaRPr lang="en-US" sz="2800" b="1">
              <a:solidFill>
                <a:schemeClr val="bg1"/>
              </a:solidFill>
              <a:latin typeface="Arial" charset="0"/>
            </a:endParaRPr>
          </a:p>
        </p:txBody>
      </p:sp>
      <p:sp>
        <p:nvSpPr>
          <p:cNvPr id="4142" name="AutoShape 207"/>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3" name="Text Box 275">
            <a:hlinkClick r:id="rId19" action="ppaction://hlinksldjump">
              <a:snd r:embed="rId5"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9" action="ppaction://hlinksldjump"/>
              </a:rPr>
              <a:t>$300</a:t>
            </a:r>
            <a:endParaRPr lang="en-US" sz="2800" b="1" dirty="0">
              <a:solidFill>
                <a:schemeClr val="bg1"/>
              </a:solidFill>
              <a:latin typeface="Arial" charset="0"/>
            </a:endParaRPr>
          </a:p>
        </p:txBody>
      </p:sp>
      <p:sp>
        <p:nvSpPr>
          <p:cNvPr id="4146" name="AutoShape 2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7" name="Text Box 277">
            <a:hlinkClick r:id="rId20" action="ppaction://hlinksldjump">
              <a:snd r:embed="rId5"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$400</a:t>
            </a:r>
            <a:endParaRPr lang="en-US" sz="2800" b="1">
              <a:solidFill>
                <a:schemeClr val="bg1"/>
              </a:solidFill>
              <a:latin typeface="Arial" charset="0"/>
            </a:endParaRPr>
          </a:p>
        </p:txBody>
      </p:sp>
      <p:sp>
        <p:nvSpPr>
          <p:cNvPr id="4148" name="AutoShape 224"/>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9" name="Text Box 278">
            <a:hlinkClick r:id="" action="ppaction://noaction">
              <a:snd r:embed="rId5"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$400</a:t>
            </a:r>
            <a:endParaRPr lang="en-US" sz="2800" b="1">
              <a:solidFill>
                <a:schemeClr val="bg1"/>
              </a:solidFill>
              <a:latin typeface="Arial" charset="0"/>
            </a:endParaRPr>
          </a:p>
        </p:txBody>
      </p:sp>
      <p:sp>
        <p:nvSpPr>
          <p:cNvPr id="4150" name="AutoShape 218"/>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1" name="Text Box 279">
            <a:hlinkClick r:id="rId22" action="ppaction://hlinksldjump">
              <a:snd r:embed="rId5"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$400</a:t>
            </a:r>
            <a:endParaRPr lang="en-US" sz="2800" b="1">
              <a:solidFill>
                <a:schemeClr val="bg1"/>
              </a:solidFill>
              <a:latin typeface="Arial" charset="0"/>
            </a:endParaRPr>
          </a:p>
        </p:txBody>
      </p:sp>
      <p:sp>
        <p:nvSpPr>
          <p:cNvPr id="4152" name="AutoShape 212"/>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3" name="Text Box 280">
            <a:hlinkClick r:id="rId24" action="ppaction://hlinksldjump">
              <a:snd r:embed="rId5"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$400</a:t>
            </a:r>
            <a:endParaRPr lang="en-US" sz="2800" b="1">
              <a:solidFill>
                <a:schemeClr val="bg1"/>
              </a:solidFill>
              <a:latin typeface="Arial" charset="0"/>
            </a:endParaRPr>
          </a:p>
        </p:txBody>
      </p:sp>
      <p:sp>
        <p:nvSpPr>
          <p:cNvPr id="4154" name="AutoShape 206"/>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5" name="Text Box 281">
            <a:hlinkClick r:id="rId25" action="ppaction://hlinksldjump">
              <a:snd r:embed="rId5"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$400</a:t>
            </a:r>
            <a:endParaRPr lang="en-US" sz="2800" b="1">
              <a:solidFill>
                <a:schemeClr val="bg1"/>
              </a:solidFill>
              <a:latin typeface="Arial" charset="0"/>
            </a:endParaRPr>
          </a:p>
        </p:txBody>
      </p:sp>
      <p:sp>
        <p:nvSpPr>
          <p:cNvPr id="4158" name="AutoShape 2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9" name="Text Box 283">
            <a:hlinkClick r:id="rId27" action="ppaction://hlinksldjump">
              <a:snd r:embed="rId5"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$500</a:t>
            </a:r>
            <a:endParaRPr lang="en-US" sz="2800" b="1">
              <a:solidFill>
                <a:schemeClr val="bg1"/>
              </a:solidFill>
              <a:latin typeface="Arial" charset="0"/>
            </a:endParaRPr>
          </a:p>
        </p:txBody>
      </p:sp>
      <p:sp>
        <p:nvSpPr>
          <p:cNvPr id="4160" name="AutoShape 223"/>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1" name="Text Box 284">
            <a:hlinkClick r:id="rId28" action="ppaction://hlinksldjump">
              <a:snd r:embed="rId5"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$500</a:t>
            </a:r>
            <a:endParaRPr lang="en-US" sz="2800" b="1">
              <a:solidFill>
                <a:schemeClr val="bg1"/>
              </a:solidFill>
              <a:latin typeface="Arial" charset="0"/>
            </a:endParaRPr>
          </a:p>
        </p:txBody>
      </p:sp>
      <p:sp>
        <p:nvSpPr>
          <p:cNvPr id="4162" name="AutoShape 217"/>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3" name="Text Box 285">
            <a:hlinkClick r:id="rId23" action="ppaction://hlinksldjump">
              <a:snd r:embed="rId5"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$500</a:t>
            </a:r>
            <a:endParaRPr lang="en-US" sz="2800" b="1">
              <a:solidFill>
                <a:schemeClr val="bg1"/>
              </a:solidFill>
              <a:latin typeface="Arial" charset="0"/>
            </a:endParaRPr>
          </a:p>
        </p:txBody>
      </p:sp>
      <p:sp>
        <p:nvSpPr>
          <p:cNvPr id="4164" name="AutoShape 211"/>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5" name="Text Box 286">
            <a:hlinkClick r:id="rId30" action="ppaction://hlinksldjump">
              <a:snd r:embed="rId5"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0" action="ppaction://hlinksldjump"/>
              </a:rPr>
              <a:t>$500</a:t>
            </a:r>
            <a:endParaRPr lang="en-US" sz="2800" b="1">
              <a:solidFill>
                <a:schemeClr val="bg1"/>
              </a:solidFill>
              <a:latin typeface="Arial" charset="0"/>
            </a:endParaRPr>
          </a:p>
        </p:txBody>
      </p:sp>
      <p:sp>
        <p:nvSpPr>
          <p:cNvPr id="4166" name="AutoShape 205"/>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7" name="Text Box 287">
            <a:hlinkClick r:id="rId31" action="ppaction://hlinksldjump">
              <a:snd r:embed="rId5"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2" action="ppaction://hlinksldjump"/>
              </a:rPr>
              <a:t>$500</a:t>
            </a:r>
            <a:endParaRPr lang="en-US" sz="2800" b="1">
              <a:solidFill>
                <a:schemeClr val="bg1"/>
              </a:solidFill>
              <a:latin typeface="Arial" charset="0"/>
            </a:endParaRPr>
          </a:p>
        </p:txBody>
      </p:sp>
      <p:sp>
        <p:nvSpPr>
          <p:cNvPr id="4170" name="AutoShape 324">
            <a:hlinkClick r:id="rId33" action="ppaction://hlinksldjump"/>
          </p:cNvPr>
          <p:cNvSpPr>
            <a:spLocks noChangeArrowheads="1"/>
          </p:cNvSpPr>
          <p:nvPr/>
        </p:nvSpPr>
        <p:spPr bwMode="auto">
          <a:xfrm>
            <a:off x="7924800"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1" name="Text Box 325">
            <a:hlinkClick r:id="rId33" action="ppaction://hlinksldjump"/>
          </p:cNvPr>
          <p:cNvSpPr txBox="1">
            <a:spLocks noChangeArrowheads="1"/>
          </p:cNvSpPr>
          <p:nvPr/>
        </p:nvSpPr>
        <p:spPr bwMode="auto">
          <a:xfrm>
            <a:off x="7918450"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2</a:t>
            </a:r>
          </a:p>
        </p:txBody>
      </p:sp>
      <p:sp>
        <p:nvSpPr>
          <p:cNvPr id="4172" name="AutoShape 327">
            <a:hlinkClick r:id="rId34" action="ppaction://hlinksldjump"/>
          </p:cNvPr>
          <p:cNvSpPr>
            <a:spLocks noChangeArrowheads="1"/>
          </p:cNvSpPr>
          <p:nvPr/>
        </p:nvSpPr>
        <p:spPr bwMode="auto">
          <a:xfrm>
            <a:off x="7924800"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3" name="Text Box 328">
            <a:hlinkClick r:id="rId34" action="ppaction://hlinksldjump"/>
          </p:cNvPr>
          <p:cNvSpPr txBox="1">
            <a:spLocks noChangeArrowheads="1"/>
          </p:cNvSpPr>
          <p:nvPr/>
        </p:nvSpPr>
        <p:spPr bwMode="auto">
          <a:xfrm>
            <a:off x="8001000" y="19050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a:t>
            </a:r>
          </a:p>
        </p:txBody>
      </p:sp>
      <p:sp>
        <p:nvSpPr>
          <p:cNvPr id="4174" name="Text Box 335"/>
          <p:cNvSpPr txBox="1">
            <a:spLocks noChangeArrowheads="1"/>
          </p:cNvSpPr>
          <p:nvPr/>
        </p:nvSpPr>
        <p:spPr bwMode="auto">
          <a:xfrm>
            <a:off x="3733800" y="838200"/>
            <a:ext cx="1143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cs typeface="Arial" charset="0"/>
              </a:rPr>
              <a:t>Prophets &amp;</a:t>
            </a:r>
          </a:p>
          <a:p>
            <a:pPr algn="ctr">
              <a:spcBef>
                <a:spcPct val="50000"/>
              </a:spcBef>
            </a:pPr>
            <a:r>
              <a:rPr lang="en-US" sz="1400" b="1" dirty="0" smtClean="0">
                <a:solidFill>
                  <a:schemeClr val="bg1"/>
                </a:solidFill>
                <a:latin typeface="Arial" charset="0"/>
                <a:cs typeface="Arial" charset="0"/>
              </a:rPr>
              <a:t>Apostles</a:t>
            </a:r>
            <a:endParaRPr lang="en-US" sz="1400" b="1" dirty="0">
              <a:solidFill>
                <a:schemeClr val="bg1"/>
              </a:solidFill>
              <a:latin typeface="Arial" charset="0"/>
              <a:cs typeface="Arial" charset="0"/>
            </a:endParaRPr>
          </a:p>
        </p:txBody>
      </p:sp>
      <p:sp>
        <p:nvSpPr>
          <p:cNvPr id="2" name="TextBox 1"/>
          <p:cNvSpPr txBox="1"/>
          <p:nvPr/>
        </p:nvSpPr>
        <p:spPr>
          <a:xfrm>
            <a:off x="2667000" y="838200"/>
            <a:ext cx="1073932" cy="584776"/>
          </a:xfrm>
          <a:prstGeom prst="rect">
            <a:avLst/>
          </a:prstGeom>
          <a:noFill/>
        </p:spPr>
        <p:txBody>
          <a:bodyPr wrap="none" rtlCol="0">
            <a:spAutoFit/>
          </a:bodyPr>
          <a:lstStyle/>
          <a:p>
            <a:pPr algn="ctr"/>
            <a:r>
              <a:rPr lang="en-US" sz="1600" b="1" dirty="0" smtClean="0">
                <a:solidFill>
                  <a:srgbClr val="FFFFFF"/>
                </a:solidFill>
                <a:latin typeface="Arial"/>
                <a:cs typeface="Arial"/>
              </a:rPr>
              <a:t>Doctrinal</a:t>
            </a:r>
          </a:p>
          <a:p>
            <a:pPr algn="ctr"/>
            <a:r>
              <a:rPr lang="en-US" sz="1600" b="1" dirty="0" smtClean="0">
                <a:solidFill>
                  <a:srgbClr val="FFFFFF"/>
                </a:solidFill>
                <a:latin typeface="Arial"/>
                <a:cs typeface="Arial"/>
              </a:rPr>
              <a:t>Mastery</a:t>
            </a:r>
            <a:endParaRPr lang="en-US" sz="1600" b="1"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TextBox 1"/>
          <p:cNvSpPr txBox="1"/>
          <p:nvPr/>
        </p:nvSpPr>
        <p:spPr>
          <a:xfrm>
            <a:off x="533400" y="1066800"/>
            <a:ext cx="7848600" cy="2308324"/>
          </a:xfrm>
          <a:prstGeom prst="rect">
            <a:avLst/>
          </a:prstGeom>
          <a:noFill/>
        </p:spPr>
        <p:txBody>
          <a:bodyPr wrap="square" rtlCol="0">
            <a:spAutoFit/>
          </a:bodyPr>
          <a:lstStyle/>
          <a:p>
            <a:r>
              <a:rPr lang="en-US" sz="3600" dirty="0">
                <a:solidFill>
                  <a:srgbClr val="FFFFFF"/>
                </a:solidFill>
              </a:rPr>
              <a:t>President </a:t>
            </a:r>
            <a:r>
              <a:rPr lang="en-US" sz="3600" dirty="0" err="1">
                <a:solidFill>
                  <a:srgbClr val="FFFFFF"/>
                </a:solidFill>
              </a:rPr>
              <a:t>Dallin</a:t>
            </a:r>
            <a:r>
              <a:rPr lang="en-US" sz="3600" dirty="0">
                <a:solidFill>
                  <a:srgbClr val="FFFFFF"/>
                </a:solidFill>
              </a:rPr>
              <a:t> H. Oaks was reminded of the power of small and simple things over time when he saw what? He showed two pictures of it in his talk.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235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685800" y="1371600"/>
            <a:ext cx="7696200" cy="2554545"/>
          </a:xfrm>
          <a:prstGeom prst="rect">
            <a:avLst/>
          </a:prstGeom>
          <a:noFill/>
        </p:spPr>
        <p:txBody>
          <a:bodyPr wrap="square" rtlCol="0">
            <a:spAutoFit/>
          </a:bodyPr>
          <a:lstStyle/>
          <a:p>
            <a:r>
              <a:rPr lang="en-US" sz="4000" dirty="0">
                <a:solidFill>
                  <a:srgbClr val="FFFFFF"/>
                </a:solidFill>
              </a:rPr>
              <a:t>Thick and strong concrete sidewalks that were cracked from the force of slow, small growth of roots from adjacent trees.</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TextBox 1"/>
          <p:cNvSpPr txBox="1"/>
          <p:nvPr/>
        </p:nvSpPr>
        <p:spPr>
          <a:xfrm>
            <a:off x="609600" y="762000"/>
            <a:ext cx="7772400" cy="5078314"/>
          </a:xfrm>
          <a:prstGeom prst="rect">
            <a:avLst/>
          </a:prstGeom>
          <a:noFill/>
        </p:spPr>
        <p:txBody>
          <a:bodyPr wrap="square" rtlCol="0">
            <a:spAutoFit/>
          </a:bodyPr>
          <a:lstStyle/>
          <a:p>
            <a:pPr algn="ctr"/>
            <a:r>
              <a:rPr lang="en-US" sz="3600" dirty="0">
                <a:solidFill>
                  <a:srgbClr val="FFFFFF"/>
                </a:solidFill>
              </a:rPr>
              <a:t>While preparing for the construction of the Paris France Temple in 2010, then-Elder </a:t>
            </a:r>
            <a:r>
              <a:rPr lang="en-US" sz="3600" dirty="0" err="1">
                <a:solidFill>
                  <a:srgbClr val="FFFFFF"/>
                </a:solidFill>
              </a:rPr>
              <a:t>Gérald</a:t>
            </a:r>
            <a:r>
              <a:rPr lang="en-US" sz="3600" dirty="0">
                <a:solidFill>
                  <a:srgbClr val="FFFFFF"/>
                </a:solidFill>
              </a:rPr>
              <a:t> </a:t>
            </a:r>
            <a:r>
              <a:rPr lang="en-US" sz="3600" dirty="0" err="1">
                <a:solidFill>
                  <a:srgbClr val="FFFFFF"/>
                </a:solidFill>
              </a:rPr>
              <a:t>Caussé</a:t>
            </a:r>
            <a:r>
              <a:rPr lang="en-US" sz="3600" dirty="0">
                <a:solidFill>
                  <a:srgbClr val="FFFFFF"/>
                </a:solidFill>
              </a:rPr>
              <a:t> met with the mayor and his team to tell them about the Church. To his surprise, the mayor didn't want to see a presentation that Bishop </a:t>
            </a:r>
            <a:r>
              <a:rPr lang="en-US" sz="3600" dirty="0" err="1">
                <a:solidFill>
                  <a:srgbClr val="FFFFFF"/>
                </a:solidFill>
              </a:rPr>
              <a:t>Caussé</a:t>
            </a:r>
            <a:r>
              <a:rPr lang="en-US" sz="3600" dirty="0">
                <a:solidFill>
                  <a:srgbClr val="FFFFFF"/>
                </a:solidFill>
              </a:rPr>
              <a:t> had prepared; his team said they would conduct their own investigation. What two things did they do?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1066800" y="1447800"/>
            <a:ext cx="7086600" cy="2308324"/>
          </a:xfrm>
          <a:prstGeom prst="rect">
            <a:avLst/>
          </a:prstGeom>
          <a:noFill/>
        </p:spPr>
        <p:txBody>
          <a:bodyPr wrap="square" rtlCol="0">
            <a:spAutoFit/>
          </a:bodyPr>
          <a:lstStyle/>
          <a:p>
            <a:pPr algn="ctr"/>
            <a:r>
              <a:rPr lang="en-US" sz="3600" dirty="0">
                <a:solidFill>
                  <a:srgbClr val="FFFFFF"/>
                </a:solidFill>
              </a:rPr>
              <a:t>They attended a sacrament meeting and met with the neighbors of a stake center to find out what kind </a:t>
            </a:r>
            <a:endParaRPr lang="en-US" sz="3600" dirty="0" smtClean="0">
              <a:solidFill>
                <a:srgbClr val="FFFFFF"/>
              </a:solidFill>
            </a:endParaRPr>
          </a:p>
          <a:p>
            <a:pPr algn="ctr"/>
            <a:r>
              <a:rPr lang="en-US" sz="3600" dirty="0" smtClean="0">
                <a:solidFill>
                  <a:srgbClr val="FFFFFF"/>
                </a:solidFill>
              </a:rPr>
              <a:t>of </a:t>
            </a:r>
            <a:r>
              <a:rPr lang="en-US" sz="3600" dirty="0">
                <a:solidFill>
                  <a:srgbClr val="FFFFFF"/>
                </a:solidFill>
              </a:rPr>
              <a:t>people Mormons are.</a:t>
            </a:r>
            <a:r>
              <a:rPr lang="en-US" sz="3600" dirty="0">
                <a:solidFill>
                  <a:srgbClr val="FFFFFF"/>
                </a:solidFill>
              </a:rPr>
              <a:t> </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TextBox 1"/>
          <p:cNvSpPr txBox="1"/>
          <p:nvPr/>
        </p:nvSpPr>
        <p:spPr>
          <a:xfrm>
            <a:off x="457200" y="762000"/>
            <a:ext cx="8382000" cy="5509200"/>
          </a:xfrm>
          <a:prstGeom prst="rect">
            <a:avLst/>
          </a:prstGeom>
          <a:noFill/>
        </p:spPr>
        <p:txBody>
          <a:bodyPr wrap="square" rtlCol="0">
            <a:spAutoFit/>
          </a:bodyPr>
          <a:lstStyle/>
          <a:p>
            <a:r>
              <a:rPr lang="en-US" sz="3200" dirty="0">
                <a:solidFill>
                  <a:srgbClr val="FFFFFF"/>
                </a:solidFill>
              </a:rPr>
              <a:t>Elder Brian K. Taylor said, "I invite each of us to seek God and His Beloved Son. 'Nowhere,' President Nelson said, 'are those truths taught more clearly and powerfully than in the Book of Mormon.' Open its pages and learn that God does 'all things for our welfare and happiness,' that He is 'merciful and gracious, slow to anger, long-suffering and full of goodness, and that 'all are alike unto [Him]'.” Name the doctrinal mastery scripture he just referenced, “All are alike unto [Him]”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457200" y="762000"/>
            <a:ext cx="8458200" cy="707886"/>
          </a:xfrm>
          <a:prstGeom prst="rect">
            <a:avLst/>
          </a:prstGeom>
          <a:noFill/>
        </p:spPr>
        <p:txBody>
          <a:bodyPr wrap="square" rtlCol="0">
            <a:spAutoFit/>
          </a:bodyPr>
          <a:lstStyle/>
          <a:p>
            <a:pPr algn="ctr"/>
            <a:r>
              <a:rPr lang="sk-SK" sz="4000" dirty="0">
                <a:solidFill>
                  <a:srgbClr val="FFFFFF"/>
                </a:solidFill>
              </a:rPr>
              <a:t>2 Nephi 26:</a:t>
            </a:r>
            <a:r>
              <a:rPr lang="sk-SK" sz="4000" dirty="0" smtClean="0">
                <a:solidFill>
                  <a:srgbClr val="FFFFFF"/>
                </a:solidFill>
              </a:rPr>
              <a:t>33</a:t>
            </a:r>
            <a:endParaRPr lang="sk-SK" sz="4000" dirty="0" smtClean="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143000"/>
            <a:ext cx="7848600" cy="3416320"/>
          </a:xfrm>
          <a:prstGeom prst="rect">
            <a:avLst/>
          </a:prstGeom>
        </p:spPr>
        <p:txBody>
          <a:bodyPr wrap="square">
            <a:spAutoFit/>
          </a:bodyPr>
          <a:lstStyle/>
          <a:p>
            <a:pPr algn="ctr"/>
            <a:r>
              <a:rPr lang="en-US" sz="3600" dirty="0">
                <a:solidFill>
                  <a:srgbClr val="FFFFFF"/>
                </a:solidFill>
              </a:rPr>
              <a:t>Elder Massimo De </a:t>
            </a:r>
            <a:r>
              <a:rPr lang="en-US" sz="3600" dirty="0" err="1">
                <a:solidFill>
                  <a:srgbClr val="FFFFFF"/>
                </a:solidFill>
              </a:rPr>
              <a:t>Feo</a:t>
            </a:r>
            <a:r>
              <a:rPr lang="en-US" sz="3600" dirty="0">
                <a:solidFill>
                  <a:srgbClr val="FFFFFF"/>
                </a:solidFill>
              </a:rPr>
              <a:t> quoted this doctrinal mastery when he said, "pray unto the Father with all the energy of heart, that ye may be filled with this love." What is the </a:t>
            </a:r>
            <a:r>
              <a:rPr lang="en-US" sz="3600" dirty="0" smtClean="0">
                <a:solidFill>
                  <a:srgbClr val="FFFFFF"/>
                </a:solidFill>
              </a:rPr>
              <a:t>Book of Mormon doctrinal </a:t>
            </a:r>
            <a:r>
              <a:rPr lang="en-US" sz="3600" dirty="0">
                <a:solidFill>
                  <a:srgbClr val="FFFFFF"/>
                </a:solidFill>
              </a:rPr>
              <a:t>mastery scripture reference?</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010400" cy="646331"/>
          </a:xfrm>
          <a:prstGeom prst="rect">
            <a:avLst/>
          </a:prstGeom>
          <a:noFill/>
        </p:spPr>
        <p:txBody>
          <a:bodyPr wrap="square" rtlCol="0">
            <a:spAutoFit/>
          </a:bodyPr>
          <a:lstStyle/>
          <a:p>
            <a:pPr algn="ctr"/>
            <a:r>
              <a:rPr lang="en-US" sz="3600" dirty="0" err="1">
                <a:solidFill>
                  <a:srgbClr val="FFFFFF"/>
                </a:solidFill>
              </a:rPr>
              <a:t>Moroni</a:t>
            </a:r>
            <a:r>
              <a:rPr lang="en-US" sz="3600" dirty="0">
                <a:solidFill>
                  <a:srgbClr val="FFFFFF"/>
                </a:solidFill>
              </a:rPr>
              <a:t> 7:45, 47-48</a:t>
            </a:r>
            <a:r>
              <a:rPr lang="en-US" sz="3600" dirty="0">
                <a:solidFill>
                  <a:srgbClr val="FFFFFF"/>
                </a:solidFill>
              </a:rPr>
              <a:t> </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533400" y="838200"/>
            <a:ext cx="7924800" cy="2862322"/>
          </a:xfrm>
          <a:prstGeom prst="rect">
            <a:avLst/>
          </a:prstGeom>
          <a:noFill/>
        </p:spPr>
        <p:txBody>
          <a:bodyPr wrap="square" rtlCol="0">
            <a:spAutoFit/>
          </a:bodyPr>
          <a:lstStyle/>
          <a:p>
            <a:pPr algn="ctr"/>
            <a:r>
              <a:rPr lang="en-US" sz="3600" dirty="0">
                <a:solidFill>
                  <a:srgbClr val="FFFFFF"/>
                </a:solidFill>
              </a:rPr>
              <a:t>Elder Claudio D. </a:t>
            </a:r>
            <a:r>
              <a:rPr lang="en-US" sz="3600" dirty="0" err="1">
                <a:solidFill>
                  <a:srgbClr val="FFFFFF"/>
                </a:solidFill>
              </a:rPr>
              <a:t>Zivic</a:t>
            </a:r>
            <a:r>
              <a:rPr lang="en-US" sz="3600" dirty="0">
                <a:solidFill>
                  <a:srgbClr val="FFFFFF"/>
                </a:solidFill>
              </a:rPr>
              <a:t> referenced this Book of Mormon doctrinal mastery scripture about how the Lord will make weak things become strong. </a:t>
            </a:r>
            <a:endParaRPr lang="en-US" sz="3600" dirty="0" smtClean="0">
              <a:solidFill>
                <a:srgbClr val="FFFFFF"/>
              </a:solidFill>
            </a:endParaRPr>
          </a:p>
          <a:p>
            <a:pPr algn="ctr"/>
            <a:r>
              <a:rPr lang="en-US" sz="3600" dirty="0" smtClean="0">
                <a:solidFill>
                  <a:srgbClr val="FFFFFF"/>
                </a:solidFill>
              </a:rPr>
              <a:t>What </a:t>
            </a:r>
            <a:r>
              <a:rPr lang="en-US" sz="3600" dirty="0">
                <a:solidFill>
                  <a:srgbClr val="FFFFFF"/>
                </a:solidFill>
              </a:rPr>
              <a:t>is the scripture reference?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1295400"/>
            <a:ext cx="7086600" cy="584776"/>
          </a:xfrm>
          <a:prstGeom prst="rect">
            <a:avLst/>
          </a:prstGeom>
        </p:spPr>
        <p:txBody>
          <a:bodyPr wrap="square">
            <a:spAutoFit/>
          </a:bodyPr>
          <a:lstStyle/>
          <a:p>
            <a:pPr algn="ctr"/>
            <a:r>
              <a:rPr lang="it-IT" sz="3200" dirty="0" err="1" smtClean="0">
                <a:solidFill>
                  <a:srgbClr val="FFFFFF"/>
                </a:solidFill>
              </a:rPr>
              <a:t>Ether</a:t>
            </a:r>
            <a:r>
              <a:rPr lang="it-IT" sz="3200" dirty="0" smtClean="0">
                <a:solidFill>
                  <a:srgbClr val="FFFFFF"/>
                </a:solidFill>
              </a:rPr>
              <a:t> 12:27</a:t>
            </a:r>
            <a:endParaRPr lang="it-IT"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5123" name="Text Box 4"/>
          <p:cNvSpPr txBox="1">
            <a:spLocks noChangeArrowheads="1"/>
          </p:cNvSpPr>
          <p:nvPr/>
        </p:nvSpPr>
        <p:spPr bwMode="auto">
          <a:xfrm>
            <a:off x="0" y="0"/>
            <a:ext cx="1905000" cy="708025"/>
          </a:xfrm>
          <a:prstGeom prst="rect">
            <a:avLst/>
          </a:prstGeom>
          <a:noFill/>
          <a:ln w="9525">
            <a:noFill/>
            <a:miter lim="800000"/>
            <a:headEnd/>
            <a:tailEnd/>
          </a:ln>
          <a:effectLst>
            <a:outerShdw dist="63500" dir="3187806" algn="ctr" rotWithShape="0">
              <a:schemeClr val="tx2"/>
            </a:outerShdw>
          </a:effectLst>
        </p:spPr>
        <p:txBody>
          <a:bodyPr>
            <a:spAutoFit/>
          </a:bodyPr>
          <a:lstStyle/>
          <a:p>
            <a:pPr marL="457200" indent="-457200">
              <a:defRPr/>
            </a:pPr>
            <a:r>
              <a:rPr lang="en-US" sz="4000" b="1">
                <a:solidFill>
                  <a:schemeClr val="bg1"/>
                </a:solidFill>
                <a:latin typeface="Times New Roman" pitchFamily="18" charset="0"/>
                <a:ea typeface="+mn-ea"/>
                <a:cs typeface="+mn-cs"/>
              </a:rPr>
              <a:t>$100</a:t>
            </a:r>
            <a:endParaRPr lang="en-US" sz="4000">
              <a:solidFill>
                <a:schemeClr val="bg1"/>
              </a:solidFill>
              <a:latin typeface="Times New Roman" pitchFamily="18" charset="0"/>
              <a:ea typeface="+mn-ea"/>
              <a:cs typeface="+mn-cs"/>
            </a:endParaRPr>
          </a:p>
        </p:txBody>
      </p:sp>
      <p:sp>
        <p:nvSpPr>
          <p:cNvPr id="3" name="TextBox 2"/>
          <p:cNvSpPr txBox="1"/>
          <p:nvPr/>
        </p:nvSpPr>
        <p:spPr>
          <a:xfrm>
            <a:off x="685800" y="1066800"/>
            <a:ext cx="7848600" cy="2862322"/>
          </a:xfrm>
          <a:prstGeom prst="rect">
            <a:avLst/>
          </a:prstGeom>
          <a:noFill/>
        </p:spPr>
        <p:txBody>
          <a:bodyPr wrap="square" rtlCol="0">
            <a:spAutoFit/>
          </a:bodyPr>
          <a:lstStyle/>
          <a:p>
            <a:r>
              <a:rPr lang="en-US" sz="3600" dirty="0">
                <a:solidFill>
                  <a:srgbClr val="FFFFFF"/>
                </a:solidFill>
              </a:rPr>
              <a:t>Brother Devin G. </a:t>
            </a:r>
            <a:r>
              <a:rPr lang="en-US" sz="3600" dirty="0" err="1">
                <a:solidFill>
                  <a:srgbClr val="FFFFFF"/>
                </a:solidFill>
              </a:rPr>
              <a:t>Durrant</a:t>
            </a:r>
            <a:r>
              <a:rPr lang="en-US" sz="3600" dirty="0">
                <a:solidFill>
                  <a:srgbClr val="FFFFFF"/>
                </a:solidFill>
              </a:rPr>
              <a:t> listed five opportunities parents and grandparents have to teach their descendants the gospel and prepare them for the challenges of life. Name two of those opportunities.</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875" y="-23813"/>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143000"/>
            <a:ext cx="7772400" cy="3170099"/>
          </a:xfrm>
          <a:prstGeom prst="rect">
            <a:avLst/>
          </a:prstGeom>
        </p:spPr>
        <p:txBody>
          <a:bodyPr wrap="square">
            <a:spAutoFit/>
          </a:bodyPr>
          <a:lstStyle/>
          <a:p>
            <a:pPr algn="ctr"/>
            <a:r>
              <a:rPr lang="en-US" sz="4000" dirty="0">
                <a:solidFill>
                  <a:srgbClr val="FFFFFF"/>
                </a:solidFill>
              </a:rPr>
              <a:t>Elder Quentin L. Cook quoted part of this Book of Mormon doctrinal mastery verse when he said, “wickedness never was happiness.” Name the scripture reference.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3796" name="Text Box 4"/>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6">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 name="TextBox 6"/>
          <p:cNvSpPr txBox="1"/>
          <p:nvPr/>
        </p:nvSpPr>
        <p:spPr>
          <a:xfrm>
            <a:off x="762000" y="1295400"/>
            <a:ext cx="7467600" cy="646331"/>
          </a:xfrm>
          <a:prstGeom prst="rect">
            <a:avLst/>
          </a:prstGeom>
          <a:noFill/>
        </p:spPr>
        <p:txBody>
          <a:bodyPr wrap="square" rtlCol="0">
            <a:spAutoFit/>
          </a:bodyPr>
          <a:lstStyle/>
          <a:p>
            <a:pPr algn="ctr"/>
            <a:r>
              <a:rPr lang="en-US" sz="3600" dirty="0" smtClean="0">
                <a:solidFill>
                  <a:srgbClr val="FFFFFF"/>
                </a:solidFill>
              </a:rPr>
              <a:t>Alma 41:10</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09600" y="914400"/>
            <a:ext cx="8001000" cy="5509200"/>
          </a:xfrm>
          <a:prstGeom prst="rect">
            <a:avLst/>
          </a:prstGeom>
        </p:spPr>
        <p:txBody>
          <a:bodyPr wrap="square">
            <a:spAutoFit/>
          </a:bodyPr>
          <a:lstStyle/>
          <a:p>
            <a:r>
              <a:rPr lang="en-US" sz="3200" dirty="0">
                <a:solidFill>
                  <a:srgbClr val="FFFFFF"/>
                </a:solidFill>
              </a:rPr>
              <a:t>Elder Jeffrey R. Holland said, “Brothers and sisters, we have a heaven sent opportunity as an entire church to demonstrate pure religion undefiled before God. To bear one another’s burdens that they may be light and to comfort those that stand in need of comfort. To minister to the widows and the fatherless, the married and the single, the strong and the distraught, the downtrodden and the robust, the happy and the sad.” Name the Book of Mormon doctrinal mastery scripture that he referenced.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44" name="TextBox 5"/>
          <p:cNvSpPr txBox="1">
            <a:spLocks noChangeArrowheads="1"/>
          </p:cNvSpPr>
          <p:nvPr/>
        </p:nvSpPr>
        <p:spPr bwMode="auto">
          <a:xfrm>
            <a:off x="609600" y="12192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sk-SK" sz="4000" dirty="0" smtClean="0">
                <a:solidFill>
                  <a:srgbClr val="FFFFFF"/>
                </a:solidFill>
              </a:rPr>
              <a:t>Mosiah 18:8-10</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638"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1219200" y="1295400"/>
            <a:ext cx="6858000" cy="1938992"/>
          </a:xfrm>
          <a:prstGeom prst="rect">
            <a:avLst/>
          </a:prstGeom>
        </p:spPr>
        <p:txBody>
          <a:bodyPr wrap="square">
            <a:spAutoFit/>
          </a:bodyPr>
          <a:lstStyle/>
          <a:p>
            <a:r>
              <a:rPr lang="en-US" sz="4000" dirty="0">
                <a:solidFill>
                  <a:srgbClr val="FFFFFF"/>
                </a:solidFill>
              </a:rPr>
              <a:t>President Russell M. Nelson is the ______ prophet in these latter-days.</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2133600" y="1219200"/>
            <a:ext cx="5029200" cy="707886"/>
          </a:xfrm>
          <a:prstGeom prst="rect">
            <a:avLst/>
          </a:prstGeom>
        </p:spPr>
        <p:txBody>
          <a:bodyPr wrap="square">
            <a:spAutoFit/>
          </a:bodyPr>
          <a:lstStyle/>
          <a:p>
            <a:pPr algn="ctr"/>
            <a:r>
              <a:rPr lang="en-US" sz="4000" dirty="0" smtClean="0">
                <a:solidFill>
                  <a:srgbClr val="FFFFFF"/>
                </a:solidFill>
              </a:rPr>
              <a:t>17th</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8916" name="Text Box 4"/>
          <p:cNvSpPr txBox="1">
            <a:spLocks noChangeArrowheads="1"/>
          </p:cNvSpPr>
          <p:nvPr/>
        </p:nvSpPr>
        <p:spPr bwMode="auto">
          <a:xfrm>
            <a:off x="381000" y="762000"/>
            <a:ext cx="8382000" cy="64135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3600">
              <a:solidFill>
                <a:schemeClr val="bg1"/>
              </a:solidFill>
              <a:latin typeface="Times New Roman" pitchFamily="18" charset="0"/>
              <a:ea typeface="+mn-ea"/>
              <a:cs typeface="+mn-cs"/>
            </a:endParaRPr>
          </a:p>
        </p:txBody>
      </p:sp>
      <p:sp>
        <p:nvSpPr>
          <p:cNvPr id="3" name="Rectangle 2"/>
          <p:cNvSpPr/>
          <p:nvPr/>
        </p:nvSpPr>
        <p:spPr>
          <a:xfrm>
            <a:off x="1143000" y="1066800"/>
            <a:ext cx="7239000" cy="1938992"/>
          </a:xfrm>
          <a:prstGeom prst="rect">
            <a:avLst/>
          </a:prstGeom>
        </p:spPr>
        <p:txBody>
          <a:bodyPr wrap="square">
            <a:spAutoFit/>
          </a:bodyPr>
          <a:lstStyle/>
          <a:p>
            <a:pPr algn="ctr"/>
            <a:r>
              <a:rPr lang="en-US" sz="4000" dirty="0">
                <a:solidFill>
                  <a:srgbClr val="FFFFFF"/>
                </a:solidFill>
              </a:rPr>
              <a:t>President Russell M. Nelson’s counselors in the First Presidency are who?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143000"/>
            <a:ext cx="8077200" cy="1077218"/>
          </a:xfrm>
          <a:prstGeom prst="rect">
            <a:avLst/>
          </a:prstGeom>
        </p:spPr>
        <p:txBody>
          <a:bodyPr wrap="square">
            <a:spAutoFit/>
          </a:bodyPr>
          <a:lstStyle/>
          <a:p>
            <a:pPr algn="ctr"/>
            <a:r>
              <a:rPr lang="en-US" sz="3200" dirty="0" err="1" smtClean="0">
                <a:solidFill>
                  <a:srgbClr val="FFFFFF"/>
                </a:solidFill>
              </a:rPr>
              <a:t>Dallin</a:t>
            </a:r>
            <a:r>
              <a:rPr lang="en-US" sz="3200" dirty="0" smtClean="0">
                <a:solidFill>
                  <a:srgbClr val="FFFFFF"/>
                </a:solidFill>
              </a:rPr>
              <a:t> H. Oaks</a:t>
            </a:r>
          </a:p>
          <a:p>
            <a:pPr algn="ctr"/>
            <a:r>
              <a:rPr lang="en-US" sz="3200" dirty="0" smtClean="0">
                <a:solidFill>
                  <a:srgbClr val="FFFFFF"/>
                </a:solidFill>
              </a:rPr>
              <a:t>Henry B. </a:t>
            </a:r>
            <a:r>
              <a:rPr lang="en-US" sz="3200" dirty="0" err="1" smtClean="0">
                <a:solidFill>
                  <a:srgbClr val="FFFFFF"/>
                </a:solidFill>
              </a:rPr>
              <a:t>Eyring</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351509"/>
            <a:ext cx="7315200" cy="1077218"/>
          </a:xfrm>
          <a:prstGeom prst="rect">
            <a:avLst/>
          </a:prstGeom>
        </p:spPr>
        <p:txBody>
          <a:bodyPr wrap="square">
            <a:spAutoFit/>
          </a:bodyPr>
          <a:lstStyle/>
          <a:p>
            <a:r>
              <a:rPr lang="en-US" sz="3200" dirty="0" smtClean="0">
                <a:solidFill>
                  <a:srgbClr val="FFFFFF"/>
                </a:solidFill>
              </a:rPr>
              <a:t>Who is the acting president of the Quorum of the Twelve Apostles?</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1270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371600" y="1371600"/>
            <a:ext cx="6172200" cy="707886"/>
          </a:xfrm>
          <a:prstGeom prst="rect">
            <a:avLst/>
          </a:prstGeom>
        </p:spPr>
        <p:txBody>
          <a:bodyPr wrap="square">
            <a:spAutoFit/>
          </a:bodyPr>
          <a:lstStyle/>
          <a:p>
            <a:pPr algn="ctr"/>
            <a:r>
              <a:rPr lang="en-US" sz="4000" dirty="0" smtClean="0">
                <a:solidFill>
                  <a:srgbClr val="FFFFFF"/>
                </a:solidFill>
              </a:rPr>
              <a:t>M. Russell Ballard</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147" name="Text Box 6"/>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2">
            <a:hlinkClick r:id="rId3"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914400" y="1295400"/>
            <a:ext cx="7162800" cy="3170099"/>
          </a:xfrm>
          <a:prstGeom prst="rect">
            <a:avLst/>
          </a:prstGeom>
          <a:noFill/>
        </p:spPr>
        <p:txBody>
          <a:bodyPr wrap="square" rtlCol="0">
            <a:spAutoFit/>
          </a:bodyPr>
          <a:lstStyle/>
          <a:p>
            <a:pPr marL="742950" indent="-742950">
              <a:buAutoNum type="arabicPeriod"/>
            </a:pPr>
            <a:r>
              <a:rPr lang="en-US" sz="4000" dirty="0">
                <a:solidFill>
                  <a:srgbClr val="FFFFFF"/>
                </a:solidFill>
              </a:rPr>
              <a:t>Family Home </a:t>
            </a:r>
            <a:r>
              <a:rPr lang="en-US" sz="4000" dirty="0" smtClean="0">
                <a:solidFill>
                  <a:srgbClr val="FFFFFF"/>
                </a:solidFill>
              </a:rPr>
              <a:t>Evening</a:t>
            </a:r>
            <a:endParaRPr lang="en-US" sz="4000" dirty="0">
              <a:solidFill>
                <a:srgbClr val="FFFFFF"/>
              </a:solidFill>
            </a:endParaRPr>
          </a:p>
          <a:p>
            <a:pPr marL="742950" indent="-742950">
              <a:buAutoNum type="arabicPeriod"/>
            </a:pPr>
            <a:r>
              <a:rPr lang="en-US" sz="4000" dirty="0" smtClean="0">
                <a:solidFill>
                  <a:srgbClr val="FFFFFF"/>
                </a:solidFill>
              </a:rPr>
              <a:t>Family Prayer</a:t>
            </a:r>
            <a:endParaRPr lang="en-US" sz="4000" dirty="0">
              <a:solidFill>
                <a:srgbClr val="FFFFFF"/>
              </a:solidFill>
            </a:endParaRPr>
          </a:p>
          <a:p>
            <a:pPr marL="742950" indent="-742950">
              <a:buAutoNum type="arabicPeriod"/>
            </a:pPr>
            <a:r>
              <a:rPr lang="en-US" sz="4000" dirty="0" smtClean="0">
                <a:solidFill>
                  <a:srgbClr val="FFFFFF"/>
                </a:solidFill>
              </a:rPr>
              <a:t>On</a:t>
            </a:r>
            <a:r>
              <a:rPr lang="en-US" sz="4000" dirty="0">
                <a:solidFill>
                  <a:srgbClr val="FFFFFF"/>
                </a:solidFill>
              </a:rPr>
              <a:t>-call or In the </a:t>
            </a:r>
            <a:r>
              <a:rPr lang="en-US" sz="4000" dirty="0" smtClean="0">
                <a:solidFill>
                  <a:srgbClr val="FFFFFF"/>
                </a:solidFill>
              </a:rPr>
              <a:t>Moment</a:t>
            </a:r>
          </a:p>
          <a:p>
            <a:pPr marL="742950" indent="-742950">
              <a:buAutoNum type="arabicPeriod"/>
            </a:pPr>
            <a:r>
              <a:rPr lang="en-US" sz="4000" dirty="0" smtClean="0">
                <a:solidFill>
                  <a:srgbClr val="FFFFFF"/>
                </a:solidFill>
              </a:rPr>
              <a:t>Family </a:t>
            </a:r>
            <a:r>
              <a:rPr lang="en-US" sz="4000" dirty="0">
                <a:solidFill>
                  <a:srgbClr val="FFFFFF"/>
                </a:solidFill>
              </a:rPr>
              <a:t>Scripture </a:t>
            </a:r>
            <a:r>
              <a:rPr lang="en-US" sz="4000" dirty="0" smtClean="0">
                <a:solidFill>
                  <a:srgbClr val="FFFFFF"/>
                </a:solidFill>
              </a:rPr>
              <a:t>Study</a:t>
            </a:r>
          </a:p>
          <a:p>
            <a:pPr marL="742950" indent="-742950">
              <a:buAutoNum type="arabicPeriod"/>
            </a:pPr>
            <a:r>
              <a:rPr lang="en-US" sz="4000" dirty="0" smtClean="0">
                <a:solidFill>
                  <a:srgbClr val="FFFFFF"/>
                </a:solidFill>
              </a:rPr>
              <a:t>By </a:t>
            </a:r>
            <a:r>
              <a:rPr lang="en-US" sz="4000" dirty="0">
                <a:solidFill>
                  <a:srgbClr val="FFFFFF"/>
                </a:solidFill>
              </a:rPr>
              <a:t>Example</a:t>
            </a:r>
            <a:r>
              <a:rPr lang="en-US" sz="4000" dirty="0">
                <a:solidFill>
                  <a:srgbClr val="FFFFFF"/>
                </a:solidFill>
              </a:rPr>
              <a:t> </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30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09600" y="1066800"/>
            <a:ext cx="7848600" cy="1938992"/>
          </a:xfrm>
          <a:prstGeom prst="rect">
            <a:avLst/>
          </a:prstGeom>
        </p:spPr>
        <p:txBody>
          <a:bodyPr wrap="square">
            <a:spAutoFit/>
          </a:bodyPr>
          <a:lstStyle/>
          <a:p>
            <a:pPr algn="ctr"/>
            <a:r>
              <a:rPr lang="en-US" sz="4000" dirty="0">
                <a:solidFill>
                  <a:srgbClr val="FFFFFF"/>
                </a:solidFill>
              </a:rPr>
              <a:t>Two new apostles were sustained during the Saturday morning session. Who are they?</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127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219200"/>
            <a:ext cx="8305800" cy="1323439"/>
          </a:xfrm>
          <a:prstGeom prst="rect">
            <a:avLst/>
          </a:prstGeom>
        </p:spPr>
        <p:txBody>
          <a:bodyPr wrap="square">
            <a:spAutoFit/>
          </a:bodyPr>
          <a:lstStyle/>
          <a:p>
            <a:pPr algn="ctr"/>
            <a:r>
              <a:rPr lang="en-US" sz="4000" dirty="0" err="1" smtClean="0">
                <a:solidFill>
                  <a:srgbClr val="FFFFFF"/>
                </a:solidFill>
              </a:rPr>
              <a:t>Gerrit</a:t>
            </a:r>
            <a:r>
              <a:rPr lang="en-US" sz="4000" dirty="0" smtClean="0">
                <a:solidFill>
                  <a:srgbClr val="FFFFFF"/>
                </a:solidFill>
              </a:rPr>
              <a:t> W. </a:t>
            </a:r>
            <a:r>
              <a:rPr lang="en-US" sz="4000" dirty="0" smtClean="0">
                <a:solidFill>
                  <a:srgbClr val="FFFFFF"/>
                </a:solidFill>
              </a:rPr>
              <a:t>Gong</a:t>
            </a:r>
          </a:p>
          <a:p>
            <a:pPr algn="ctr"/>
            <a:r>
              <a:rPr lang="en-US" sz="4000" dirty="0" err="1" smtClean="0">
                <a:solidFill>
                  <a:srgbClr val="FFFFFF"/>
                </a:solidFill>
              </a:rPr>
              <a:t>Ulisses</a:t>
            </a:r>
            <a:r>
              <a:rPr lang="en-US" sz="4000" dirty="0" smtClean="0">
                <a:solidFill>
                  <a:srgbClr val="FFFFFF"/>
                </a:solidFill>
              </a:rPr>
              <a:t> </a:t>
            </a:r>
            <a:r>
              <a:rPr lang="en-US" sz="4000" dirty="0" err="1" smtClean="0">
                <a:solidFill>
                  <a:srgbClr val="FFFFFF"/>
                </a:solidFill>
              </a:rPr>
              <a:t>Soares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990600" y="1371600"/>
            <a:ext cx="7239000" cy="2308324"/>
          </a:xfrm>
          <a:prstGeom prst="rect">
            <a:avLst/>
          </a:prstGeom>
        </p:spPr>
        <p:txBody>
          <a:bodyPr wrap="square">
            <a:spAutoFit/>
          </a:bodyPr>
          <a:lstStyle/>
          <a:p>
            <a:pPr algn="ctr"/>
            <a:r>
              <a:rPr lang="en-US" sz="3600" dirty="0">
                <a:solidFill>
                  <a:srgbClr val="FFFFFF"/>
                </a:solidFill>
              </a:rPr>
              <a:t>What is the special meeting called where members around the world stand to sustain a new prophet and president of the church?</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600200" y="1219200"/>
            <a:ext cx="6553200" cy="707886"/>
          </a:xfrm>
          <a:prstGeom prst="rect">
            <a:avLst/>
          </a:prstGeom>
        </p:spPr>
        <p:txBody>
          <a:bodyPr wrap="square">
            <a:spAutoFit/>
          </a:bodyPr>
          <a:lstStyle/>
          <a:p>
            <a:pPr algn="ctr"/>
            <a:r>
              <a:rPr lang="en-US" sz="4000" dirty="0" smtClean="0">
                <a:solidFill>
                  <a:srgbClr val="FFFFFF"/>
                </a:solidFill>
              </a:rPr>
              <a:t>Solemn Assembly</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6000">
              <a:solidFill>
                <a:schemeClr val="bg1"/>
              </a:solidFill>
            </a:endParaRPr>
          </a:p>
        </p:txBody>
      </p:sp>
      <p:sp>
        <p:nvSpPr>
          <p:cNvPr id="471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457200" y="1066800"/>
            <a:ext cx="7924800" cy="2554545"/>
          </a:xfrm>
          <a:prstGeom prst="rect">
            <a:avLst/>
          </a:prstGeom>
        </p:spPr>
        <p:txBody>
          <a:bodyPr wrap="square">
            <a:spAutoFit/>
          </a:bodyPr>
          <a:lstStyle/>
          <a:p>
            <a:pPr algn="ctr"/>
            <a:r>
              <a:rPr lang="en-US" sz="4000" dirty="0">
                <a:solidFill>
                  <a:srgbClr val="FFFFFF"/>
                </a:solidFill>
              </a:rPr>
              <a:t>Elder </a:t>
            </a:r>
            <a:r>
              <a:rPr lang="en-US" sz="4000" dirty="0" err="1">
                <a:solidFill>
                  <a:srgbClr val="FFFFFF"/>
                </a:solidFill>
              </a:rPr>
              <a:t>Dallin</a:t>
            </a:r>
            <a:r>
              <a:rPr lang="en-US" sz="4000" dirty="0">
                <a:solidFill>
                  <a:srgbClr val="FFFFFF"/>
                </a:solidFill>
              </a:rPr>
              <a:t> H. Oaks quoted this hymn, “Have I helped anyone in need? Have I cheered up the sad? and made someone feel glad?”</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8132" name="TextBox 5"/>
          <p:cNvSpPr txBox="1">
            <a:spLocks noChangeArrowheads="1"/>
          </p:cNvSpPr>
          <p:nvPr/>
        </p:nvSpPr>
        <p:spPr bwMode="auto">
          <a:xfrm>
            <a:off x="1066800" y="15240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Have I Done Any Good?</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295400"/>
            <a:ext cx="7467600" cy="3785652"/>
          </a:xfrm>
          <a:prstGeom prst="rect">
            <a:avLst/>
          </a:prstGeom>
        </p:spPr>
        <p:txBody>
          <a:bodyPr wrap="square">
            <a:spAutoFit/>
          </a:bodyPr>
          <a:lstStyle/>
          <a:p>
            <a:pPr algn="ctr"/>
            <a:r>
              <a:rPr lang="en-US" sz="4000" dirty="0">
                <a:solidFill>
                  <a:srgbClr val="FFFFFF"/>
                </a:solidFill>
              </a:rPr>
              <a:t>President Henry B. </a:t>
            </a:r>
            <a:r>
              <a:rPr lang="en-US" sz="4000" dirty="0" err="1">
                <a:solidFill>
                  <a:srgbClr val="FFFFFF"/>
                </a:solidFill>
              </a:rPr>
              <a:t>Eyring</a:t>
            </a:r>
            <a:r>
              <a:rPr lang="en-US" sz="4000" dirty="0">
                <a:solidFill>
                  <a:srgbClr val="FFFFFF"/>
                </a:solidFill>
              </a:rPr>
              <a:t> quoted this hymn, “The day is past and gone; the shadows of the evening fall; the night is coming on. Within my heart a welcome guest, within my home abide.”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95400" y="1981200"/>
            <a:ext cx="6705600" cy="707886"/>
          </a:xfrm>
          <a:prstGeom prst="rect">
            <a:avLst/>
          </a:prstGeom>
        </p:spPr>
        <p:txBody>
          <a:bodyPr wrap="square">
            <a:spAutoFit/>
          </a:bodyPr>
          <a:lstStyle/>
          <a:p>
            <a:pPr algn="ctr"/>
            <a:r>
              <a:rPr lang="en-US" sz="4000" dirty="0" smtClean="0">
                <a:solidFill>
                  <a:srgbClr val="FFFFFF"/>
                </a:solidFill>
              </a:rPr>
              <a:t>Abide with Me; </a:t>
            </a:r>
            <a:r>
              <a:rPr lang="en-US" sz="4000" dirty="0" err="1" smtClean="0">
                <a:solidFill>
                  <a:srgbClr val="FFFFFF"/>
                </a:solidFill>
              </a:rPr>
              <a:t>‘Tis</a:t>
            </a:r>
            <a:r>
              <a:rPr lang="en-US" sz="4000" dirty="0" smtClean="0">
                <a:solidFill>
                  <a:srgbClr val="FFFFFF"/>
                </a:solidFill>
              </a:rPr>
              <a:t> Eventide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990600" y="990600"/>
            <a:ext cx="7239000" cy="4401205"/>
          </a:xfrm>
          <a:prstGeom prst="rect">
            <a:avLst/>
          </a:prstGeom>
          <a:noFill/>
        </p:spPr>
        <p:txBody>
          <a:bodyPr wrap="square" rtlCol="0">
            <a:spAutoFit/>
          </a:bodyPr>
          <a:lstStyle/>
          <a:p>
            <a:r>
              <a:rPr lang="en-US" sz="4000" dirty="0">
                <a:solidFill>
                  <a:srgbClr val="FFFFFF"/>
                </a:solidFill>
              </a:rPr>
              <a:t>Elder Brian K. Taylor quoted this hymn, “and He has sent me here.” as he spoke of visiting the ward where he grew up. In the Primary room he observed primary leaders teaching this year’s Primary theme, which is also this hymn.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22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219200"/>
            <a:ext cx="7239000" cy="646331"/>
          </a:xfrm>
          <a:prstGeom prst="rect">
            <a:avLst/>
          </a:prstGeom>
        </p:spPr>
        <p:txBody>
          <a:bodyPr wrap="square">
            <a:spAutoFit/>
          </a:bodyPr>
          <a:lstStyle/>
          <a:p>
            <a:pPr algn="ctr"/>
            <a:r>
              <a:rPr lang="en-US" sz="3600" dirty="0" smtClean="0">
                <a:solidFill>
                  <a:srgbClr val="FFFFFF"/>
                </a:solidFill>
              </a:rPr>
              <a:t>I Am a Child of God</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1"/>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71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4" name="Rectangle 3"/>
          <p:cNvSpPr/>
          <p:nvPr/>
        </p:nvSpPr>
        <p:spPr>
          <a:xfrm>
            <a:off x="762000" y="1351509"/>
            <a:ext cx="7467600" cy="584776"/>
          </a:xfrm>
          <a:prstGeom prst="rect">
            <a:avLst/>
          </a:prstGeom>
        </p:spPr>
        <p:txBody>
          <a:bodyPr wrap="square">
            <a:spAutoFit/>
          </a:bodyPr>
          <a:lstStyle/>
          <a:p>
            <a:endParaRPr lang="en-US" sz="3200" dirty="0">
              <a:solidFill>
                <a:srgbClr val="FFFFFF"/>
              </a:solidFill>
            </a:endParaRPr>
          </a:p>
        </p:txBody>
      </p:sp>
      <p:sp>
        <p:nvSpPr>
          <p:cNvPr id="2" name="TextBox 1"/>
          <p:cNvSpPr txBox="1"/>
          <p:nvPr/>
        </p:nvSpPr>
        <p:spPr>
          <a:xfrm>
            <a:off x="457200" y="1371600"/>
            <a:ext cx="8153400" cy="4401205"/>
          </a:xfrm>
          <a:prstGeom prst="rect">
            <a:avLst/>
          </a:prstGeom>
          <a:noFill/>
        </p:spPr>
        <p:txBody>
          <a:bodyPr wrap="square" rtlCol="0">
            <a:spAutoFit/>
          </a:bodyPr>
          <a:lstStyle/>
          <a:p>
            <a:r>
              <a:rPr lang="en-US" sz="4000" dirty="0">
                <a:solidFill>
                  <a:srgbClr val="FFFFFF"/>
                </a:solidFill>
              </a:rPr>
              <a:t>Sister Bonnie L. </a:t>
            </a:r>
            <a:r>
              <a:rPr lang="en-US" sz="4000" dirty="0" err="1">
                <a:solidFill>
                  <a:srgbClr val="FFFFFF"/>
                </a:solidFill>
              </a:rPr>
              <a:t>Oscarson</a:t>
            </a:r>
            <a:r>
              <a:rPr lang="en-US" sz="4000" dirty="0">
                <a:solidFill>
                  <a:srgbClr val="FFFFFF"/>
                </a:solidFill>
              </a:rPr>
              <a:t> said, “Our young women are ________. They have talents, unlimited enthusiasm and energy, and they are compassionate and caring. They </a:t>
            </a:r>
            <a:r>
              <a:rPr lang="en-US" sz="4000" i="1" dirty="0">
                <a:solidFill>
                  <a:srgbClr val="FFFFFF"/>
                </a:solidFill>
              </a:rPr>
              <a:t>want</a:t>
            </a:r>
            <a:r>
              <a:rPr lang="en-US" sz="4000" dirty="0">
                <a:solidFill>
                  <a:srgbClr val="FFFFFF"/>
                </a:solidFill>
              </a:rPr>
              <a:t> to be of service. They need to know they are valued and essential in the work of salvation."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09600" y="1447800"/>
            <a:ext cx="7620000" cy="1754327"/>
          </a:xfrm>
          <a:prstGeom prst="rect">
            <a:avLst/>
          </a:prstGeom>
        </p:spPr>
        <p:txBody>
          <a:bodyPr wrap="square">
            <a:spAutoFit/>
          </a:bodyPr>
          <a:lstStyle/>
          <a:p>
            <a:pPr algn="ctr"/>
            <a:r>
              <a:rPr lang="en-US" sz="3600" dirty="0">
                <a:solidFill>
                  <a:srgbClr val="FFFFFF"/>
                </a:solidFill>
              </a:rPr>
              <a:t>Sister Jean B. Bingham quoted this hymn, “Savior may I love my brother, as I know </a:t>
            </a:r>
            <a:r>
              <a:rPr lang="en-US" sz="3600" dirty="0" smtClean="0">
                <a:solidFill>
                  <a:srgbClr val="FFFFFF"/>
                </a:solidFill>
              </a:rPr>
              <a:t>Thou </a:t>
            </a:r>
            <a:r>
              <a:rPr lang="en-US" sz="3600" dirty="0" err="1">
                <a:solidFill>
                  <a:srgbClr val="FFFFFF"/>
                </a:solidFill>
              </a:rPr>
              <a:t>lovest</a:t>
            </a:r>
            <a:r>
              <a:rPr lang="en-US" sz="3600" dirty="0">
                <a:solidFill>
                  <a:srgbClr val="FFFFFF"/>
                </a:solidFill>
              </a:rPr>
              <a:t> me.”</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7938"/>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09600" y="914400"/>
            <a:ext cx="8077200" cy="584776"/>
          </a:xfrm>
          <a:prstGeom prst="rect">
            <a:avLst/>
          </a:prstGeom>
        </p:spPr>
        <p:txBody>
          <a:bodyPr wrap="square">
            <a:spAutoFit/>
          </a:bodyPr>
          <a:lstStyle/>
          <a:p>
            <a:pPr algn="ctr"/>
            <a:r>
              <a:rPr lang="en-US" sz="3200" dirty="0" smtClean="0">
                <a:solidFill>
                  <a:srgbClr val="FFFFFF"/>
                </a:solidFill>
              </a:rPr>
              <a:t>Lord, I Would Follow Thee </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85800" y="1371600"/>
            <a:ext cx="7696200" cy="3970318"/>
          </a:xfrm>
          <a:prstGeom prst="rect">
            <a:avLst/>
          </a:prstGeom>
        </p:spPr>
        <p:txBody>
          <a:bodyPr wrap="square">
            <a:spAutoFit/>
          </a:bodyPr>
          <a:lstStyle/>
          <a:p>
            <a:r>
              <a:rPr lang="en-US" sz="3600" dirty="0">
                <a:solidFill>
                  <a:srgbClr val="FFFFFF"/>
                </a:solidFill>
              </a:rPr>
              <a:t>President Russell M. Nelson quoted this hymn, “In the fight for right let us wield a sword, The mighty sword of truth. Fear not, though the enemy deride; Courage, for the Lord is on our side. We will heed not what the wicked may say, But the Lord alone we will obey.”</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63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524000"/>
            <a:ext cx="6781800" cy="584776"/>
          </a:xfrm>
          <a:prstGeom prst="rect">
            <a:avLst/>
          </a:prstGeom>
        </p:spPr>
        <p:txBody>
          <a:bodyPr wrap="square">
            <a:spAutoFit/>
          </a:bodyPr>
          <a:lstStyle/>
          <a:p>
            <a:pPr algn="ctr"/>
            <a:r>
              <a:rPr lang="en-US" sz="3200" dirty="0" smtClean="0">
                <a:solidFill>
                  <a:srgbClr val="FFFFFF"/>
                </a:solidFill>
              </a:rPr>
              <a:t>Let Us All Press On</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75" name="Rectangle 124">
            <a:hlinkClick r:id="rId2" action="ppaction://hlinksldjump"/>
          </p:cNvPr>
          <p:cNvSpPr>
            <a:spLocks noChangeArrowheads="1"/>
          </p:cNvSpPr>
          <p:nvPr/>
        </p:nvSpPr>
        <p:spPr bwMode="auto">
          <a:xfrm>
            <a:off x="0" y="0"/>
            <a:ext cx="9144000" cy="6934200"/>
          </a:xfrm>
          <a:prstGeom prst="rect">
            <a:avLst/>
          </a:prstGeom>
          <a:solidFill>
            <a:srgbClr val="3366FF">
              <a:alpha val="62000"/>
            </a:srgbClr>
          </a:solidFill>
          <a:ln w="76200">
            <a:solidFill>
              <a:schemeClr val="tx1"/>
            </a:solidFill>
            <a:miter lim="800000"/>
            <a:headEnd/>
            <a:tailEnd/>
          </a:ln>
        </p:spPr>
        <p:txBody>
          <a:bodyPr wrap="none" anchor="ctr"/>
          <a:lstStyle/>
          <a:p>
            <a:endParaRPr lang="en-US"/>
          </a:p>
        </p:txBody>
      </p:sp>
      <p:sp>
        <p:nvSpPr>
          <p:cNvPr id="68610" name="Rectangle 76"/>
          <p:cNvSpPr>
            <a:spLocks noChangeArrowheads="1"/>
          </p:cNvSpPr>
          <p:nvPr/>
        </p:nvSpPr>
        <p:spPr bwMode="auto">
          <a:xfrm>
            <a:off x="152400" y="685800"/>
            <a:ext cx="6019800" cy="60960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68616" name="AutoShape 9"/>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7" name="AutoShape 10"/>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8" name="AutoShape 11"/>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9" name="AutoShape 12"/>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0" name="AutoShape 13"/>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1" name="AutoShape 14"/>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2" name="AutoShape 15"/>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3" name="AutoShape 16"/>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4" name="AutoShape 17"/>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5" name="AutoShape 18"/>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6" name="AutoShape 19"/>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7" name="AutoShape 20"/>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8" name="AutoShape 21"/>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9" name="AutoShape 22"/>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0" name="AutoShape 23"/>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1" name="AutoShape 24"/>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2" name="AutoShape 25"/>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3" name="AutoShape 26"/>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4" name="AutoShape 27"/>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5" name="AutoShape 28"/>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6" name="AutoShape 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7" name="AutoShape 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8" name="AutoShape 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9" name="AutoShape 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0" name="AutoShape 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1" name="AutoShape 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68644" name="AutoShape 36"/>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defRPr/>
            </a:pPr>
            <a:r>
              <a:rPr lang="en-US" sz="1400" b="1" spc="-100" dirty="0" smtClean="0">
                <a:solidFill>
                  <a:schemeClr val="bg1"/>
                </a:solidFill>
                <a:latin typeface="Arial" pitchFamily="34" charset="0"/>
                <a:ea typeface="+mn-ea"/>
                <a:cs typeface="Arial" pitchFamily="34" charset="0"/>
              </a:rPr>
              <a:t>Grab</a:t>
            </a:r>
          </a:p>
          <a:p>
            <a:pPr algn="ctr">
              <a:spcAft>
                <a:spcPts val="1200"/>
              </a:spcAft>
              <a:defRPr/>
            </a:pPr>
            <a:r>
              <a:rPr lang="en-US" sz="1400" b="1" spc="-100" dirty="0" smtClean="0">
                <a:solidFill>
                  <a:schemeClr val="bg1"/>
                </a:solidFill>
                <a:latin typeface="Arial" pitchFamily="34" charset="0"/>
                <a:ea typeface="+mn-ea"/>
                <a:cs typeface="Arial" pitchFamily="34" charset="0"/>
              </a:rPr>
              <a:t>Bag</a:t>
            </a:r>
          </a:p>
        </p:txBody>
      </p:sp>
      <p:sp>
        <p:nvSpPr>
          <p:cNvPr id="2" name="AutoShape 37"/>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r>
              <a:rPr lang="en-US" sz="1800" b="1" dirty="0" smtClean="0">
                <a:solidFill>
                  <a:schemeClr val="bg1"/>
                </a:solidFill>
                <a:latin typeface="Arial" charset="0"/>
                <a:cs typeface="Arial" charset="0"/>
              </a:rPr>
              <a:t>Words of</a:t>
            </a:r>
          </a:p>
          <a:p>
            <a:pPr algn="ctr"/>
            <a:r>
              <a:rPr lang="en-US" sz="1800" b="1" dirty="0" smtClean="0">
                <a:solidFill>
                  <a:schemeClr val="bg1"/>
                </a:solidFill>
                <a:latin typeface="Arial" charset="0"/>
                <a:cs typeface="Arial" charset="0"/>
              </a:rPr>
              <a:t>The</a:t>
            </a:r>
          </a:p>
          <a:p>
            <a:pPr algn="ctr"/>
            <a:r>
              <a:rPr lang="en-US" sz="1800" b="1" dirty="0" smtClean="0">
                <a:solidFill>
                  <a:schemeClr val="bg1"/>
                </a:solidFill>
                <a:latin typeface="Arial" charset="0"/>
                <a:cs typeface="Arial" charset="0"/>
              </a:rPr>
              <a:t>Prophet</a:t>
            </a:r>
            <a:endParaRPr lang="en-US" sz="1800" b="1" dirty="0" smtClean="0">
              <a:solidFill>
                <a:schemeClr val="bg1"/>
              </a:solidFill>
              <a:latin typeface="Arial" charset="0"/>
              <a:cs typeface="Arial" charset="0"/>
            </a:endParaRPr>
          </a:p>
        </p:txBody>
      </p:sp>
      <p:sp>
        <p:nvSpPr>
          <p:cNvPr id="68645" name="AutoShape 38"/>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pPr>
            <a:r>
              <a:rPr lang="en-US" sz="1400" b="1" dirty="0" smtClean="0">
                <a:solidFill>
                  <a:schemeClr val="bg1"/>
                </a:solidFill>
                <a:latin typeface="Arial" charset="0"/>
                <a:cs typeface="Arial" charset="0"/>
              </a:rPr>
              <a:t>Funny </a:t>
            </a:r>
          </a:p>
          <a:p>
            <a:pPr algn="ctr">
              <a:spcAft>
                <a:spcPts val="1200"/>
              </a:spcAft>
            </a:pPr>
            <a:r>
              <a:rPr lang="en-US" sz="1400" b="1" dirty="0" smtClean="0">
                <a:solidFill>
                  <a:schemeClr val="bg1"/>
                </a:solidFill>
                <a:latin typeface="Arial" charset="0"/>
                <a:cs typeface="Arial" charset="0"/>
              </a:rPr>
              <a:t>Thing!</a:t>
            </a:r>
            <a:endParaRPr lang="en-US" sz="1400" b="1" dirty="0">
              <a:solidFill>
                <a:schemeClr val="bg1"/>
              </a:solidFill>
              <a:latin typeface="Arial" charset="0"/>
              <a:cs typeface="Arial" charset="0"/>
            </a:endParaRPr>
          </a:p>
        </p:txBody>
      </p:sp>
      <p:sp>
        <p:nvSpPr>
          <p:cNvPr id="3111" name="AutoShape 39"/>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a:effectLst/>
        </p:spPr>
        <p:txBody>
          <a:bodyPr wrap="none" anchor="ctr"/>
          <a:lstStyle/>
          <a:p>
            <a:pPr algn="ctr">
              <a:spcAft>
                <a:spcPts val="1200"/>
              </a:spcAft>
              <a:defRPr/>
            </a:pPr>
            <a:r>
              <a:rPr lang="en-US" sz="1800" b="1" spc="-100" dirty="0" smtClean="0">
                <a:solidFill>
                  <a:schemeClr val="bg1"/>
                </a:solidFill>
                <a:latin typeface="Arial" pitchFamily="34" charset="0"/>
                <a:ea typeface="+mn-ea"/>
                <a:cs typeface="Arial" pitchFamily="34" charset="0"/>
              </a:rPr>
              <a:t>What is the</a:t>
            </a:r>
          </a:p>
          <a:p>
            <a:pPr algn="ctr">
              <a:spcAft>
                <a:spcPts val="1200"/>
              </a:spcAft>
              <a:defRPr/>
            </a:pPr>
            <a:r>
              <a:rPr lang="en-US" sz="1800" b="1" spc="-100" dirty="0" smtClean="0">
                <a:solidFill>
                  <a:schemeClr val="bg1"/>
                </a:solidFill>
                <a:latin typeface="Arial" pitchFamily="34" charset="0"/>
                <a:ea typeface="+mn-ea"/>
                <a:cs typeface="Arial" pitchFamily="34" charset="0"/>
              </a:rPr>
              <a:t> Subject?</a:t>
            </a:r>
            <a:endParaRPr lang="en-US" sz="1800" b="1" spc="-100" dirty="0">
              <a:solidFill>
                <a:schemeClr val="bg1"/>
              </a:solidFill>
              <a:latin typeface="Arial" pitchFamily="34" charset="0"/>
              <a:ea typeface="+mn-ea"/>
              <a:cs typeface="Arial" pitchFamily="34" charset="0"/>
            </a:endParaRPr>
          </a:p>
        </p:txBody>
      </p:sp>
      <p:sp>
        <p:nvSpPr>
          <p:cNvPr id="68647" name="Text Box 40"/>
          <p:cNvSpPr txBox="1">
            <a:spLocks noChangeArrowheads="1"/>
          </p:cNvSpPr>
          <p:nvPr/>
        </p:nvSpPr>
        <p:spPr bwMode="auto">
          <a:xfrm>
            <a:off x="228600" y="685800"/>
            <a:ext cx="106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dirty="0" smtClean="0">
                <a:solidFill>
                  <a:schemeClr val="bg1"/>
                </a:solidFill>
                <a:latin typeface="Arial" charset="0"/>
              </a:rPr>
              <a:t>What Should We Do</a:t>
            </a:r>
            <a:endParaRPr lang="en-US" sz="1800" b="1" dirty="0">
              <a:solidFill>
                <a:schemeClr val="bg1"/>
              </a:solidFill>
              <a:latin typeface="Arial" charset="0"/>
            </a:endParaRPr>
          </a:p>
        </p:txBody>
      </p:sp>
      <p:sp>
        <p:nvSpPr>
          <p:cNvPr id="68648" name="Text Box 46">
            <a:hlinkClick r:id="rId3" action="ppaction://hlinksldjump">
              <a:snd r:embed="rId4"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 action="ppaction://hlinksldjump"/>
              </a:rPr>
              <a:t>$200</a:t>
            </a:r>
            <a:endParaRPr lang="en-US" sz="2800" b="1">
              <a:solidFill>
                <a:schemeClr val="bg1"/>
              </a:solidFill>
              <a:latin typeface="Arial" charset="0"/>
            </a:endParaRPr>
          </a:p>
        </p:txBody>
      </p:sp>
      <p:sp>
        <p:nvSpPr>
          <p:cNvPr id="68649" name="Text Box 47">
            <a:hlinkClick r:id="rId5" action="ppaction://hlinksldjump">
              <a:snd r:embed="rId4"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5" action="ppaction://hlinksldjump"/>
              </a:rPr>
              <a:t>$200</a:t>
            </a:r>
            <a:endParaRPr lang="en-US" sz="2800" b="1">
              <a:solidFill>
                <a:schemeClr val="bg1"/>
              </a:solidFill>
              <a:latin typeface="Arial" charset="0"/>
            </a:endParaRPr>
          </a:p>
        </p:txBody>
      </p:sp>
      <p:sp>
        <p:nvSpPr>
          <p:cNvPr id="68650" name="Text Box 48">
            <a:hlinkClick r:id="rId6" action="ppaction://hlinksldjump">
              <a:snd r:embed="rId4"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$200</a:t>
            </a:r>
            <a:endParaRPr lang="en-US" sz="2800" b="1">
              <a:solidFill>
                <a:schemeClr val="bg1"/>
              </a:solidFill>
              <a:latin typeface="Arial" charset="0"/>
            </a:endParaRPr>
          </a:p>
        </p:txBody>
      </p:sp>
      <p:sp>
        <p:nvSpPr>
          <p:cNvPr id="68651" name="Text Box 49">
            <a:hlinkClick r:id="rId7" action="ppaction://hlinksldjump">
              <a:snd r:embed="rId4"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$200</a:t>
            </a:r>
            <a:endParaRPr lang="en-US" sz="2800" b="1">
              <a:solidFill>
                <a:schemeClr val="bg1"/>
              </a:solidFill>
              <a:latin typeface="Arial" charset="0"/>
            </a:endParaRPr>
          </a:p>
        </p:txBody>
      </p:sp>
      <p:sp>
        <p:nvSpPr>
          <p:cNvPr id="68652" name="Text Box 50">
            <a:hlinkClick r:id="rId8" action="ppaction://hlinksldjump">
              <a:snd r:embed="rId4"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8" action="ppaction://hlinksldjump"/>
              </a:rPr>
              <a:t>$200</a:t>
            </a:r>
            <a:endParaRPr lang="en-US" sz="2800" b="1">
              <a:solidFill>
                <a:schemeClr val="bg1"/>
              </a:solidFill>
              <a:latin typeface="Arial" charset="0"/>
            </a:endParaRPr>
          </a:p>
        </p:txBody>
      </p:sp>
      <p:sp>
        <p:nvSpPr>
          <p:cNvPr id="68654" name="Text Box 52">
            <a:hlinkClick r:id="rId9" action="ppaction://hlinksldjump">
              <a:snd r:embed="rId4"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$400</a:t>
            </a:r>
            <a:endParaRPr lang="en-US" sz="2800" b="1">
              <a:solidFill>
                <a:schemeClr val="bg1"/>
              </a:solidFill>
              <a:latin typeface="Arial" charset="0"/>
            </a:endParaRPr>
          </a:p>
        </p:txBody>
      </p:sp>
      <p:sp>
        <p:nvSpPr>
          <p:cNvPr id="68655" name="Text Box 53">
            <a:hlinkClick r:id="rId10" action="ppaction://hlinksldjump">
              <a:snd r:embed="rId4"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0" action="ppaction://hlinksldjump"/>
              </a:rPr>
              <a:t>$400</a:t>
            </a:r>
            <a:endParaRPr lang="en-US" sz="2800" b="1">
              <a:solidFill>
                <a:schemeClr val="bg1"/>
              </a:solidFill>
              <a:latin typeface="Arial" charset="0"/>
            </a:endParaRPr>
          </a:p>
        </p:txBody>
      </p:sp>
      <p:sp>
        <p:nvSpPr>
          <p:cNvPr id="68656" name="Text Box 54">
            <a:hlinkClick r:id="rId11" action="ppaction://hlinksldjump">
              <a:snd r:embed="rId4"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$400</a:t>
            </a:r>
            <a:endParaRPr lang="en-US" sz="2800" b="1">
              <a:solidFill>
                <a:schemeClr val="bg1"/>
              </a:solidFill>
              <a:latin typeface="Arial" charset="0"/>
            </a:endParaRPr>
          </a:p>
        </p:txBody>
      </p:sp>
      <p:sp>
        <p:nvSpPr>
          <p:cNvPr id="68657" name="Text Box 55">
            <a:hlinkClick r:id="rId12" action="ppaction://hlinksldjump">
              <a:snd r:embed="rId4"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$400</a:t>
            </a:r>
            <a:endParaRPr lang="en-US" sz="2800" b="1">
              <a:solidFill>
                <a:schemeClr val="bg1"/>
              </a:solidFill>
              <a:latin typeface="Arial" charset="0"/>
            </a:endParaRPr>
          </a:p>
        </p:txBody>
      </p:sp>
      <p:sp>
        <p:nvSpPr>
          <p:cNvPr id="68658" name="Text Box 56">
            <a:hlinkClick r:id="rId13" action="ppaction://hlinksldjump">
              <a:snd r:embed="rId4"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$400</a:t>
            </a:r>
            <a:endParaRPr lang="en-US" sz="2800" b="1">
              <a:solidFill>
                <a:schemeClr val="bg1"/>
              </a:solidFill>
              <a:latin typeface="Arial" charset="0"/>
            </a:endParaRPr>
          </a:p>
        </p:txBody>
      </p:sp>
      <p:sp>
        <p:nvSpPr>
          <p:cNvPr id="68660" name="Text Box 58">
            <a:hlinkClick r:id="rId14" action="ppaction://hlinksldjump">
              <a:snd r:embed="rId4"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$600</a:t>
            </a:r>
            <a:endParaRPr lang="en-US" sz="2800" b="1">
              <a:solidFill>
                <a:schemeClr val="bg1"/>
              </a:solidFill>
              <a:latin typeface="Arial" charset="0"/>
            </a:endParaRPr>
          </a:p>
        </p:txBody>
      </p:sp>
      <p:sp>
        <p:nvSpPr>
          <p:cNvPr id="68661" name="Text Box 59">
            <a:hlinkClick r:id="rId15" action="ppaction://hlinksldjump">
              <a:snd r:embed="rId4"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$600</a:t>
            </a:r>
            <a:endParaRPr lang="en-US" sz="2800" b="1">
              <a:solidFill>
                <a:schemeClr val="bg1"/>
              </a:solidFill>
              <a:latin typeface="Arial" charset="0"/>
            </a:endParaRPr>
          </a:p>
        </p:txBody>
      </p:sp>
      <p:sp>
        <p:nvSpPr>
          <p:cNvPr id="68662" name="Text Box 60">
            <a:hlinkClick r:id="rId16" action="ppaction://hlinksldjump">
              <a:snd r:embed="rId4"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$600</a:t>
            </a:r>
            <a:endParaRPr lang="en-US" sz="2800" b="1">
              <a:solidFill>
                <a:schemeClr val="bg1"/>
              </a:solidFill>
              <a:latin typeface="Arial" charset="0"/>
            </a:endParaRPr>
          </a:p>
        </p:txBody>
      </p:sp>
      <p:sp>
        <p:nvSpPr>
          <p:cNvPr id="68663" name="Text Box 61">
            <a:hlinkClick r:id="rId17" action="ppaction://hlinksldjump">
              <a:snd r:embed="rId4"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$600</a:t>
            </a:r>
            <a:endParaRPr lang="en-US" sz="2800" b="1">
              <a:solidFill>
                <a:schemeClr val="bg1"/>
              </a:solidFill>
              <a:latin typeface="Arial" charset="0"/>
            </a:endParaRPr>
          </a:p>
        </p:txBody>
      </p:sp>
      <p:sp>
        <p:nvSpPr>
          <p:cNvPr id="68664" name="Text Box 62">
            <a:hlinkClick r:id="rId19" action="ppaction://hlinksldjump">
              <a:snd r:embed="rId4"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9" action="ppaction://hlinksldjump"/>
              </a:rPr>
              <a:t>$600</a:t>
            </a:r>
            <a:endParaRPr lang="en-US" sz="2800" b="1">
              <a:solidFill>
                <a:schemeClr val="bg1"/>
              </a:solidFill>
              <a:latin typeface="Arial" charset="0"/>
            </a:endParaRPr>
          </a:p>
        </p:txBody>
      </p:sp>
      <p:sp>
        <p:nvSpPr>
          <p:cNvPr id="68666" name="Text Box 64">
            <a:hlinkClick r:id="rId20" action="ppaction://hlinksldjump">
              <a:snd r:embed="rId4"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$800</a:t>
            </a:r>
            <a:endParaRPr lang="en-US" sz="2800" b="1">
              <a:solidFill>
                <a:schemeClr val="bg1"/>
              </a:solidFill>
              <a:latin typeface="Arial" charset="0"/>
            </a:endParaRPr>
          </a:p>
        </p:txBody>
      </p:sp>
      <p:sp>
        <p:nvSpPr>
          <p:cNvPr id="68667" name="Text Box 65">
            <a:hlinkClick r:id="rId21" action="ppaction://hlinksldjump">
              <a:snd r:embed="rId4"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$800</a:t>
            </a:r>
            <a:endParaRPr lang="en-US" sz="2800" b="1">
              <a:solidFill>
                <a:schemeClr val="bg1"/>
              </a:solidFill>
              <a:latin typeface="Arial" charset="0"/>
            </a:endParaRPr>
          </a:p>
        </p:txBody>
      </p:sp>
      <p:sp>
        <p:nvSpPr>
          <p:cNvPr id="68668" name="Text Box 66">
            <a:hlinkClick r:id="rId22" action="ppaction://hlinksldjump">
              <a:snd r:embed="rId4"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2" action="ppaction://hlinksldjump"/>
              </a:rPr>
              <a:t>$800</a:t>
            </a:r>
            <a:endParaRPr lang="en-US" sz="2800" b="1">
              <a:solidFill>
                <a:schemeClr val="bg1"/>
              </a:solidFill>
              <a:latin typeface="Arial" charset="0"/>
            </a:endParaRPr>
          </a:p>
        </p:txBody>
      </p:sp>
      <p:sp>
        <p:nvSpPr>
          <p:cNvPr id="68669" name="Text Box 67">
            <a:hlinkClick r:id="rId23" action="ppaction://hlinksldjump">
              <a:snd r:embed="rId4"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$800</a:t>
            </a:r>
            <a:endParaRPr lang="en-US" sz="2800" b="1">
              <a:solidFill>
                <a:schemeClr val="bg1"/>
              </a:solidFill>
              <a:latin typeface="Arial" charset="0"/>
            </a:endParaRPr>
          </a:p>
        </p:txBody>
      </p:sp>
      <p:sp>
        <p:nvSpPr>
          <p:cNvPr id="68670" name="Text Box 68">
            <a:hlinkClick r:id="rId24" action="ppaction://hlinksldjump">
              <a:snd r:embed="rId4"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$800</a:t>
            </a:r>
            <a:endParaRPr lang="en-US" sz="2800" b="1">
              <a:solidFill>
                <a:schemeClr val="bg1"/>
              </a:solidFill>
              <a:latin typeface="Arial" charset="0"/>
            </a:endParaRPr>
          </a:p>
        </p:txBody>
      </p:sp>
      <p:sp>
        <p:nvSpPr>
          <p:cNvPr id="68672" name="Text Box 70">
            <a:hlinkClick r:id="rId25" action="ppaction://hlinksldjump">
              <a:snd r:embed="rId4"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5" action="ppaction://hlinksldjump"/>
              </a:rPr>
              <a:t>$1000</a:t>
            </a:r>
            <a:endParaRPr lang="en-US" sz="2800" b="1">
              <a:solidFill>
                <a:schemeClr val="bg1"/>
              </a:solidFill>
              <a:latin typeface="Arial" charset="0"/>
            </a:endParaRPr>
          </a:p>
        </p:txBody>
      </p:sp>
      <p:sp>
        <p:nvSpPr>
          <p:cNvPr id="68673" name="Text Box 71">
            <a:hlinkClick r:id="rId26" action="ppaction://hlinksldjump">
              <a:snd r:embed="rId4"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$1000</a:t>
            </a:r>
            <a:endParaRPr lang="en-US" sz="2800" b="1">
              <a:solidFill>
                <a:schemeClr val="bg1"/>
              </a:solidFill>
              <a:latin typeface="Arial" charset="0"/>
            </a:endParaRPr>
          </a:p>
        </p:txBody>
      </p:sp>
      <p:sp>
        <p:nvSpPr>
          <p:cNvPr id="68674" name="Text Box 72">
            <a:hlinkClick r:id="rId27" action="ppaction://hlinksldjump">
              <a:snd r:embed="rId4"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$1000</a:t>
            </a:r>
            <a:endParaRPr lang="en-US" sz="2800" b="1">
              <a:solidFill>
                <a:schemeClr val="bg1"/>
              </a:solidFill>
              <a:latin typeface="Arial" charset="0"/>
            </a:endParaRPr>
          </a:p>
        </p:txBody>
      </p:sp>
      <p:sp>
        <p:nvSpPr>
          <p:cNvPr id="68675" name="Text Box 73">
            <a:hlinkClick r:id="rId28" action="ppaction://hlinksldjump">
              <a:snd r:embed="rId4"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$1000</a:t>
            </a:r>
            <a:endParaRPr lang="en-US" sz="2800" b="1">
              <a:solidFill>
                <a:schemeClr val="bg1"/>
              </a:solidFill>
              <a:latin typeface="Arial" charset="0"/>
            </a:endParaRPr>
          </a:p>
        </p:txBody>
      </p:sp>
      <p:sp>
        <p:nvSpPr>
          <p:cNvPr id="68676" name="Text Box 74">
            <a:hlinkClick r:id="rId29" action="ppaction://hlinksldjump">
              <a:snd r:embed="rId4"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$1000</a:t>
            </a:r>
            <a:endParaRPr lang="en-US" sz="2800" b="1">
              <a:solidFill>
                <a:schemeClr val="bg1"/>
              </a:solidFill>
              <a:latin typeface="Arial" charset="0"/>
            </a:endParaRPr>
          </a:p>
        </p:txBody>
      </p:sp>
      <p:sp>
        <p:nvSpPr>
          <p:cNvPr id="68678" name="AutoShape 78">
            <a:hlinkClick r:id="rId30" action="ppaction://hlinksldjump"/>
          </p:cNvPr>
          <p:cNvSpPr>
            <a:spLocks noChangeArrowheads="1"/>
          </p:cNvSpPr>
          <p:nvPr/>
        </p:nvSpPr>
        <p:spPr bwMode="auto">
          <a:xfrm>
            <a:off x="7889875"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79" name="Text Box 79">
            <a:hlinkClick r:id="rId30" action="ppaction://hlinksldjump"/>
          </p:cNvPr>
          <p:cNvSpPr txBox="1">
            <a:spLocks noChangeArrowheads="1"/>
          </p:cNvSpPr>
          <p:nvPr/>
        </p:nvSpPr>
        <p:spPr bwMode="auto">
          <a:xfrm>
            <a:off x="7883525"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1</a:t>
            </a:r>
            <a:endParaRPr lang="en-US" sz="1600" b="1">
              <a:latin typeface="Arial" charset="0"/>
            </a:endParaRPr>
          </a:p>
        </p:txBody>
      </p:sp>
      <p:sp>
        <p:nvSpPr>
          <p:cNvPr id="68680" name="AutoShape 81">
            <a:hlinkClick r:id="rId31" action="ppaction://hlinksldjump"/>
          </p:cNvPr>
          <p:cNvSpPr>
            <a:spLocks noChangeArrowheads="1"/>
          </p:cNvSpPr>
          <p:nvPr/>
        </p:nvSpPr>
        <p:spPr bwMode="auto">
          <a:xfrm>
            <a:off x="7889875"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81" name="Text Box 82">
            <a:hlinkClick r:id="rId31" action="ppaction://hlinksldjump"/>
          </p:cNvPr>
          <p:cNvSpPr txBox="1">
            <a:spLocks noChangeArrowheads="1"/>
          </p:cNvSpPr>
          <p:nvPr/>
        </p:nvSpPr>
        <p:spPr bwMode="auto">
          <a:xfrm>
            <a:off x="7966075" y="1933575"/>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a:t>
            </a:r>
            <a:r>
              <a:rPr lang="en-US" sz="1600" b="1">
                <a:solidFill>
                  <a:schemeClr val="bg1"/>
                </a:solidFill>
                <a:latin typeface="Arial" charset="0"/>
                <a:hlinkClick r:id="rId31" action="ppaction://hlinksldjump"/>
              </a:rPr>
              <a:t>Jeopardy</a:t>
            </a:r>
            <a:endParaRPr lang="en-US" sz="1600" b="1">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609600" y="1351509"/>
            <a:ext cx="8001000" cy="4031873"/>
          </a:xfrm>
          <a:prstGeom prst="rect">
            <a:avLst/>
          </a:prstGeom>
        </p:spPr>
        <p:txBody>
          <a:bodyPr wrap="square">
            <a:spAutoFit/>
          </a:bodyPr>
          <a:lstStyle/>
          <a:p>
            <a:r>
              <a:rPr lang="en-US" sz="3200" dirty="0">
                <a:solidFill>
                  <a:srgbClr val="FFFFFF"/>
                </a:solidFill>
              </a:rPr>
              <a:t>Elder M. Russell Ballard said, “Too many allow themselves to almost live online with their smart devices — screens illuminating their faces day and night and ear plugs in their ears blocking out the still small voice of the Spirit. If we do not find time to </a:t>
            </a:r>
            <a:r>
              <a:rPr lang="en-US" sz="3200" b="1" dirty="0">
                <a:solidFill>
                  <a:srgbClr val="FFFFFF"/>
                </a:solidFill>
              </a:rPr>
              <a:t>_______</a:t>
            </a:r>
            <a:r>
              <a:rPr lang="en-US" sz="3200" dirty="0">
                <a:solidFill>
                  <a:srgbClr val="FFFFFF"/>
                </a:solidFill>
              </a:rPr>
              <a:t>, we may miss the opportunities to hear the voice of Him who said, ‘Be still, and know that I am God.’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7">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86200" y="1600200"/>
            <a:ext cx="1723549" cy="707886"/>
          </a:xfrm>
          <a:prstGeom prst="rect">
            <a:avLst/>
          </a:prstGeom>
        </p:spPr>
        <p:txBody>
          <a:bodyPr wrap="none">
            <a:spAutoFit/>
          </a:bodyPr>
          <a:lstStyle/>
          <a:p>
            <a:r>
              <a:rPr lang="en-US" sz="4000" dirty="0" smtClean="0">
                <a:solidFill>
                  <a:srgbClr val="FFFFFF"/>
                </a:solidFill>
              </a:rPr>
              <a:t>Unplug</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16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457200" y="1143000"/>
            <a:ext cx="8153400" cy="4401205"/>
          </a:xfrm>
          <a:prstGeom prst="rect">
            <a:avLst/>
          </a:prstGeom>
        </p:spPr>
        <p:txBody>
          <a:bodyPr wrap="square">
            <a:spAutoFit/>
          </a:bodyPr>
          <a:lstStyle/>
          <a:p>
            <a:pPr algn="ctr"/>
            <a:r>
              <a:rPr lang="en-US" sz="4000" dirty="0">
                <a:solidFill>
                  <a:srgbClr val="FFFFFF"/>
                </a:solidFill>
              </a:rPr>
              <a:t>Elder Taylor G. Godoy said, “If we will offer to the Lord the sacrifice of a _______ _____ and a ______ _____, immediately the blessings of the great Plan of Happiness are manifest of our lives.” What are we to offer as a sacrifice?</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2708" name="TextBox 4"/>
          <p:cNvSpPr txBox="1">
            <a:spLocks noChangeArrowheads="1"/>
          </p:cNvSpPr>
          <p:nvPr/>
        </p:nvSpPr>
        <p:spPr bwMode="auto">
          <a:xfrm>
            <a:off x="1219200" y="1828800"/>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smtClean="0">
                <a:solidFill>
                  <a:srgbClr val="FFFFFF"/>
                </a:solidFill>
              </a:rPr>
              <a:t>Broken heart and </a:t>
            </a:r>
          </a:p>
          <a:p>
            <a:pPr algn="ctr"/>
            <a:r>
              <a:rPr lang="en-US" sz="4800" dirty="0" smtClean="0">
                <a:solidFill>
                  <a:srgbClr val="FFFFFF"/>
                </a:solidFill>
              </a:rPr>
              <a:t>contrite spirit</a:t>
            </a:r>
            <a:endParaRPr lang="en-US" sz="48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37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609600" y="982177"/>
            <a:ext cx="7772400" cy="3170099"/>
          </a:xfrm>
          <a:prstGeom prst="rect">
            <a:avLst/>
          </a:prstGeom>
        </p:spPr>
        <p:txBody>
          <a:bodyPr wrap="square">
            <a:spAutoFit/>
          </a:bodyPr>
          <a:lstStyle/>
          <a:p>
            <a:r>
              <a:rPr lang="en-US" sz="4000" dirty="0">
                <a:solidFill>
                  <a:srgbClr val="FFFFFF"/>
                </a:solidFill>
              </a:rPr>
              <a:t>Elder </a:t>
            </a:r>
            <a:r>
              <a:rPr lang="en-US" sz="4000" dirty="0" err="1">
                <a:solidFill>
                  <a:srgbClr val="FFFFFF"/>
                </a:solidFill>
              </a:rPr>
              <a:t>Taniela</a:t>
            </a:r>
            <a:r>
              <a:rPr lang="en-US" sz="4000" dirty="0">
                <a:solidFill>
                  <a:srgbClr val="FFFFFF"/>
                </a:solidFill>
              </a:rPr>
              <a:t> B. </a:t>
            </a:r>
            <a:r>
              <a:rPr lang="en-US" sz="4000" dirty="0" err="1">
                <a:solidFill>
                  <a:srgbClr val="FFFFFF"/>
                </a:solidFill>
              </a:rPr>
              <a:t>Wakolo</a:t>
            </a:r>
            <a:r>
              <a:rPr lang="en-US" sz="4000" dirty="0">
                <a:solidFill>
                  <a:srgbClr val="FFFFFF"/>
                </a:solidFill>
              </a:rPr>
              <a:t> asked this question, “What _________, including the sacrament, do I need to receive, and what ________ do I need to make, keep and honor?”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0" y="-15875"/>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81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609600" y="762000"/>
            <a:ext cx="7848600" cy="584776"/>
          </a:xfrm>
          <a:prstGeom prst="rect">
            <a:avLst/>
          </a:prstGeom>
        </p:spPr>
        <p:txBody>
          <a:bodyPr wrap="square">
            <a:spAutoFit/>
          </a:bodyPr>
          <a:lstStyle/>
          <a:p>
            <a:pPr algn="ctr"/>
            <a:endParaRPr lang="en-US" sz="3200" dirty="0">
              <a:solidFill>
                <a:srgbClr val="FFFFFF"/>
              </a:solidFill>
            </a:endParaRPr>
          </a:p>
        </p:txBody>
      </p:sp>
      <p:sp>
        <p:nvSpPr>
          <p:cNvPr id="3" name="TextBox 2"/>
          <p:cNvSpPr txBox="1"/>
          <p:nvPr/>
        </p:nvSpPr>
        <p:spPr>
          <a:xfrm>
            <a:off x="1066800" y="1828800"/>
            <a:ext cx="7239000" cy="707886"/>
          </a:xfrm>
          <a:prstGeom prst="rect">
            <a:avLst/>
          </a:prstGeom>
          <a:noFill/>
        </p:spPr>
        <p:txBody>
          <a:bodyPr wrap="square" rtlCol="0">
            <a:spAutoFit/>
          </a:bodyPr>
          <a:lstStyle/>
          <a:p>
            <a:pPr algn="ctr"/>
            <a:r>
              <a:rPr lang="en-US" sz="4000" dirty="0" smtClean="0">
                <a:solidFill>
                  <a:schemeClr val="bg1"/>
                </a:solidFill>
              </a:rPr>
              <a:t>Amazing</a:t>
            </a:r>
            <a:endParaRPr lang="en-US" sz="4000" dirty="0">
              <a:solidFill>
                <a:schemeClr val="bg1"/>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47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1143000"/>
            <a:ext cx="7772400" cy="707886"/>
          </a:xfrm>
          <a:prstGeom prst="rect">
            <a:avLst/>
          </a:prstGeom>
        </p:spPr>
        <p:txBody>
          <a:bodyPr wrap="square">
            <a:spAutoFit/>
          </a:bodyPr>
          <a:lstStyle/>
          <a:p>
            <a:pPr algn="ctr"/>
            <a:r>
              <a:rPr lang="en-US" sz="4000" dirty="0">
                <a:solidFill>
                  <a:srgbClr val="FFFFFF"/>
                </a:solidFill>
              </a:rPr>
              <a:t>Ordinance and Covenants</a:t>
            </a:r>
            <a:r>
              <a:rPr lang="en-US" sz="4000" dirty="0">
                <a:solidFill>
                  <a:srgbClr val="FFFFFF"/>
                </a:solidFill>
              </a:rPr>
              <a:t> </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381000" y="914400"/>
            <a:ext cx="8458200" cy="2554545"/>
          </a:xfrm>
          <a:prstGeom prst="rect">
            <a:avLst/>
          </a:prstGeom>
        </p:spPr>
        <p:txBody>
          <a:bodyPr wrap="square">
            <a:spAutoFit/>
          </a:bodyPr>
          <a:lstStyle/>
          <a:p>
            <a:r>
              <a:rPr lang="en-US" sz="4000" dirty="0">
                <a:solidFill>
                  <a:srgbClr val="FFFFFF"/>
                </a:solidFill>
              </a:rPr>
              <a:t>Elder Claudio D. </a:t>
            </a:r>
            <a:r>
              <a:rPr lang="en-US" sz="4000" dirty="0" err="1">
                <a:solidFill>
                  <a:srgbClr val="FFFFFF"/>
                </a:solidFill>
              </a:rPr>
              <a:t>Zivic</a:t>
            </a:r>
            <a:r>
              <a:rPr lang="en-US" sz="4000" dirty="0">
                <a:solidFill>
                  <a:srgbClr val="FFFFFF"/>
                </a:solidFill>
              </a:rPr>
              <a:t> listed a simple formula that can help members resist temptations and endure to the end. Name three of the five things he listed.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68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762000"/>
            <a:ext cx="8229600" cy="4031873"/>
          </a:xfrm>
          <a:prstGeom prst="rect">
            <a:avLst/>
          </a:prstGeom>
        </p:spPr>
        <p:txBody>
          <a:bodyPr wrap="square">
            <a:spAutoFit/>
          </a:bodyPr>
          <a:lstStyle/>
          <a:p>
            <a:pPr algn="ctr"/>
            <a:r>
              <a:rPr lang="en-US" sz="3200" dirty="0" smtClean="0">
                <a:solidFill>
                  <a:srgbClr val="FFFFFF"/>
                </a:solidFill>
              </a:rPr>
              <a:t>1. Daily</a:t>
            </a:r>
            <a:r>
              <a:rPr lang="en-US" sz="3200" dirty="0">
                <a:solidFill>
                  <a:srgbClr val="FFFFFF"/>
                </a:solidFill>
              </a:rPr>
              <a:t>, pray and read scriptures. </a:t>
            </a:r>
            <a:endParaRPr lang="en-US" sz="3200" dirty="0" smtClean="0">
              <a:solidFill>
                <a:srgbClr val="FFFFFF"/>
              </a:solidFill>
            </a:endParaRPr>
          </a:p>
          <a:p>
            <a:pPr algn="ctr"/>
            <a:r>
              <a:rPr lang="en-US" sz="3200" dirty="0" smtClean="0">
                <a:solidFill>
                  <a:srgbClr val="FFFFFF"/>
                </a:solidFill>
              </a:rPr>
              <a:t>2. Weekly</a:t>
            </a:r>
            <a:r>
              <a:rPr lang="en-US" sz="3200" dirty="0">
                <a:solidFill>
                  <a:srgbClr val="FFFFFF"/>
                </a:solidFill>
              </a:rPr>
              <a:t>, partake of the sacrament with a broken heart and a contrite spirit. </a:t>
            </a:r>
            <a:endParaRPr lang="en-US" sz="3200" dirty="0" smtClean="0">
              <a:solidFill>
                <a:srgbClr val="FFFFFF"/>
              </a:solidFill>
            </a:endParaRPr>
          </a:p>
          <a:p>
            <a:pPr algn="ctr"/>
            <a:r>
              <a:rPr lang="en-US" sz="3200" dirty="0" smtClean="0">
                <a:solidFill>
                  <a:srgbClr val="FFFFFF"/>
                </a:solidFill>
              </a:rPr>
              <a:t>3</a:t>
            </a:r>
            <a:r>
              <a:rPr lang="en-US" sz="3200" dirty="0">
                <a:solidFill>
                  <a:srgbClr val="FFFFFF"/>
                </a:solidFill>
              </a:rPr>
              <a:t>. Pay our tithing and monthly fast offerings. </a:t>
            </a:r>
            <a:endParaRPr lang="en-US" sz="3200" dirty="0" smtClean="0">
              <a:solidFill>
                <a:srgbClr val="FFFFFF"/>
              </a:solidFill>
            </a:endParaRPr>
          </a:p>
          <a:p>
            <a:pPr algn="ctr"/>
            <a:r>
              <a:rPr lang="en-US" sz="3200" dirty="0" smtClean="0">
                <a:solidFill>
                  <a:srgbClr val="FFFFFF"/>
                </a:solidFill>
              </a:rPr>
              <a:t>4</a:t>
            </a:r>
            <a:r>
              <a:rPr lang="en-US" sz="3200" dirty="0">
                <a:solidFill>
                  <a:srgbClr val="FFFFFF"/>
                </a:solidFill>
              </a:rPr>
              <a:t>. Every two years — every year for youth — renew our temple recommends. </a:t>
            </a:r>
            <a:endParaRPr lang="en-US" sz="3200" dirty="0" smtClean="0">
              <a:solidFill>
                <a:srgbClr val="FFFFFF"/>
              </a:solidFill>
            </a:endParaRPr>
          </a:p>
          <a:p>
            <a:pPr algn="ctr"/>
            <a:r>
              <a:rPr lang="en-US" sz="3200" dirty="0" smtClean="0">
                <a:solidFill>
                  <a:srgbClr val="FFFFFF"/>
                </a:solidFill>
              </a:rPr>
              <a:t>5</a:t>
            </a:r>
            <a:r>
              <a:rPr lang="en-US" sz="3200" dirty="0">
                <a:solidFill>
                  <a:srgbClr val="FFFFFF"/>
                </a:solidFill>
              </a:rPr>
              <a:t>. Throughout our whole lives, serve in the work of the Lord.</a:t>
            </a:r>
            <a:r>
              <a:rPr lang="en-US" sz="3200" dirty="0">
                <a:solidFill>
                  <a:srgbClr val="FFFFFF"/>
                </a:solidFill>
              </a:rPr>
              <a:t> </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609600" y="990600"/>
            <a:ext cx="7924800" cy="5078314"/>
          </a:xfrm>
          <a:prstGeom prst="rect">
            <a:avLst/>
          </a:prstGeom>
        </p:spPr>
        <p:txBody>
          <a:bodyPr wrap="square">
            <a:spAutoFit/>
          </a:bodyPr>
          <a:lstStyle/>
          <a:p>
            <a:pPr algn="ctr"/>
            <a:r>
              <a:rPr lang="en-US" sz="3600" dirty="0">
                <a:solidFill>
                  <a:srgbClr val="FFFFFF"/>
                </a:solidFill>
              </a:rPr>
              <a:t>Elder Dieter F. </a:t>
            </a:r>
            <a:r>
              <a:rPr lang="en-US" sz="3600" dirty="0" err="1">
                <a:solidFill>
                  <a:srgbClr val="FFFFFF"/>
                </a:solidFill>
              </a:rPr>
              <a:t>Uchtdorf</a:t>
            </a:r>
            <a:r>
              <a:rPr lang="en-US" sz="3600" dirty="0">
                <a:solidFill>
                  <a:srgbClr val="FFFFFF"/>
                </a:solidFill>
              </a:rPr>
              <a:t> taught, “When you are encompassed by sorrows and grief, ‘_______ ___ ___.’ When you feel lost or forgotten, ‘‘_______ ___ ___.’ When you are despairing, deserted, doubting, damaged, or defeated, ‘‘_______ ___ ___.’” </a:t>
            </a:r>
            <a:endParaRPr lang="en-US" sz="3600" dirty="0" smtClean="0">
              <a:solidFill>
                <a:srgbClr val="FFFFFF"/>
              </a:solidFill>
            </a:endParaRPr>
          </a:p>
          <a:p>
            <a:pPr algn="ctr"/>
            <a:r>
              <a:rPr lang="en-US" sz="3600" dirty="0" smtClean="0">
                <a:solidFill>
                  <a:srgbClr val="FFFFFF"/>
                </a:solidFill>
              </a:rPr>
              <a:t>Fill </a:t>
            </a:r>
            <a:r>
              <a:rPr lang="en-US" sz="3600" dirty="0">
                <a:solidFill>
                  <a:srgbClr val="FFFFFF"/>
                </a:solidFill>
              </a:rPr>
              <a:t>in the blank. </a:t>
            </a:r>
            <a:endParaRPr lang="en-US" sz="3600" dirty="0" smtClean="0">
              <a:solidFill>
                <a:srgbClr val="FFFFFF"/>
              </a:solidFill>
            </a:endParaRPr>
          </a:p>
          <a:p>
            <a:pPr algn="ctr"/>
            <a:r>
              <a:rPr lang="en-US" sz="3600" dirty="0" smtClean="0">
                <a:solidFill>
                  <a:srgbClr val="FFFFFF"/>
                </a:solidFill>
              </a:rPr>
              <a:t>The </a:t>
            </a:r>
            <a:r>
              <a:rPr lang="en-US" sz="3600" dirty="0">
                <a:solidFill>
                  <a:srgbClr val="FFFFFF"/>
                </a:solidFill>
              </a:rPr>
              <a:t>same phrase is used each time.</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78852" name="Text Box 4"/>
          <p:cNvSpPr txBox="1">
            <a:spLocks noChangeArrowheads="1"/>
          </p:cNvSpPr>
          <p:nvPr/>
        </p:nvSpPr>
        <p:spPr bwMode="auto">
          <a:xfrm>
            <a:off x="228600" y="914400"/>
            <a:ext cx="8382000" cy="1200150"/>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endParaRPr lang="en-US" sz="3600">
              <a:latin typeface="Times New Roman" pitchFamily="18" charset="0"/>
              <a:ea typeface="+mn-ea"/>
              <a:cs typeface="+mn-cs"/>
            </a:endParaRPr>
          </a:p>
          <a:p>
            <a:pPr>
              <a:defRPr/>
            </a:pPr>
            <a:endParaRPr lang="en-US" sz="3600">
              <a:solidFill>
                <a:schemeClr val="bg1"/>
              </a:solidFill>
              <a:latin typeface="Times New Roman" pitchFamily="18" charset="0"/>
              <a:ea typeface="+mn-ea"/>
              <a:cs typeface="+mn-cs"/>
            </a:endParaRP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914400"/>
            <a:ext cx="7391400" cy="769441"/>
          </a:xfrm>
          <a:prstGeom prst="rect">
            <a:avLst/>
          </a:prstGeom>
        </p:spPr>
        <p:txBody>
          <a:bodyPr wrap="square">
            <a:spAutoFit/>
          </a:bodyPr>
          <a:lstStyle/>
          <a:p>
            <a:pPr algn="ctr"/>
            <a:r>
              <a:rPr lang="en-US" sz="4400" dirty="0" smtClean="0">
                <a:solidFill>
                  <a:srgbClr val="FFFFFF"/>
                </a:solidFill>
              </a:rPr>
              <a:t>Behold the Man</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98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533400" y="838200"/>
            <a:ext cx="8001000" cy="4524315"/>
          </a:xfrm>
          <a:prstGeom prst="rect">
            <a:avLst/>
          </a:prstGeom>
        </p:spPr>
        <p:txBody>
          <a:bodyPr wrap="square">
            <a:spAutoFit/>
          </a:bodyPr>
          <a:lstStyle/>
          <a:p>
            <a:r>
              <a:rPr lang="en-US" sz="3200" dirty="0">
                <a:solidFill>
                  <a:srgbClr val="FFFFFF"/>
                </a:solidFill>
              </a:rPr>
              <a:t>Elder Neil L. Andersen said, “A prophet does not stand between you and the Savior. Rather, he stands beside you and points the way to the Savior. A prophet’s greatest responsibility and most precious gift to us is his sure witness, his certain knowledge, that Jesus is the Christ. . . I promise you that as you remain resolute in _______ ___ _______, your faith in the Savior will increase.”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08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0900" name="TextBox 4"/>
          <p:cNvSpPr txBox="1">
            <a:spLocks noChangeArrowheads="1"/>
          </p:cNvSpPr>
          <p:nvPr/>
        </p:nvSpPr>
        <p:spPr bwMode="auto">
          <a:xfrm>
            <a:off x="990600" y="762000"/>
            <a:ext cx="701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smtClean="0">
                <a:solidFill>
                  <a:schemeClr val="bg1"/>
                </a:solidFill>
              </a:rPr>
              <a:t>Following the Prophet</a:t>
            </a:r>
            <a:endParaRPr lang="en-US" sz="4800" dirty="0">
              <a:solidFill>
                <a:schemeClr val="bg1"/>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7395"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7395"/>
                                        </p:tgtEl>
                                        <p:attrNameLst>
                                          <p:attrName>style.visibility</p:attrName>
                                        </p:attrNameLst>
                                      </p:cBhvr>
                                      <p:to>
                                        <p:strVal val="visible"/>
                                      </p:to>
                                    </p:set>
                                    <p:animEffect transition="in" filter="box(out)">
                                      <p:cBhvr>
                                        <p:cTn id="7" dur="500"/>
                                        <p:tgtEl>
                                          <p:spTgt spid="187395"/>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29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85800" y="914400"/>
            <a:ext cx="7620000" cy="5078314"/>
          </a:xfrm>
          <a:prstGeom prst="rect">
            <a:avLst/>
          </a:prstGeom>
        </p:spPr>
        <p:txBody>
          <a:bodyPr wrap="square">
            <a:spAutoFit/>
          </a:bodyPr>
          <a:lstStyle/>
          <a:p>
            <a:r>
              <a:rPr lang="en-US" sz="3600" dirty="0">
                <a:solidFill>
                  <a:srgbClr val="FFFFFF"/>
                </a:solidFill>
              </a:rPr>
              <a:t>Elder Lynn G. Robbins said, “________ is God’s ever-accessible gift that allows and enables us to go from failure to failure without any loss of enthusiasm. ________ isn't His backup plan in the event we might fail. ________ is His plan knowing that we will." </a:t>
            </a:r>
            <a:r>
              <a:rPr lang="en-US" sz="3600" dirty="0" smtClean="0">
                <a:solidFill>
                  <a:srgbClr val="FFFFFF"/>
                </a:solidFill>
              </a:rPr>
              <a:t>Fill in the blank. The same word is used for each blank.</a:t>
            </a:r>
            <a:endParaRPr lang="en-US" sz="36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39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3972" name="TextBox 4"/>
          <p:cNvSpPr txBox="1">
            <a:spLocks noChangeArrowheads="1"/>
          </p:cNvSpPr>
          <p:nvPr/>
        </p:nvSpPr>
        <p:spPr bwMode="auto">
          <a:xfrm>
            <a:off x="457200" y="1447800"/>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smtClean="0">
                <a:solidFill>
                  <a:srgbClr val="FFFFFF"/>
                </a:solidFill>
              </a:rPr>
              <a:t>Repentance</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838200" y="1447800"/>
            <a:ext cx="7467600" cy="2308324"/>
          </a:xfrm>
          <a:prstGeom prst="rect">
            <a:avLst/>
          </a:prstGeom>
          <a:noFill/>
        </p:spPr>
        <p:txBody>
          <a:bodyPr wrap="square" rtlCol="0">
            <a:spAutoFit/>
          </a:bodyPr>
          <a:lstStyle/>
          <a:p>
            <a:pPr algn="ctr"/>
            <a:r>
              <a:rPr lang="en-US" sz="3600" dirty="0">
                <a:solidFill>
                  <a:srgbClr val="FFFFFF"/>
                </a:solidFill>
              </a:rPr>
              <a:t>Sister Reyna I. </a:t>
            </a:r>
            <a:r>
              <a:rPr lang="en-US" sz="3600" dirty="0" err="1">
                <a:solidFill>
                  <a:srgbClr val="FFFFFF"/>
                </a:solidFill>
              </a:rPr>
              <a:t>Aburto</a:t>
            </a:r>
            <a:r>
              <a:rPr lang="en-US" sz="3600" dirty="0">
                <a:solidFill>
                  <a:srgbClr val="FFFFFF"/>
                </a:solidFill>
              </a:rPr>
              <a:t> taught, “_______ happen when the children of God work together guided by the Spirit to reach out to others in need.”</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49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762000" y="1219200"/>
            <a:ext cx="7391400" cy="3539430"/>
          </a:xfrm>
          <a:prstGeom prst="rect">
            <a:avLst/>
          </a:prstGeom>
        </p:spPr>
        <p:txBody>
          <a:bodyPr wrap="square">
            <a:spAutoFit/>
          </a:bodyPr>
          <a:lstStyle/>
          <a:p>
            <a:pPr algn="ctr"/>
            <a:r>
              <a:rPr lang="en-US" sz="3200" dirty="0">
                <a:solidFill>
                  <a:srgbClr val="FFFFFF"/>
                </a:solidFill>
              </a:rPr>
              <a:t>In his talk, Elder David A. </a:t>
            </a:r>
            <a:r>
              <a:rPr lang="en-US" sz="3200" dirty="0" err="1">
                <a:solidFill>
                  <a:srgbClr val="FFFFFF"/>
                </a:solidFill>
              </a:rPr>
              <a:t>Bednar</a:t>
            </a:r>
            <a:r>
              <a:rPr lang="en-US" sz="3200" dirty="0">
                <a:solidFill>
                  <a:srgbClr val="FFFFFF"/>
                </a:solidFill>
              </a:rPr>
              <a:t> quoted this year’s mutual theme Doctrine and Covenants 19:23., “Learn of me, and listen to my words; walk in the ________ of my spirit and you shall have peace in me.” What word in that theme was the subject of Elder </a:t>
            </a:r>
            <a:r>
              <a:rPr lang="en-US" sz="3200" dirty="0" err="1">
                <a:solidFill>
                  <a:srgbClr val="FFFFFF"/>
                </a:solidFill>
              </a:rPr>
              <a:t>Bednar’s</a:t>
            </a:r>
            <a:r>
              <a:rPr lang="en-US" sz="3200" dirty="0">
                <a:solidFill>
                  <a:srgbClr val="FFFFFF"/>
                </a:solidFill>
              </a:rPr>
              <a:t> talk?</a:t>
            </a:r>
            <a:r>
              <a:rPr lang="en-US" sz="3200" dirty="0">
                <a:solidFill>
                  <a:srgbClr val="FFFFFF"/>
                </a:solidFill>
              </a:rPr>
              <a:t> </a:t>
            </a:r>
            <a:endParaRPr lang="en-US" sz="32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60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143000" y="1447800"/>
            <a:ext cx="7162800" cy="646331"/>
          </a:xfrm>
          <a:prstGeom prst="rect">
            <a:avLst/>
          </a:prstGeom>
        </p:spPr>
        <p:txBody>
          <a:bodyPr wrap="square">
            <a:spAutoFit/>
          </a:bodyPr>
          <a:lstStyle/>
          <a:p>
            <a:pPr algn="ctr"/>
            <a:r>
              <a:rPr lang="en-US" sz="3600" dirty="0" smtClean="0">
                <a:solidFill>
                  <a:srgbClr val="FFFFFF"/>
                </a:solidFill>
              </a:rPr>
              <a:t>Meekness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762000" y="1066800"/>
            <a:ext cx="7696200" cy="4524316"/>
          </a:xfrm>
          <a:prstGeom prst="rect">
            <a:avLst/>
          </a:prstGeom>
        </p:spPr>
        <p:txBody>
          <a:bodyPr wrap="square">
            <a:spAutoFit/>
          </a:bodyPr>
          <a:lstStyle/>
          <a:p>
            <a:pPr algn="ctr"/>
            <a:r>
              <a:rPr lang="en-US" sz="3600" dirty="0">
                <a:solidFill>
                  <a:srgbClr val="FFFFFF"/>
                </a:solidFill>
              </a:rPr>
              <a:t>President Henry B. </a:t>
            </a:r>
            <a:r>
              <a:rPr lang="en-US" sz="3600" dirty="0" err="1">
                <a:solidFill>
                  <a:srgbClr val="FFFFFF"/>
                </a:solidFill>
              </a:rPr>
              <a:t>Eyring</a:t>
            </a:r>
            <a:r>
              <a:rPr lang="en-US" sz="3600" dirty="0">
                <a:solidFill>
                  <a:srgbClr val="FFFFFF"/>
                </a:solidFill>
              </a:rPr>
              <a:t> said, “Great ministers have qualified for the ____ _____ as a nearly constant companion. And they have qualified for the gift of _______, which is the pure love of Christ. Those gifts have grown in them as they have used them in serving out of love for the Lord.”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1066800"/>
            <a:ext cx="7391400" cy="646331"/>
          </a:xfrm>
          <a:prstGeom prst="rect">
            <a:avLst/>
          </a:prstGeom>
        </p:spPr>
        <p:txBody>
          <a:bodyPr wrap="square">
            <a:spAutoFit/>
          </a:bodyPr>
          <a:lstStyle/>
          <a:p>
            <a:pPr algn="ctr"/>
            <a:r>
              <a:rPr lang="en-US" sz="3600" dirty="0" smtClean="0">
                <a:solidFill>
                  <a:srgbClr val="FFFFFF"/>
                </a:solidFill>
              </a:rPr>
              <a:t>Holy Ghost and Charity</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90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89092" name="Text Box 4"/>
          <p:cNvSpPr txBox="1">
            <a:spLocks noChangeArrowheads="1"/>
          </p:cNvSpPr>
          <p:nvPr/>
        </p:nvSpPr>
        <p:spPr bwMode="auto">
          <a:xfrm>
            <a:off x="457200" y="1524000"/>
            <a:ext cx="8382000" cy="4619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a:latin typeface="Times New Roman" pitchFamily="18" charset="0"/>
                <a:ea typeface="+mn-ea"/>
                <a:cs typeface="+mn-cs"/>
              </a:rPr>
              <a:t> </a:t>
            </a:r>
            <a:endParaRPr lang="en-US" sz="3600">
              <a:solidFill>
                <a:schemeClr val="bg1"/>
              </a:solidFill>
              <a:latin typeface="Courier New" pitchFamily="49" charset="0"/>
              <a:ea typeface="+mn-ea"/>
              <a:cs typeface="+mn-cs"/>
            </a:endParaRPr>
          </a:p>
        </p:txBody>
      </p:sp>
      <p:sp>
        <p:nvSpPr>
          <p:cNvPr id="3" name="Rectangle 2"/>
          <p:cNvSpPr/>
          <p:nvPr/>
        </p:nvSpPr>
        <p:spPr>
          <a:xfrm>
            <a:off x="533400" y="990600"/>
            <a:ext cx="7848600" cy="3416320"/>
          </a:xfrm>
          <a:prstGeom prst="rect">
            <a:avLst/>
          </a:prstGeom>
        </p:spPr>
        <p:txBody>
          <a:bodyPr wrap="square">
            <a:spAutoFit/>
          </a:bodyPr>
          <a:lstStyle/>
          <a:p>
            <a:pPr algn="ctr"/>
            <a:r>
              <a:rPr lang="en-US" sz="3600" dirty="0">
                <a:solidFill>
                  <a:srgbClr val="FFFFFF"/>
                </a:solidFill>
              </a:rPr>
              <a:t>Elder Quentin L. Cook said when the Kirtland Temple was dedicated on April 3, 1836 Moses, Elias and Elijah appeared and restored the priesthood keys necessary for the purposes of this dispensation. Name two of those keys.</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01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267200" y="60198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1295400"/>
            <a:ext cx="7696200" cy="2862322"/>
          </a:xfrm>
          <a:prstGeom prst="rect">
            <a:avLst/>
          </a:prstGeom>
        </p:spPr>
        <p:txBody>
          <a:bodyPr wrap="square">
            <a:spAutoFit/>
          </a:bodyPr>
          <a:lstStyle/>
          <a:p>
            <a:r>
              <a:rPr lang="en-US" sz="3600" dirty="0">
                <a:solidFill>
                  <a:srgbClr val="FFFFFF"/>
                </a:solidFill>
              </a:rPr>
              <a:t>First, the keys of the gathering of Israel. Second, the keys of the dispensation of the gospel of Abraham. </a:t>
            </a:r>
            <a:endParaRPr lang="en-US" sz="3600" dirty="0" smtClean="0">
              <a:solidFill>
                <a:srgbClr val="FFFFFF"/>
              </a:solidFill>
            </a:endParaRPr>
          </a:p>
          <a:p>
            <a:r>
              <a:rPr lang="en-US" sz="3600" dirty="0" smtClean="0">
                <a:solidFill>
                  <a:srgbClr val="FFFFFF"/>
                </a:solidFill>
              </a:rPr>
              <a:t>Third</a:t>
            </a:r>
            <a:r>
              <a:rPr lang="en-US" sz="3600" dirty="0">
                <a:solidFill>
                  <a:srgbClr val="FFFFFF"/>
                </a:solidFill>
              </a:rPr>
              <a:t>, the keys of the sealing power in this dispensation.</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r>
              <a:rPr lang="en-US"/>
              <a:t> </a:t>
            </a:r>
          </a:p>
        </p:txBody>
      </p:sp>
      <p:sp>
        <p:nvSpPr>
          <p:cNvPr id="911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066800"/>
            <a:ext cx="7543800" cy="1754327"/>
          </a:xfrm>
          <a:prstGeom prst="rect">
            <a:avLst/>
          </a:prstGeom>
        </p:spPr>
        <p:txBody>
          <a:bodyPr wrap="square">
            <a:spAutoFit/>
          </a:bodyPr>
          <a:lstStyle/>
          <a:p>
            <a:r>
              <a:rPr lang="en-US" sz="3600" dirty="0">
                <a:solidFill>
                  <a:srgbClr val="FFFFFF"/>
                </a:solidFill>
              </a:rPr>
              <a:t>Elder Lynn G. Robbins made the audience laugh when he said, “Your repentance card is just _______.”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762000" y="1676400"/>
            <a:ext cx="7620000" cy="707886"/>
          </a:xfrm>
          <a:prstGeom prst="rect">
            <a:avLst/>
          </a:prstGeom>
        </p:spPr>
        <p:txBody>
          <a:bodyPr wrap="square">
            <a:spAutoFit/>
          </a:bodyPr>
          <a:lstStyle/>
          <a:p>
            <a:pPr algn="ctr"/>
            <a:r>
              <a:rPr lang="en-US" sz="4000" dirty="0" smtClean="0">
                <a:solidFill>
                  <a:srgbClr val="FFFFFF"/>
                </a:solidFill>
              </a:rPr>
              <a:t>Expired</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31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457200" y="914400"/>
            <a:ext cx="7848600" cy="3416320"/>
          </a:xfrm>
          <a:prstGeom prst="rect">
            <a:avLst/>
          </a:prstGeom>
        </p:spPr>
        <p:txBody>
          <a:bodyPr wrap="square">
            <a:spAutoFit/>
          </a:bodyPr>
          <a:lstStyle/>
          <a:p>
            <a:r>
              <a:rPr lang="en-US" sz="3600" dirty="0">
                <a:solidFill>
                  <a:srgbClr val="FFFFFF"/>
                </a:solidFill>
              </a:rPr>
              <a:t>Elder Neil L. Andersen received laughs when he said, “President Nelson, at age 93, is in amazing health. We hope he will be with us for another decade or two, but for now we are trying to persuade him to stay off the ___ ______.”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42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447800"/>
            <a:ext cx="6553200" cy="646331"/>
          </a:xfrm>
          <a:prstGeom prst="rect">
            <a:avLst/>
          </a:prstGeom>
        </p:spPr>
        <p:txBody>
          <a:bodyPr wrap="square">
            <a:spAutoFit/>
          </a:bodyPr>
          <a:lstStyle/>
          <a:p>
            <a:pPr algn="ctr"/>
            <a:r>
              <a:rPr lang="en-US" sz="3600" dirty="0" smtClean="0">
                <a:solidFill>
                  <a:srgbClr val="FFFFFF"/>
                </a:solidFill>
              </a:rPr>
              <a:t>Ski Slopes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3">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914400" y="1524000"/>
            <a:ext cx="7391400" cy="646331"/>
          </a:xfrm>
          <a:prstGeom prst="rect">
            <a:avLst/>
          </a:prstGeom>
          <a:noFill/>
        </p:spPr>
        <p:txBody>
          <a:bodyPr wrap="square" rtlCol="0">
            <a:spAutoFit/>
          </a:bodyPr>
          <a:lstStyle/>
          <a:p>
            <a:pPr algn="ctr"/>
            <a:r>
              <a:rPr lang="en-US" sz="3600" dirty="0" smtClean="0">
                <a:solidFill>
                  <a:srgbClr val="FFFFFF"/>
                </a:solidFill>
              </a:rPr>
              <a:t>Miracles</a:t>
            </a:r>
            <a:endParaRPr lang="en-US" sz="3600" dirty="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52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1143000" y="1219200"/>
            <a:ext cx="6629400" cy="2308324"/>
          </a:xfrm>
          <a:prstGeom prst="rect">
            <a:avLst/>
          </a:prstGeom>
        </p:spPr>
        <p:txBody>
          <a:bodyPr wrap="square">
            <a:spAutoFit/>
          </a:bodyPr>
          <a:lstStyle/>
          <a:p>
            <a:pPr algn="ctr"/>
            <a:r>
              <a:rPr lang="en-US" sz="3600" dirty="0">
                <a:solidFill>
                  <a:srgbClr val="FFFFFF"/>
                </a:solidFill>
              </a:rPr>
              <a:t>Elder De </a:t>
            </a:r>
            <a:r>
              <a:rPr lang="en-US" sz="3600" dirty="0" err="1">
                <a:solidFill>
                  <a:srgbClr val="FFFFFF"/>
                </a:solidFill>
              </a:rPr>
              <a:t>Feo’s</a:t>
            </a:r>
            <a:r>
              <a:rPr lang="en-US" sz="3600" dirty="0">
                <a:solidFill>
                  <a:srgbClr val="FFFFFF"/>
                </a:solidFill>
              </a:rPr>
              <a:t> young son was trying to impress his friends. He told them his father was the chief of the __________.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62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2209800" y="1600200"/>
            <a:ext cx="4572000" cy="646331"/>
          </a:xfrm>
          <a:prstGeom prst="rect">
            <a:avLst/>
          </a:prstGeom>
        </p:spPr>
        <p:txBody>
          <a:bodyPr>
            <a:spAutoFit/>
          </a:bodyPr>
          <a:lstStyle/>
          <a:p>
            <a:pPr algn="ctr"/>
            <a:r>
              <a:rPr lang="en-US" sz="3600" dirty="0" smtClean="0">
                <a:solidFill>
                  <a:srgbClr val="FFFFFF"/>
                </a:solidFill>
              </a:rPr>
              <a:t>Universe</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72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685800" y="1166843"/>
            <a:ext cx="7162800" cy="2554545"/>
          </a:xfrm>
          <a:prstGeom prst="rect">
            <a:avLst/>
          </a:prstGeom>
        </p:spPr>
        <p:txBody>
          <a:bodyPr wrap="square">
            <a:spAutoFit/>
          </a:bodyPr>
          <a:lstStyle/>
          <a:p>
            <a:pPr algn="ctr"/>
            <a:r>
              <a:rPr lang="en-US" sz="4000" dirty="0">
                <a:solidFill>
                  <a:srgbClr val="FFFFFF"/>
                </a:solidFill>
              </a:rPr>
              <a:t>As a young boy President Russell M. Nelson wanted his parents to live the word of wisdom. </a:t>
            </a:r>
            <a:endParaRPr lang="en-US" sz="4000" dirty="0" smtClean="0">
              <a:solidFill>
                <a:srgbClr val="FFFFFF"/>
              </a:solidFill>
            </a:endParaRPr>
          </a:p>
          <a:p>
            <a:pPr algn="ctr"/>
            <a:r>
              <a:rPr lang="en-US" sz="4000" dirty="0" smtClean="0">
                <a:solidFill>
                  <a:srgbClr val="FFFFFF"/>
                </a:solidFill>
              </a:rPr>
              <a:t>What </a:t>
            </a:r>
            <a:r>
              <a:rPr lang="en-US" sz="4000" dirty="0">
                <a:solidFill>
                  <a:srgbClr val="FFFFFF"/>
                </a:solidFill>
              </a:rPr>
              <a:t>did he do?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0" y="4763"/>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83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98308"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990600"/>
            <a:ext cx="7239000" cy="1938992"/>
          </a:xfrm>
          <a:prstGeom prst="rect">
            <a:avLst/>
          </a:prstGeom>
        </p:spPr>
        <p:txBody>
          <a:bodyPr wrap="square">
            <a:spAutoFit/>
          </a:bodyPr>
          <a:lstStyle/>
          <a:p>
            <a:pPr algn="ctr"/>
            <a:r>
              <a:rPr lang="en-US" sz="4000" dirty="0">
                <a:solidFill>
                  <a:srgbClr val="FFFFFF"/>
                </a:solidFill>
              </a:rPr>
              <a:t>He went into the basement and threw every glass bottle of liquor on the floor.</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4763"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993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Rectangle 1"/>
          <p:cNvSpPr/>
          <p:nvPr/>
        </p:nvSpPr>
        <p:spPr>
          <a:xfrm>
            <a:off x="533400" y="1066800"/>
            <a:ext cx="7772400" cy="4524316"/>
          </a:xfrm>
          <a:prstGeom prst="rect">
            <a:avLst/>
          </a:prstGeom>
        </p:spPr>
        <p:txBody>
          <a:bodyPr wrap="square">
            <a:spAutoFit/>
          </a:bodyPr>
          <a:lstStyle/>
          <a:p>
            <a:pPr algn="ctr"/>
            <a:r>
              <a:rPr lang="en-US" sz="3600" dirty="0">
                <a:solidFill>
                  <a:srgbClr val="FFFFFF"/>
                </a:solidFill>
              </a:rPr>
              <a:t>Elder Jeffrey R. Holland quoted Ralph Waldo Emerson who said, “A rush of thoughts is the only conceivable prosperity that can come to us.” </a:t>
            </a:r>
            <a:endParaRPr lang="en-US" sz="3600" dirty="0" smtClean="0">
              <a:solidFill>
                <a:srgbClr val="FFFFFF"/>
              </a:solidFill>
            </a:endParaRPr>
          </a:p>
          <a:p>
            <a:pPr algn="ctr"/>
            <a:r>
              <a:rPr lang="en-US" sz="3600" dirty="0" smtClean="0">
                <a:solidFill>
                  <a:srgbClr val="FFFFFF"/>
                </a:solidFill>
              </a:rPr>
              <a:t>Elder </a:t>
            </a:r>
            <a:r>
              <a:rPr lang="en-US" sz="3600" dirty="0">
                <a:solidFill>
                  <a:srgbClr val="FFFFFF"/>
                </a:solidFill>
              </a:rPr>
              <a:t>Holland then stated, “I don’t know how many more rushes we can </a:t>
            </a:r>
            <a:endParaRPr lang="en-US" sz="3600" dirty="0" smtClean="0">
              <a:solidFill>
                <a:srgbClr val="FFFFFF"/>
              </a:solidFill>
            </a:endParaRPr>
          </a:p>
          <a:p>
            <a:pPr algn="ctr"/>
            <a:r>
              <a:rPr lang="en-US" sz="3600" dirty="0" smtClean="0">
                <a:solidFill>
                  <a:srgbClr val="FFFFFF"/>
                </a:solidFill>
              </a:rPr>
              <a:t>handle </a:t>
            </a:r>
            <a:r>
              <a:rPr lang="en-US" sz="3600" dirty="0">
                <a:solidFill>
                  <a:srgbClr val="FFFFFF"/>
                </a:solidFill>
              </a:rPr>
              <a:t>this weekend! </a:t>
            </a:r>
            <a:endParaRPr lang="en-US" sz="3600" dirty="0" smtClean="0">
              <a:solidFill>
                <a:srgbClr val="FFFFFF"/>
              </a:solidFill>
            </a:endParaRPr>
          </a:p>
          <a:p>
            <a:pPr algn="ctr"/>
            <a:r>
              <a:rPr lang="en-US" sz="3600" dirty="0" smtClean="0">
                <a:solidFill>
                  <a:srgbClr val="FFFFFF"/>
                </a:solidFill>
              </a:rPr>
              <a:t>Some </a:t>
            </a:r>
            <a:r>
              <a:rPr lang="en-US" sz="3600" dirty="0">
                <a:solidFill>
                  <a:srgbClr val="FFFFFF"/>
                </a:solidFill>
              </a:rPr>
              <a:t>of us have weak _____!”</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03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524000"/>
            <a:ext cx="7162800" cy="707886"/>
          </a:xfrm>
          <a:prstGeom prst="rect">
            <a:avLst/>
          </a:prstGeom>
        </p:spPr>
        <p:txBody>
          <a:bodyPr wrap="square">
            <a:spAutoFit/>
          </a:bodyPr>
          <a:lstStyle/>
          <a:p>
            <a:pPr algn="ctr"/>
            <a:r>
              <a:rPr lang="en-US" sz="4000" dirty="0" smtClean="0">
                <a:solidFill>
                  <a:srgbClr val="FFFFFF"/>
                </a:solidFill>
              </a:rPr>
              <a:t>Hearts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13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TextBox 3"/>
          <p:cNvSpPr txBox="1">
            <a:spLocks noChangeArrowheads="1"/>
          </p:cNvSpPr>
          <p:nvPr/>
        </p:nvSpPr>
        <p:spPr bwMode="auto">
          <a:xfrm>
            <a:off x="457200" y="8382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rgbClr val="FFFFFF"/>
                </a:solidFill>
              </a:rPr>
              <a:t>In 1982, two years before he was called as a General Authority, then-Brother Russell M. Nelson said, “My philosophy is to stop putting question marks behind the prophet’s statements and put _______ _____ instead.”</a:t>
            </a:r>
            <a:r>
              <a:rPr lang="en-US" sz="3200" dirty="0">
                <a:solidFill>
                  <a:srgbClr val="FFFFFF"/>
                </a:solidFill>
              </a:rPr>
              <a:t>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1270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2404" name="TextBox 4"/>
          <p:cNvSpPr txBox="1">
            <a:spLocks noChangeArrowheads="1"/>
          </p:cNvSpPr>
          <p:nvPr/>
        </p:nvSpPr>
        <p:spPr bwMode="auto">
          <a:xfrm>
            <a:off x="304800" y="6858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Exclamation points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295400"/>
            <a:ext cx="7772400" cy="3785652"/>
          </a:xfrm>
          <a:prstGeom prst="rect">
            <a:avLst/>
          </a:prstGeom>
        </p:spPr>
        <p:txBody>
          <a:bodyPr wrap="square">
            <a:spAutoFit/>
          </a:bodyPr>
          <a:lstStyle/>
          <a:p>
            <a:pPr algn="ctr"/>
            <a:r>
              <a:rPr lang="en-US" sz="4000" dirty="0">
                <a:solidFill>
                  <a:srgbClr val="FFFFFF"/>
                </a:solidFill>
              </a:rPr>
              <a:t>After announcing seven new temples President Nelson said, “My dear brothers and sisters, construction of these temples may not change your life, but your ____ in the temple surely will.”</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44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4452" name="TextBox 4"/>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3" name="Rectangle 2"/>
          <p:cNvSpPr/>
          <p:nvPr/>
        </p:nvSpPr>
        <p:spPr>
          <a:xfrm>
            <a:off x="2286000" y="762000"/>
            <a:ext cx="4572000" cy="769441"/>
          </a:xfrm>
          <a:prstGeom prst="rect">
            <a:avLst/>
          </a:prstGeom>
        </p:spPr>
        <p:txBody>
          <a:bodyPr>
            <a:spAutoFit/>
          </a:bodyPr>
          <a:lstStyle/>
          <a:p>
            <a:pPr algn="ctr"/>
            <a:r>
              <a:rPr lang="en-US" sz="4400" dirty="0" smtClean="0">
                <a:solidFill>
                  <a:srgbClr val="FFFFFF"/>
                </a:solidFill>
              </a:rPr>
              <a:t>Time</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TextBox 2"/>
          <p:cNvSpPr txBox="1"/>
          <p:nvPr/>
        </p:nvSpPr>
        <p:spPr>
          <a:xfrm>
            <a:off x="762000" y="1447800"/>
            <a:ext cx="7391400" cy="3416320"/>
          </a:xfrm>
          <a:prstGeom prst="rect">
            <a:avLst/>
          </a:prstGeom>
          <a:noFill/>
        </p:spPr>
        <p:txBody>
          <a:bodyPr wrap="square" rtlCol="0">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 said, “Everything </a:t>
            </a:r>
            <a:r>
              <a:rPr lang="en-US" sz="3600" dirty="0" smtClean="0">
                <a:solidFill>
                  <a:srgbClr val="FFFFFF"/>
                </a:solidFill>
              </a:rPr>
              <a:t>_______ </a:t>
            </a:r>
            <a:r>
              <a:rPr lang="en-US" sz="3600" dirty="0">
                <a:solidFill>
                  <a:srgbClr val="FFFFFF"/>
                </a:solidFill>
              </a:rPr>
              <a:t>and </a:t>
            </a:r>
            <a:r>
              <a:rPr lang="en-US" sz="3600" dirty="0" smtClean="0">
                <a:solidFill>
                  <a:srgbClr val="FFFFFF"/>
                </a:solidFill>
              </a:rPr>
              <a:t>_________ </a:t>
            </a:r>
            <a:r>
              <a:rPr lang="en-US" sz="3600" dirty="0">
                <a:solidFill>
                  <a:srgbClr val="FFFFFF"/>
                </a:solidFill>
              </a:rPr>
              <a:t>is centered in the living reality of God our loving Eternal Father and His Son Jesus Christ and His Atonement, witnessed by the Holy Ghost.”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841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8419"/>
                                        </p:tgtEl>
                                        <p:attrNameLst>
                                          <p:attrName>style.visibility</p:attrName>
                                        </p:attrNameLst>
                                      </p:cBhvr>
                                      <p:to>
                                        <p:strVal val="visible"/>
                                      </p:to>
                                    </p:set>
                                    <p:animEffect transition="in" filter="box(out)">
                                      <p:cBhvr>
                                        <p:cTn id="7" dur="500"/>
                                        <p:tgtEl>
                                          <p:spTgt spid="18841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64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381000" y="762000"/>
            <a:ext cx="8382000" cy="5016757"/>
          </a:xfrm>
          <a:prstGeom prst="rect">
            <a:avLst/>
          </a:prstGeom>
        </p:spPr>
        <p:txBody>
          <a:bodyPr wrap="square">
            <a:spAutoFit/>
          </a:bodyPr>
          <a:lstStyle/>
          <a:p>
            <a:r>
              <a:rPr lang="en-US" sz="3200" dirty="0">
                <a:solidFill>
                  <a:srgbClr val="FFFFFF"/>
                </a:solidFill>
              </a:rPr>
              <a:t>President Nelson invited members of the </a:t>
            </a:r>
            <a:r>
              <a:rPr lang="en-US" sz="3200" dirty="0" smtClean="0">
                <a:solidFill>
                  <a:srgbClr val="FFFFFF"/>
                </a:solidFill>
              </a:rPr>
              <a:t>church </a:t>
            </a:r>
            <a:r>
              <a:rPr lang="en-US" sz="3200" dirty="0">
                <a:solidFill>
                  <a:srgbClr val="FFFFFF"/>
                </a:solidFill>
              </a:rPr>
              <a:t>to pray about concerns, fears, weaknesses and “the very longings of your heart.”</a:t>
            </a:r>
          </a:p>
          <a:p>
            <a:r>
              <a:rPr lang="en-US" sz="3200" dirty="0">
                <a:solidFill>
                  <a:srgbClr val="FFFFFF"/>
                </a:solidFill>
              </a:rPr>
              <a:t> </a:t>
            </a:r>
          </a:p>
          <a:p>
            <a:r>
              <a:rPr lang="en-US" sz="3200" dirty="0">
                <a:solidFill>
                  <a:srgbClr val="FFFFFF"/>
                </a:solidFill>
              </a:rPr>
              <a:t>“And then listen!” he said. </a:t>
            </a:r>
            <a:r>
              <a:rPr lang="en-US" sz="3200" dirty="0" smtClean="0">
                <a:solidFill>
                  <a:srgbClr val="FFFFFF"/>
                </a:solidFill>
              </a:rPr>
              <a:t>“______ </a:t>
            </a:r>
            <a:r>
              <a:rPr lang="en-US" sz="3200" dirty="0">
                <a:solidFill>
                  <a:srgbClr val="FFFFFF"/>
                </a:solidFill>
              </a:rPr>
              <a:t>the thoughts that come to your mind. Record your feelings and follow through with actions you are prompted to take. As you repeat this process day after day, month after month, year after year, you will ‘grow into the principle of revelation.’”</a:t>
            </a:r>
            <a:r>
              <a:rPr lang="en-US" sz="3200" dirty="0">
                <a:solidFill>
                  <a:srgbClr val="FFFFFF"/>
                </a:solidFill>
              </a:rPr>
              <a:t>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75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7524" name="TextBox 4"/>
          <p:cNvSpPr txBox="1">
            <a:spLocks noChangeArrowheads="1"/>
          </p:cNvSpPr>
          <p:nvPr/>
        </p:nvSpPr>
        <p:spPr bwMode="auto">
          <a:xfrm>
            <a:off x="533400" y="9144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Write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85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533400" y="1219200"/>
            <a:ext cx="7772400" cy="4401205"/>
          </a:xfrm>
          <a:prstGeom prst="rect">
            <a:avLst/>
          </a:prstGeom>
        </p:spPr>
        <p:txBody>
          <a:bodyPr wrap="square">
            <a:spAutoFit/>
          </a:bodyPr>
          <a:lstStyle/>
          <a:p>
            <a:pPr algn="ctr"/>
            <a:r>
              <a:rPr lang="en-US" sz="4000" dirty="0">
                <a:solidFill>
                  <a:srgbClr val="FFFFFF"/>
                </a:solidFill>
              </a:rPr>
              <a:t>“Nothing opens the heavens quite like the combination of increased purity, exact _________, earnest seeking, daily feasting on the words of Christ in the Book of Mormon, and regular time committed to temple and family history work.”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95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3124200" y="1371600"/>
            <a:ext cx="2743200" cy="707886"/>
          </a:xfrm>
          <a:prstGeom prst="rect">
            <a:avLst/>
          </a:prstGeom>
          <a:noFill/>
        </p:spPr>
        <p:txBody>
          <a:bodyPr wrap="square" rtlCol="0">
            <a:spAutoFit/>
          </a:bodyPr>
          <a:lstStyle/>
          <a:p>
            <a:pPr algn="ctr"/>
            <a:r>
              <a:rPr lang="en-US" sz="4000" dirty="0" smtClean="0">
                <a:solidFill>
                  <a:srgbClr val="FFFFFF"/>
                </a:solidFill>
              </a:rPr>
              <a:t>Obedience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05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838200" y="1219200"/>
            <a:ext cx="7391400" cy="3785652"/>
          </a:xfrm>
          <a:prstGeom prst="rect">
            <a:avLst/>
          </a:prstGeom>
        </p:spPr>
        <p:txBody>
          <a:bodyPr wrap="square">
            <a:spAutoFit/>
          </a:bodyPr>
          <a:lstStyle/>
          <a:p>
            <a:pPr algn="ctr"/>
            <a:r>
              <a:rPr lang="en-US" sz="4000" dirty="0">
                <a:solidFill>
                  <a:srgbClr val="FFFFFF"/>
                </a:solidFill>
              </a:rPr>
              <a:t>President Nelson taught, “In coming days, it will not be possible to _______ ___________ without the guiding, directing, and comforting, and constant influence, of the Holy Ghost.”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16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1620" name="TextBox 4"/>
          <p:cNvSpPr txBox="1">
            <a:spLocks noChangeArrowheads="1"/>
          </p:cNvSpPr>
          <p:nvPr/>
        </p:nvSpPr>
        <p:spPr bwMode="auto">
          <a:xfrm>
            <a:off x="457200" y="12192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Survive Spiritually</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1066800" y="1143000"/>
            <a:ext cx="7086600" cy="1200329"/>
          </a:xfrm>
          <a:prstGeom prst="rect">
            <a:avLst/>
          </a:prstGeom>
        </p:spPr>
        <p:txBody>
          <a:bodyPr wrap="square">
            <a:spAutoFit/>
          </a:bodyPr>
          <a:lstStyle/>
          <a:p>
            <a:pPr algn="ctr"/>
            <a:r>
              <a:rPr lang="en-US" sz="3600" dirty="0" smtClean="0">
                <a:solidFill>
                  <a:srgbClr val="FFFFFF"/>
                </a:solidFill>
              </a:rPr>
              <a:t>Who is the </a:t>
            </a:r>
            <a:r>
              <a:rPr lang="en-US" sz="3600" dirty="0">
                <a:solidFill>
                  <a:srgbClr val="FFFFFF"/>
                </a:solidFill>
              </a:rPr>
              <a:t>first prophet that Elder Gary E. Stevenson </a:t>
            </a:r>
            <a:r>
              <a:rPr lang="en-US" sz="3600" dirty="0" smtClean="0">
                <a:solidFill>
                  <a:srgbClr val="FFFFFF"/>
                </a:solidFill>
              </a:rPr>
              <a:t>remembers?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36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066800" y="1143000"/>
            <a:ext cx="6629400" cy="584776"/>
          </a:xfrm>
          <a:prstGeom prst="rect">
            <a:avLst/>
          </a:prstGeom>
        </p:spPr>
        <p:txBody>
          <a:bodyPr wrap="square">
            <a:spAutoFit/>
          </a:bodyPr>
          <a:lstStyle/>
          <a:p>
            <a:pPr algn="ctr"/>
            <a:r>
              <a:rPr lang="en-US" sz="3200" dirty="0" smtClean="0">
                <a:solidFill>
                  <a:srgbClr val="FFFFFF"/>
                </a:solidFill>
              </a:rPr>
              <a:t>David O. McKay</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46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14692" name="Text Box 4"/>
          <p:cNvSpPr txBox="1">
            <a:spLocks noChangeArrowheads="1"/>
          </p:cNvSpPr>
          <p:nvPr/>
        </p:nvSpPr>
        <p:spPr bwMode="auto">
          <a:xfrm>
            <a:off x="304800" y="1143000"/>
            <a:ext cx="8382000" cy="1323975"/>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3200" dirty="0">
                <a:solidFill>
                  <a:schemeClr val="bg1"/>
                </a:solidFill>
                <a:latin typeface="Times New Roman" pitchFamily="18" charset="0"/>
                <a:ea typeface="+mn-ea"/>
                <a:cs typeface="+mn-cs"/>
              </a:rPr>
              <a:t> </a:t>
            </a:r>
          </a:p>
          <a:p>
            <a:pPr algn="ctr">
              <a:spcBef>
                <a:spcPct val="50000"/>
              </a:spcBef>
              <a:defRPr/>
            </a:pPr>
            <a:endParaRPr lang="en-US" sz="3200" dirty="0">
              <a:solidFill>
                <a:schemeClr val="bg1"/>
              </a:solidFill>
              <a:latin typeface="Times New Roman" pitchFamily="18" charset="0"/>
              <a:ea typeface="+mn-ea"/>
              <a:cs typeface="+mn-cs"/>
            </a:endParaRPr>
          </a:p>
        </p:txBody>
      </p:sp>
      <p:sp>
        <p:nvSpPr>
          <p:cNvPr id="3" name="Rectangle 2"/>
          <p:cNvSpPr/>
          <p:nvPr/>
        </p:nvSpPr>
        <p:spPr>
          <a:xfrm>
            <a:off x="914400" y="1143000"/>
            <a:ext cx="7162800" cy="1754327"/>
          </a:xfrm>
          <a:prstGeom prst="rect">
            <a:avLst/>
          </a:prstGeom>
        </p:spPr>
        <p:txBody>
          <a:bodyPr wrap="square">
            <a:spAutoFit/>
          </a:bodyPr>
          <a:lstStyle/>
          <a:p>
            <a:pPr algn="ctr"/>
            <a:r>
              <a:rPr lang="en-US" sz="3600" dirty="0">
                <a:solidFill>
                  <a:srgbClr val="FFFFFF"/>
                </a:solidFill>
              </a:rPr>
              <a:t>Which General Auxiliary was completely reorganized in the Saturday afternoon session?</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2626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11726</TotalTime>
  <Words>3001</Words>
  <Application>Microsoft Macintosh PowerPoint</Application>
  <PresentationFormat>On-screen Show (4:3)</PresentationFormat>
  <Paragraphs>323</Paragraphs>
  <Slides>109</Slides>
  <Notes>1</Notes>
  <HiddenSlides>0</HiddenSlides>
  <MMClips>1</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E. Damon</dc:creator>
  <cp:lastModifiedBy>Montserrat Wadsworth</cp:lastModifiedBy>
  <cp:revision>328</cp:revision>
  <dcterms:created xsi:type="dcterms:W3CDTF">2001-12-08T23:15:32Z</dcterms:created>
  <dcterms:modified xsi:type="dcterms:W3CDTF">2018-04-02T01:43:47Z</dcterms:modified>
</cp:coreProperties>
</file>