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notesSlides/notesSlide1.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38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82"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5" r:id="rId54"/>
    <p:sldId id="257"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86"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87"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83" r:id="rId108"/>
    <p:sldId id="384" r:id="rId109"/>
    <p:sldId id="385"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FFF00"/>
    <a:srgbClr val="0033CC"/>
    <a:srgbClr val="DDDDDD"/>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38" autoAdjust="0"/>
  </p:normalViewPr>
  <p:slideViewPr>
    <p:cSldViewPr>
      <p:cViewPr>
        <p:scale>
          <a:sx n="100" d="100"/>
          <a:sy n="100" d="100"/>
        </p:scale>
        <p:origin x="-347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572A6-9853-A049-931E-EEEEC363B277}" type="datetimeFigureOut">
              <a:rPr lang="en-US" smtClean="0"/>
              <a:t>4/7/19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67560-2FF1-444A-8CD2-F1EDFAC7BA31}" type="slidenum">
              <a:rPr lang="en-US" smtClean="0"/>
              <a:t>‹#›</a:t>
            </a:fld>
            <a:endParaRPr lang="en-US"/>
          </a:p>
        </p:txBody>
      </p:sp>
    </p:spTree>
    <p:extLst>
      <p:ext uri="{BB962C8B-B14F-4D97-AF65-F5344CB8AC3E}">
        <p14:creationId xmlns:p14="http://schemas.microsoft.com/office/powerpoint/2010/main" val="3918930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67560-2FF1-444A-8CD2-F1EDFAC7BA31}" type="slidenum">
              <a:rPr lang="en-US" smtClean="0"/>
              <a:t>4</a:t>
            </a:fld>
            <a:endParaRPr lang="en-US"/>
          </a:p>
        </p:txBody>
      </p:sp>
    </p:spTree>
    <p:extLst>
      <p:ext uri="{BB962C8B-B14F-4D97-AF65-F5344CB8AC3E}">
        <p14:creationId xmlns:p14="http://schemas.microsoft.com/office/powerpoint/2010/main" val="838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192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0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1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05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489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6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32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173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7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marL="0" indent="0">
              <a:buFont typeface="Arial" pitchFamily="34" charset="0"/>
              <a:buNone/>
              <a:defRPr sz="3200" baseline="0"/>
            </a:lvl1pPr>
            <a:lvl2pPr>
              <a:buNone/>
              <a:defRPr sz="2800"/>
            </a:lvl2pPr>
            <a:lvl3pPr>
              <a:buNone/>
              <a:defRPr sz="2400"/>
            </a:lvl3pPr>
            <a:lvl4pPr>
              <a:buNone/>
              <a:defRPr sz="2000"/>
            </a:lvl4pPr>
            <a:lvl5pPr>
              <a:buNone/>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08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215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0" y="0"/>
            <a:ext cx="4692650" cy="274638"/>
          </a:xfrm>
          <a:prstGeom prst="rect">
            <a:avLst/>
          </a:prstGeom>
          <a:noFill/>
          <a:ln>
            <a:noFill/>
          </a:ln>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1200" b="1" smtClean="0">
                <a:solidFill>
                  <a:schemeClr val="bg1"/>
                </a:solidFill>
                <a:latin typeface="Arial" charset="0"/>
                <a:cs typeface="+mn-cs"/>
              </a:rPr>
              <a:t>© Mark E. Damon - All Rights Reserved</a:t>
            </a:r>
            <a:endParaRPr lang="en-US" b="1" smtClean="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file:///C:\Created%20Games\Complete%20Program\Jeopardy\finaljeo.wav" TargetMode="External"/><Relationship Id="rId2" Type="http://schemas.openxmlformats.org/officeDocument/2006/relationships/audio" Target="file:///C:\Created%20Games\Complete%20Program\Jeopardy\finaljeo.wav"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2.xml.rels><?xml version="1.0" encoding="UTF-8" standalone="yes"?>
<Relationships xmlns="http://schemas.openxmlformats.org/package/2006/relationships"><Relationship Id="rId20" Type="http://schemas.openxmlformats.org/officeDocument/2006/relationships/slide" Target="slide9.xml"/><Relationship Id="rId21" Type="http://schemas.openxmlformats.org/officeDocument/2006/relationships/slide" Target="slide19.xml"/><Relationship Id="rId22" Type="http://schemas.openxmlformats.org/officeDocument/2006/relationships/slide" Target="slide31.xml"/><Relationship Id="rId23" Type="http://schemas.openxmlformats.org/officeDocument/2006/relationships/slide" Target="slide30.xml"/><Relationship Id="rId24" Type="http://schemas.openxmlformats.org/officeDocument/2006/relationships/slide" Target="slide40.xml"/><Relationship Id="rId25" Type="http://schemas.openxmlformats.org/officeDocument/2006/relationships/slide" Target="slide53.xml"/><Relationship Id="rId26" Type="http://schemas.openxmlformats.org/officeDocument/2006/relationships/slide" Target="slide50.xml"/><Relationship Id="rId27" Type="http://schemas.openxmlformats.org/officeDocument/2006/relationships/slide" Target="slide11.xml"/><Relationship Id="rId28" Type="http://schemas.openxmlformats.org/officeDocument/2006/relationships/slide" Target="slide22.xml"/><Relationship Id="rId29" Type="http://schemas.openxmlformats.org/officeDocument/2006/relationships/slide" Target="slide32.xml"/><Relationship Id="rId1" Type="http://schemas.openxmlformats.org/officeDocument/2006/relationships/slideLayout" Target="../slideLayouts/slideLayout7.xml"/><Relationship Id="rId2" Type="http://schemas.openxmlformats.org/officeDocument/2006/relationships/slide" Target="slide2.xml"/><Relationship Id="rId3" Type="http://schemas.openxmlformats.org/officeDocument/2006/relationships/slide" Target="slide21.xml"/><Relationship Id="rId4" Type="http://schemas.openxmlformats.org/officeDocument/2006/relationships/slide" Target="slide3.xml"/><Relationship Id="rId5" Type="http://schemas.openxmlformats.org/officeDocument/2006/relationships/audio" Target="../media/audio1.bin"/><Relationship Id="rId30" Type="http://schemas.openxmlformats.org/officeDocument/2006/relationships/slide" Target="slide42.xml"/><Relationship Id="rId31" Type="http://schemas.openxmlformats.org/officeDocument/2006/relationships/slide" Target="slide51.xml"/><Relationship Id="rId32" Type="http://schemas.openxmlformats.org/officeDocument/2006/relationships/slide" Target="slide52.xml"/><Relationship Id="rId9" Type="http://schemas.openxmlformats.org/officeDocument/2006/relationships/slide" Target="slide44.xml"/><Relationship Id="rId6" Type="http://schemas.openxmlformats.org/officeDocument/2006/relationships/slide" Target="slide13.xml"/><Relationship Id="rId7" Type="http://schemas.openxmlformats.org/officeDocument/2006/relationships/slide" Target="slide24.xml"/><Relationship Id="rId8" Type="http://schemas.openxmlformats.org/officeDocument/2006/relationships/slide" Target="slide34.xml"/><Relationship Id="rId33" Type="http://schemas.openxmlformats.org/officeDocument/2006/relationships/slide" Target="slide54.xml"/><Relationship Id="rId34" Type="http://schemas.openxmlformats.org/officeDocument/2006/relationships/slide" Target="slide107.xml"/><Relationship Id="rId10" Type="http://schemas.openxmlformats.org/officeDocument/2006/relationships/slide" Target="slide5.xml"/><Relationship Id="rId11" Type="http://schemas.openxmlformats.org/officeDocument/2006/relationships/slide" Target="slide15.xml"/><Relationship Id="rId12" Type="http://schemas.openxmlformats.org/officeDocument/2006/relationships/slide" Target="slide26.xml"/><Relationship Id="rId13" Type="http://schemas.openxmlformats.org/officeDocument/2006/relationships/slide" Target="slide36.xml"/><Relationship Id="rId14" Type="http://schemas.openxmlformats.org/officeDocument/2006/relationships/slide" Target="slide46.xml"/><Relationship Id="rId15" Type="http://schemas.openxmlformats.org/officeDocument/2006/relationships/slide" Target="slide7.xml"/><Relationship Id="rId16" Type="http://schemas.openxmlformats.org/officeDocument/2006/relationships/slide" Target="slide17.xml"/><Relationship Id="rId17" Type="http://schemas.openxmlformats.org/officeDocument/2006/relationships/slide" Target="slide28.xml"/><Relationship Id="rId18" Type="http://schemas.openxmlformats.org/officeDocument/2006/relationships/slide" Target="slide38.xml"/><Relationship Id="rId19" Type="http://schemas.openxmlformats.org/officeDocument/2006/relationships/slide" Target="slide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slide" Target="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4.xml.rels><?xml version="1.0" encoding="UTF-8" standalone="yes"?>
<Relationships xmlns="http://schemas.openxmlformats.org/package/2006/relationships"><Relationship Id="rId9" Type="http://schemas.openxmlformats.org/officeDocument/2006/relationships/slide" Target="slide57.xml"/><Relationship Id="rId20" Type="http://schemas.openxmlformats.org/officeDocument/2006/relationships/slide" Target="slide61.xml"/><Relationship Id="rId21" Type="http://schemas.openxmlformats.org/officeDocument/2006/relationships/slide" Target="slide72.xml"/><Relationship Id="rId22" Type="http://schemas.openxmlformats.org/officeDocument/2006/relationships/slide" Target="slide82.xml"/><Relationship Id="rId23" Type="http://schemas.openxmlformats.org/officeDocument/2006/relationships/slide" Target="slide93.xml"/><Relationship Id="rId24" Type="http://schemas.openxmlformats.org/officeDocument/2006/relationships/slide" Target="slide103.xml"/><Relationship Id="rId25" Type="http://schemas.openxmlformats.org/officeDocument/2006/relationships/slide" Target="slide63.xml"/><Relationship Id="rId26" Type="http://schemas.openxmlformats.org/officeDocument/2006/relationships/slide" Target="slide74.xml"/><Relationship Id="rId27" Type="http://schemas.openxmlformats.org/officeDocument/2006/relationships/slide" Target="slide84.xml"/><Relationship Id="rId28" Type="http://schemas.openxmlformats.org/officeDocument/2006/relationships/slide" Target="slide95.xml"/><Relationship Id="rId29" Type="http://schemas.openxmlformats.org/officeDocument/2006/relationships/slide" Target="slide105.xml"/><Relationship Id="rId30" Type="http://schemas.openxmlformats.org/officeDocument/2006/relationships/slide" Target="slide2.xml"/><Relationship Id="rId31" Type="http://schemas.openxmlformats.org/officeDocument/2006/relationships/slide" Target="slide107.xml"/><Relationship Id="rId10" Type="http://schemas.openxmlformats.org/officeDocument/2006/relationships/slide" Target="slide67.xml"/><Relationship Id="rId11" Type="http://schemas.openxmlformats.org/officeDocument/2006/relationships/slide" Target="slide78.xml"/><Relationship Id="rId12" Type="http://schemas.openxmlformats.org/officeDocument/2006/relationships/slide" Target="slide88.xml"/><Relationship Id="rId13" Type="http://schemas.openxmlformats.org/officeDocument/2006/relationships/slide" Target="slide99.xml"/><Relationship Id="rId14" Type="http://schemas.openxmlformats.org/officeDocument/2006/relationships/slide" Target="slide59.xml"/><Relationship Id="rId15" Type="http://schemas.openxmlformats.org/officeDocument/2006/relationships/slide" Target="slide70.xml"/><Relationship Id="rId16" Type="http://schemas.openxmlformats.org/officeDocument/2006/relationships/slide" Target="slide80.xml"/><Relationship Id="rId17" Type="http://schemas.openxmlformats.org/officeDocument/2006/relationships/slide" Target="slide90.xml"/><Relationship Id="rId18" Type="http://schemas.openxmlformats.org/officeDocument/2006/relationships/slide" Target="slide91.xml"/><Relationship Id="rId19" Type="http://schemas.openxmlformats.org/officeDocument/2006/relationships/slide" Target="slide101.xml"/><Relationship Id="rId1" Type="http://schemas.openxmlformats.org/officeDocument/2006/relationships/slideLayout" Target="../slideLayouts/slideLayout7.xml"/><Relationship Id="rId2" Type="http://schemas.openxmlformats.org/officeDocument/2006/relationships/slide" Target="slide54.xml"/><Relationship Id="rId3" Type="http://schemas.openxmlformats.org/officeDocument/2006/relationships/slide" Target="slide55.xml"/><Relationship Id="rId4" Type="http://schemas.openxmlformats.org/officeDocument/2006/relationships/audio" Target="../media/audio1.bin"/><Relationship Id="rId5" Type="http://schemas.openxmlformats.org/officeDocument/2006/relationships/slide" Target="slide65.xml"/><Relationship Id="rId6" Type="http://schemas.openxmlformats.org/officeDocument/2006/relationships/slide" Target="slide76.xml"/><Relationship Id="rId7" Type="http://schemas.openxmlformats.org/officeDocument/2006/relationships/slide" Target="slide86.xml"/><Relationship Id="rId8" Type="http://schemas.openxmlformats.org/officeDocument/2006/relationships/slide" Target="slide9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 2019 General Conference Jeopard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79119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2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564400" y="1371600"/>
            <a:ext cx="5428665" cy="646331"/>
          </a:xfrm>
          <a:prstGeom prst="rect">
            <a:avLst/>
          </a:prstGeom>
        </p:spPr>
        <p:txBody>
          <a:bodyPr wrap="none">
            <a:spAutoFit/>
          </a:bodyPr>
          <a:lstStyle/>
          <a:p>
            <a:pPr algn="ctr"/>
            <a:r>
              <a:rPr lang="en-US" sz="3600" dirty="0">
                <a:solidFill>
                  <a:srgbClr val="FFFFFF"/>
                </a:solidFill>
              </a:rPr>
              <a:t>Doctrine &amp; Covenants 8:2-3</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57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19200" y="914400"/>
            <a:ext cx="6553200" cy="3785652"/>
          </a:xfrm>
          <a:prstGeom prst="rect">
            <a:avLst/>
          </a:prstGeom>
        </p:spPr>
        <p:txBody>
          <a:bodyPr wrap="square">
            <a:spAutoFit/>
          </a:bodyPr>
          <a:lstStyle/>
          <a:p>
            <a:pPr marL="457200" indent="-457200">
              <a:buAutoNum type="arabicParenR"/>
            </a:pPr>
            <a:r>
              <a:rPr lang="en-US" sz="4000" dirty="0" smtClean="0">
                <a:solidFill>
                  <a:srgbClr val="FFFFFF"/>
                </a:solidFill>
              </a:rPr>
              <a:t>Growing </a:t>
            </a:r>
            <a:r>
              <a:rPr lang="en-US" sz="4000" dirty="0">
                <a:solidFill>
                  <a:srgbClr val="FFFFFF"/>
                </a:solidFill>
              </a:rPr>
              <a:t>in faith </a:t>
            </a:r>
          </a:p>
          <a:p>
            <a:pPr marL="457200" indent="-457200">
              <a:buAutoNum type="arabicParenR"/>
            </a:pPr>
            <a:r>
              <a:rPr lang="en-US" sz="4000" dirty="0" smtClean="0">
                <a:solidFill>
                  <a:srgbClr val="FFFFFF"/>
                </a:solidFill>
              </a:rPr>
              <a:t>Praying </a:t>
            </a:r>
            <a:r>
              <a:rPr lang="en-US" sz="4000" dirty="0">
                <a:solidFill>
                  <a:srgbClr val="FFFFFF"/>
                </a:solidFill>
              </a:rPr>
              <a:t>with love </a:t>
            </a:r>
          </a:p>
          <a:p>
            <a:pPr marL="457200" indent="-457200">
              <a:buAutoNum type="arabicParenR"/>
            </a:pPr>
            <a:r>
              <a:rPr lang="en-US" sz="4000" dirty="0" smtClean="0">
                <a:solidFill>
                  <a:srgbClr val="FFFFFF"/>
                </a:solidFill>
              </a:rPr>
              <a:t>Teaching </a:t>
            </a:r>
            <a:r>
              <a:rPr lang="en-US" sz="4000" dirty="0">
                <a:solidFill>
                  <a:srgbClr val="FFFFFF"/>
                </a:solidFill>
              </a:rPr>
              <a:t>early repentance </a:t>
            </a:r>
          </a:p>
          <a:p>
            <a:pPr marL="457200" indent="-457200">
              <a:buAutoNum type="arabicParenR"/>
            </a:pPr>
            <a:r>
              <a:rPr lang="en-US" sz="4000" dirty="0" smtClean="0">
                <a:solidFill>
                  <a:srgbClr val="FFFFFF"/>
                </a:solidFill>
              </a:rPr>
              <a:t>Cultivating </a:t>
            </a:r>
            <a:r>
              <a:rPr lang="en-US" sz="4000" dirty="0">
                <a:solidFill>
                  <a:srgbClr val="FFFFFF"/>
                </a:solidFill>
              </a:rPr>
              <a:t>the missionary spirit </a:t>
            </a:r>
          </a:p>
          <a:p>
            <a:pPr marL="457200" indent="-457200">
              <a:buAutoNum type="arabicParenR"/>
            </a:pPr>
            <a:r>
              <a:rPr lang="en-US" sz="4000" dirty="0" smtClean="0">
                <a:solidFill>
                  <a:srgbClr val="FFFFFF"/>
                </a:solidFill>
              </a:rPr>
              <a:t>Visiting </a:t>
            </a:r>
            <a:r>
              <a:rPr lang="en-US" sz="4000" dirty="0">
                <a:solidFill>
                  <a:srgbClr val="FFFFFF"/>
                </a:solidFill>
              </a:rPr>
              <a:t>the temple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67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1524000" y="1295400"/>
            <a:ext cx="6096000" cy="3170099"/>
          </a:xfrm>
          <a:prstGeom prst="rect">
            <a:avLst/>
          </a:prstGeom>
        </p:spPr>
        <p:txBody>
          <a:bodyPr wrap="square">
            <a:spAutoFit/>
          </a:bodyPr>
          <a:lstStyle/>
          <a:p>
            <a:pPr algn="ctr"/>
            <a:r>
              <a:rPr lang="en-US" sz="4000" dirty="0">
                <a:solidFill>
                  <a:srgbClr val="FFFFFF"/>
                </a:solidFill>
              </a:rPr>
              <a:t> Brother Tad R. </a:t>
            </a:r>
            <a:r>
              <a:rPr lang="en-US" sz="4000" dirty="0" err="1">
                <a:solidFill>
                  <a:srgbClr val="FFFFFF"/>
                </a:solidFill>
              </a:rPr>
              <a:t>Callister</a:t>
            </a:r>
            <a:r>
              <a:rPr lang="en-US" sz="4000" dirty="0">
                <a:solidFill>
                  <a:srgbClr val="FFFFFF"/>
                </a:solidFill>
              </a:rPr>
              <a:t> gave a list of four obstacles the Atonement of Jesus Christ overcomes. </a:t>
            </a:r>
            <a:endParaRPr lang="en-US" sz="4000" dirty="0" smtClean="0">
              <a:solidFill>
                <a:srgbClr val="FFFFFF"/>
              </a:solidFill>
            </a:endParaRPr>
          </a:p>
          <a:p>
            <a:pPr algn="ctr"/>
            <a:r>
              <a:rPr lang="en-US" sz="4000" dirty="0" smtClean="0">
                <a:solidFill>
                  <a:srgbClr val="FFFFFF"/>
                </a:solidFill>
              </a:rPr>
              <a:t>Name </a:t>
            </a:r>
            <a:r>
              <a:rPr lang="en-US" sz="4000" dirty="0">
                <a:solidFill>
                  <a:srgbClr val="FFFFFF"/>
                </a:solidFill>
              </a:rPr>
              <a:t>two. </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77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2133600" y="685800"/>
            <a:ext cx="4572000" cy="3785652"/>
          </a:xfrm>
          <a:prstGeom prst="rect">
            <a:avLst/>
          </a:prstGeom>
        </p:spPr>
        <p:txBody>
          <a:bodyPr>
            <a:spAutoFit/>
          </a:bodyPr>
          <a:lstStyle/>
          <a:p>
            <a:pPr algn="ctr"/>
            <a:r>
              <a:rPr lang="en-US" sz="4000" dirty="0">
                <a:solidFill>
                  <a:srgbClr val="FFFFFF"/>
                </a:solidFill>
              </a:rPr>
              <a:t>Physical death, Spiritual Death, Afflictions and Infirmities, Weaknesses and Imperfections</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87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118788" name="Text Box 4"/>
          <p:cNvSpPr txBox="1">
            <a:spLocks noChangeArrowheads="1"/>
          </p:cNvSpPr>
          <p:nvPr/>
        </p:nvSpPr>
        <p:spPr bwMode="auto">
          <a:xfrm>
            <a:off x="304800" y="12192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spcBef>
                <a:spcPct val="50000"/>
              </a:spcBef>
              <a:defRPr/>
            </a:pPr>
            <a:r>
              <a:rPr lang="en-US" sz="4800">
                <a:solidFill>
                  <a:schemeClr val="bg1"/>
                </a:solidFill>
                <a:latin typeface="Times New Roman" pitchFamily="18" charset="0"/>
                <a:ea typeface="+mn-ea"/>
                <a:cs typeface="+mn-cs"/>
              </a:rPr>
              <a:t>    </a:t>
            </a:r>
            <a:endParaRPr lang="en-US" sz="4400">
              <a:solidFill>
                <a:schemeClr val="bg1"/>
              </a:solidFill>
              <a:latin typeface="Courier New" pitchFamily="49" charset="0"/>
              <a:ea typeface="+mn-ea"/>
              <a:cs typeface="+mn-cs"/>
            </a:endParaRPr>
          </a:p>
        </p:txBody>
      </p:sp>
      <p:sp>
        <p:nvSpPr>
          <p:cNvPr id="2" name="Rectangle 1"/>
          <p:cNvSpPr/>
          <p:nvPr/>
        </p:nvSpPr>
        <p:spPr>
          <a:xfrm>
            <a:off x="1295400" y="1143000"/>
            <a:ext cx="6705600" cy="3170099"/>
          </a:xfrm>
          <a:prstGeom prst="rect">
            <a:avLst/>
          </a:prstGeom>
        </p:spPr>
        <p:txBody>
          <a:bodyPr wrap="square">
            <a:spAutoFit/>
          </a:bodyPr>
          <a:lstStyle/>
          <a:p>
            <a:pPr algn="ctr"/>
            <a:r>
              <a:rPr lang="en-US" sz="4000" dirty="0">
                <a:solidFill>
                  <a:srgbClr val="FFFFFF"/>
                </a:solidFill>
              </a:rPr>
              <a:t>Elder D. Todd </a:t>
            </a:r>
            <a:r>
              <a:rPr lang="en-US" sz="4000" dirty="0" err="1">
                <a:solidFill>
                  <a:srgbClr val="FFFFFF"/>
                </a:solidFill>
              </a:rPr>
              <a:t>Christofferson</a:t>
            </a:r>
            <a:r>
              <a:rPr lang="en-US" sz="4000" dirty="0">
                <a:solidFill>
                  <a:srgbClr val="FFFFFF"/>
                </a:solidFill>
              </a:rPr>
              <a:t> gave a list of three things Latter-day Saints can do to prepare for Christ’s return. Name one.</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98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219200" y="762000"/>
            <a:ext cx="6477000" cy="2554545"/>
          </a:xfrm>
          <a:prstGeom prst="rect">
            <a:avLst/>
          </a:prstGeom>
        </p:spPr>
        <p:txBody>
          <a:bodyPr wrap="square">
            <a:spAutoFit/>
          </a:bodyPr>
          <a:lstStyle/>
          <a:p>
            <a:pPr algn="ctr"/>
            <a:r>
              <a:rPr lang="en-US" sz="3200" dirty="0">
                <a:solidFill>
                  <a:srgbClr val="FFFFFF"/>
                </a:solidFill>
              </a:rPr>
              <a:t>"We can prepare ourselves as a people; we can gather the Lord’s covenant people; and we can help redeem the promise of salvation made to the fathers, our ancestors.”</a:t>
            </a:r>
            <a:endParaRPr lang="en-US" sz="3200" dirty="0"/>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08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TextBox 3"/>
          <p:cNvSpPr txBox="1">
            <a:spLocks noChangeArrowheads="1"/>
          </p:cNvSpPr>
          <p:nvPr/>
        </p:nvSpPr>
        <p:spPr bwMode="auto">
          <a:xfrm>
            <a:off x="685800" y="1447800"/>
            <a:ext cx="7391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Elder David A. </a:t>
            </a:r>
            <a:r>
              <a:rPr lang="en-US" sz="4000" dirty="0" err="1">
                <a:solidFill>
                  <a:srgbClr val="FFFFFF"/>
                </a:solidFill>
              </a:rPr>
              <a:t>Bednar</a:t>
            </a:r>
            <a:r>
              <a:rPr lang="en-US" sz="4000" dirty="0">
                <a:solidFill>
                  <a:srgbClr val="FFFFFF"/>
                </a:solidFill>
              </a:rPr>
              <a:t> said with gospel learning becoming increasingly home-centered and Church-supported, these four things should be the ultimate and most instructive in our homes. Name one.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18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21860" name="TextBox 4"/>
          <p:cNvSpPr txBox="1">
            <a:spLocks noChangeArrowheads="1"/>
          </p:cNvSpPr>
          <p:nvPr/>
        </p:nvSpPr>
        <p:spPr bwMode="auto">
          <a:xfrm>
            <a:off x="1143000" y="1066800"/>
            <a:ext cx="6858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r>
              <a:rPr lang="en-US" sz="3600" dirty="0">
                <a:solidFill>
                  <a:srgbClr val="FFFFFF"/>
                </a:solidFill>
              </a:rPr>
              <a:t>”The ultimate missionary training center is now in the home, as is the most instructive Sunday School classes, family history centers and temple preparation classes.”</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22" name="WordArt 4"/>
          <p:cNvSpPr>
            <a:spLocks noChangeArrowheads="1" noChangeShapeType="1" noTextEdit="1"/>
          </p:cNvSpPr>
          <p:nvPr/>
        </p:nvSpPr>
        <p:spPr bwMode="auto">
          <a:xfrm>
            <a:off x="2209800" y="223838"/>
            <a:ext cx="4894263" cy="32813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Final</a:t>
            </a:r>
          </a:p>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Jeopardy</a:t>
            </a:r>
          </a:p>
        </p:txBody>
      </p:sp>
      <p:sp>
        <p:nvSpPr>
          <p:cNvPr id="133123" name="AutoShape 9">
            <a:hlinkClick r:id="rId2" action="ppaction://hlinksldjump"/>
          </p:cNvPr>
          <p:cNvSpPr>
            <a:spLocks noChangeArrowheads="1"/>
          </p:cNvSpPr>
          <p:nvPr/>
        </p:nvSpPr>
        <p:spPr bwMode="auto">
          <a:xfrm>
            <a:off x="3962400" y="51054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133124" name="Text Box 10">
            <a:hlinkClick r:id="rId2" action="ppaction://hlinksldjump"/>
          </p:cNvPr>
          <p:cNvSpPr txBox="1">
            <a:spLocks noChangeArrowheads="1"/>
          </p:cNvSpPr>
          <p:nvPr/>
        </p:nvSpPr>
        <p:spPr bwMode="auto">
          <a:xfrm>
            <a:off x="4003675" y="5178425"/>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 Question</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pic>
        <p:nvPicPr>
          <p:cNvPr id="185348" name="finaljeo.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Box 3"/>
          <p:cNvSpPr txBox="1">
            <a:spLocks noChangeArrowheads="1"/>
          </p:cNvSpPr>
          <p:nvPr/>
        </p:nvSpPr>
        <p:spPr bwMode="auto">
          <a:xfrm>
            <a:off x="1371600" y="838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134148" name="TextBox 4"/>
          <p:cNvSpPr txBox="1">
            <a:spLocks noChangeArrowheads="1"/>
          </p:cNvSpPr>
          <p:nvPr/>
        </p:nvSpPr>
        <p:spPr bwMode="auto">
          <a:xfrm>
            <a:off x="838200" y="990600"/>
            <a:ext cx="739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Brother Tad R. </a:t>
            </a:r>
            <a:r>
              <a:rPr lang="en-US" sz="4000" dirty="0" err="1">
                <a:solidFill>
                  <a:srgbClr val="FFFFFF"/>
                </a:solidFill>
              </a:rPr>
              <a:t>Callister</a:t>
            </a:r>
            <a:r>
              <a:rPr lang="en-US" sz="4000" dirty="0">
                <a:solidFill>
                  <a:srgbClr val="FFFFFF"/>
                </a:solidFill>
              </a:rPr>
              <a:t> compared the Atonement of Jesus </a:t>
            </a:r>
            <a:r>
              <a:rPr lang="en-US" sz="4000" dirty="0" smtClean="0">
                <a:solidFill>
                  <a:srgbClr val="FFFFFF"/>
                </a:solidFill>
              </a:rPr>
              <a:t>Christ</a:t>
            </a:r>
          </a:p>
          <a:p>
            <a:pPr algn="ctr"/>
            <a:r>
              <a:rPr lang="en-US" sz="4000" dirty="0" smtClean="0">
                <a:solidFill>
                  <a:srgbClr val="FFFFFF"/>
                </a:solidFill>
              </a:rPr>
              <a:t> </a:t>
            </a:r>
            <a:r>
              <a:rPr lang="en-US" sz="4000" dirty="0">
                <a:solidFill>
                  <a:srgbClr val="FFFFFF"/>
                </a:solidFill>
              </a:rPr>
              <a:t>to what?</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853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85348"/>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5171" name="Text Box 3"/>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12">
            <a:hlinkClick r:id="rId2" action="ppaction://hlinksldjump"/>
          </p:cNvPr>
          <p:cNvSpPr>
            <a:spLocks noChangeArrowheads="1"/>
          </p:cNvSpPr>
          <p:nvPr/>
        </p:nvSpPr>
        <p:spPr bwMode="auto">
          <a:xfrm>
            <a:off x="4114800" y="48006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35172" name="TextBox 4"/>
          <p:cNvSpPr txBox="1">
            <a:spLocks noChangeArrowheads="1"/>
          </p:cNvSpPr>
          <p:nvPr/>
        </p:nvSpPr>
        <p:spPr bwMode="auto">
          <a:xfrm>
            <a:off x="457200" y="10668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a:solidFill>
                  <a:srgbClr val="FFFFFF"/>
                </a:solidFill>
              </a:rPr>
              <a:t>A parachute. </a:t>
            </a:r>
            <a:endParaRPr lang="en-US" sz="3200" dirty="0" smtClean="0">
              <a:solidFill>
                <a:srgbClr val="FFFFFF"/>
              </a:solidFill>
            </a:endParaRPr>
          </a:p>
          <a:p>
            <a:pPr algn="ctr"/>
            <a:r>
              <a:rPr lang="en-US" sz="3200" dirty="0" smtClean="0">
                <a:solidFill>
                  <a:srgbClr val="FFFFFF"/>
                </a:solidFill>
              </a:rPr>
              <a:t>He </a:t>
            </a:r>
            <a:r>
              <a:rPr lang="en-US" sz="3200" dirty="0">
                <a:solidFill>
                  <a:srgbClr val="FFFFFF"/>
                </a:solidFill>
              </a:rPr>
              <a:t>said, “The Atonement of Jesus Christ is like a merciful, spiritual parachute, given to counteract the law of justice which, like gravity against a falling individual, would pull all humankind to an exacting and unforgiving end.”</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13316" name="Text Box 4"/>
          <p:cNvSpPr txBox="1">
            <a:spLocks noChangeArrowheads="1"/>
          </p:cNvSpPr>
          <p:nvPr/>
        </p:nvSpPr>
        <p:spPr bwMode="auto">
          <a:xfrm>
            <a:off x="381000" y="9144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2" name="Rectangle 1"/>
          <p:cNvSpPr/>
          <p:nvPr/>
        </p:nvSpPr>
        <p:spPr>
          <a:xfrm>
            <a:off x="1066800" y="1295400"/>
            <a:ext cx="7086600" cy="2862322"/>
          </a:xfrm>
          <a:prstGeom prst="rect">
            <a:avLst/>
          </a:prstGeom>
        </p:spPr>
        <p:txBody>
          <a:bodyPr wrap="square">
            <a:spAutoFit/>
          </a:bodyPr>
          <a:lstStyle/>
          <a:p>
            <a:pPr algn="ctr"/>
            <a:r>
              <a:rPr lang="en-US" sz="3600" dirty="0">
                <a:solidFill>
                  <a:srgbClr val="FFFFFF"/>
                </a:solidFill>
              </a:rPr>
              <a:t>Elder Ronald A. </a:t>
            </a:r>
            <a:r>
              <a:rPr lang="en-US" sz="3600" dirty="0" err="1">
                <a:solidFill>
                  <a:srgbClr val="FFFFFF"/>
                </a:solidFill>
              </a:rPr>
              <a:t>Rasband</a:t>
            </a:r>
            <a:r>
              <a:rPr lang="en-US" sz="3600" dirty="0">
                <a:solidFill>
                  <a:srgbClr val="FFFFFF"/>
                </a:solidFill>
              </a:rPr>
              <a:t> quoted “whether by mine own voice or by the voice of my servants, it is the same.” Be the first to find this in your scriptures!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43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340" name="TextBox 4"/>
          <p:cNvSpPr txBox="1">
            <a:spLocks noChangeArrowheads="1"/>
          </p:cNvSpPr>
          <p:nvPr/>
        </p:nvSpPr>
        <p:spPr bwMode="auto">
          <a:xfrm>
            <a:off x="609600" y="9906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Doctrine &amp; Covenants </a:t>
            </a:r>
            <a:r>
              <a:rPr lang="en-US" sz="4000" dirty="0" smtClean="0">
                <a:solidFill>
                  <a:srgbClr val="FFFFFF"/>
                </a:solidFill>
              </a:rPr>
              <a:t>1:37-38</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153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762000" y="1066800"/>
            <a:ext cx="7467600" cy="3539430"/>
          </a:xfrm>
          <a:prstGeom prst="rect">
            <a:avLst/>
          </a:prstGeom>
        </p:spPr>
        <p:txBody>
          <a:bodyPr wrap="square">
            <a:spAutoFit/>
          </a:bodyPr>
          <a:lstStyle/>
          <a:p>
            <a:pPr algn="ctr"/>
            <a:r>
              <a:rPr lang="en-US" sz="3200" dirty="0">
                <a:solidFill>
                  <a:srgbClr val="FFFFFF"/>
                </a:solidFill>
              </a:rPr>
              <a:t>In her talk about be careful in living the gospel rather than being casual, Sister Becky Craven of the General Young Women presidency gave these words of wisdom. “We can rationalize all we want, but the fact is, there is not a ______ way to do the ______ thing.” Fill in the blanks.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4800" dirty="0"/>
          </a:p>
        </p:txBody>
      </p:sp>
      <p:sp>
        <p:nvSpPr>
          <p:cNvPr id="16387" name="Text Box 3"/>
          <p:cNvSpPr txBox="1">
            <a:spLocks noChangeArrowheads="1"/>
          </p:cNvSpPr>
          <p:nvPr/>
        </p:nvSpPr>
        <p:spPr bwMode="auto">
          <a:xfrm>
            <a:off x="0" y="0"/>
            <a:ext cx="1828800" cy="58420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32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3200"/>
          </a:p>
        </p:txBody>
      </p:sp>
      <p:sp>
        <p:nvSpPr>
          <p:cNvPr id="16388" name="TextBox 4"/>
          <p:cNvSpPr txBox="1">
            <a:spLocks noChangeArrowheads="1"/>
          </p:cNvSpPr>
          <p:nvPr/>
        </p:nvSpPr>
        <p:spPr bwMode="auto">
          <a:xfrm>
            <a:off x="609600" y="8382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Right, Wrong</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2700" y="-254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74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17412" name="Text Box 4"/>
          <p:cNvSpPr txBox="1">
            <a:spLocks noChangeArrowheads="1"/>
          </p:cNvSpPr>
          <p:nvPr/>
        </p:nvSpPr>
        <p:spPr bwMode="auto">
          <a:xfrm>
            <a:off x="381000" y="14478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2" name="Rectangle 1"/>
          <p:cNvSpPr/>
          <p:nvPr/>
        </p:nvSpPr>
        <p:spPr>
          <a:xfrm>
            <a:off x="990600" y="1447800"/>
            <a:ext cx="7010400" cy="2862322"/>
          </a:xfrm>
          <a:prstGeom prst="rect">
            <a:avLst/>
          </a:prstGeom>
        </p:spPr>
        <p:txBody>
          <a:bodyPr wrap="square">
            <a:spAutoFit/>
          </a:bodyPr>
          <a:lstStyle/>
          <a:p>
            <a:pPr algn="ctr"/>
            <a:r>
              <a:rPr lang="en-US" sz="3600" dirty="0">
                <a:solidFill>
                  <a:srgbClr val="FFFFFF"/>
                </a:solidFill>
              </a:rPr>
              <a:t>Elder Neil L. Andersen proclaimed, “Some will say, ‘You don’t understand my _________.’ I may not, but I testify there is one who does understand.” Fill in the blank.</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4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228600" y="685800"/>
            <a:ext cx="8686800" cy="769441"/>
          </a:xfrm>
          <a:prstGeom prst="rect">
            <a:avLst/>
          </a:prstGeom>
          <a:noFill/>
        </p:spPr>
        <p:txBody>
          <a:bodyPr wrap="square" rtlCol="0">
            <a:spAutoFit/>
          </a:bodyPr>
          <a:lstStyle/>
          <a:p>
            <a:pPr algn="ctr"/>
            <a:r>
              <a:rPr lang="en-US" sz="4400" dirty="0" smtClean="0">
                <a:solidFill>
                  <a:srgbClr val="FFFFFF"/>
                </a:solidFill>
              </a:rPr>
              <a:t>Situation</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94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990600" y="1600200"/>
            <a:ext cx="7010400" cy="2308324"/>
          </a:xfrm>
          <a:prstGeom prst="rect">
            <a:avLst/>
          </a:prstGeom>
        </p:spPr>
        <p:txBody>
          <a:bodyPr wrap="square">
            <a:spAutoFit/>
          </a:bodyPr>
          <a:lstStyle/>
          <a:p>
            <a:pPr algn="ctr"/>
            <a:r>
              <a:rPr lang="en-US" sz="3600" dirty="0">
                <a:solidFill>
                  <a:srgbClr val="FFFFFF"/>
                </a:solidFill>
              </a:rPr>
              <a:t>Sister Sharon L. Eubank taught one of the fundamental needs of growth is to stay connected to the ultimate source of light. Name that source.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04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62000" y="1447800"/>
            <a:ext cx="7467600" cy="646331"/>
          </a:xfrm>
          <a:prstGeom prst="rect">
            <a:avLst/>
          </a:prstGeom>
          <a:noFill/>
        </p:spPr>
        <p:txBody>
          <a:bodyPr wrap="square" rtlCol="0">
            <a:spAutoFit/>
          </a:bodyPr>
          <a:lstStyle/>
          <a:p>
            <a:pPr algn="ctr"/>
            <a:r>
              <a:rPr lang="en-US" sz="3600" dirty="0" smtClean="0">
                <a:solidFill>
                  <a:srgbClr val="FFFFFF"/>
                </a:solidFill>
              </a:rPr>
              <a:t>Jesus Christ</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329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3299"/>
                                        </p:tgtEl>
                                        <p:attrNameLst>
                                          <p:attrName>style.visibility</p:attrName>
                                        </p:attrNameLst>
                                      </p:cBhvr>
                                      <p:to>
                                        <p:strVal val="visible"/>
                                      </p:to>
                                    </p:set>
                                    <p:animEffect transition="in" filter="box(out)">
                                      <p:cBhvr>
                                        <p:cTn id="7" dur="500"/>
                                        <p:tgtEl>
                                          <p:spTgt spid="18329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97"/>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80" name="Rectangle 124">
            <a:hlinkClick r:id="rId2" action="ppaction://hlinksldjump"/>
          </p:cNvPr>
          <p:cNvSpPr>
            <a:spLocks noChangeArrowheads="1"/>
          </p:cNvSpPr>
          <p:nvPr/>
        </p:nvSpPr>
        <p:spPr bwMode="auto">
          <a:xfrm>
            <a:off x="0" y="0"/>
            <a:ext cx="9144000" cy="6934200"/>
          </a:xfrm>
          <a:prstGeom prst="rect">
            <a:avLst/>
          </a:prstGeom>
          <a:solidFill>
            <a:srgbClr val="3366FF">
              <a:alpha val="67000"/>
            </a:srgbClr>
          </a:solidFill>
          <a:ln w="76200">
            <a:solidFill>
              <a:schemeClr val="tx1"/>
            </a:solidFill>
            <a:miter lim="800000"/>
            <a:headEnd/>
            <a:tailEnd/>
          </a:ln>
        </p:spPr>
        <p:txBody>
          <a:bodyPr wrap="none" anchor="ctr"/>
          <a:lstStyle/>
          <a:p>
            <a:endParaRPr lang="en-US"/>
          </a:p>
        </p:txBody>
      </p:sp>
      <p:sp>
        <p:nvSpPr>
          <p:cNvPr id="4098" name="Rectangle 124">
            <a:hlinkClick r:id="rId3" action="ppaction://hlinksldjump"/>
          </p:cNvPr>
          <p:cNvSpPr>
            <a:spLocks noChangeArrowheads="1"/>
          </p:cNvSpPr>
          <p:nvPr/>
        </p:nvSpPr>
        <p:spPr bwMode="auto">
          <a:xfrm>
            <a:off x="0" y="609600"/>
            <a:ext cx="6172200" cy="61722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4099" name="AutoShape 2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1" name="AutoShape 244"/>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2" name="AutoShape 245"/>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3" name="AutoShape 246"/>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4" name="AutoShape 247"/>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5" name="Text Box 248"/>
          <p:cNvSpPr txBox="1">
            <a:spLocks noChangeArrowheads="1"/>
          </p:cNvSpPr>
          <p:nvPr/>
        </p:nvSpPr>
        <p:spPr bwMode="auto">
          <a:xfrm>
            <a:off x="152400" y="838200"/>
            <a:ext cx="1219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smtClean="0">
                <a:solidFill>
                  <a:schemeClr val="bg1"/>
                </a:solidFill>
                <a:latin typeface="Arial" charset="0"/>
              </a:rPr>
              <a:t>Doctrinal</a:t>
            </a:r>
          </a:p>
          <a:p>
            <a:pPr algn="ctr">
              <a:spcBef>
                <a:spcPct val="50000"/>
              </a:spcBef>
            </a:pPr>
            <a:r>
              <a:rPr lang="en-US" sz="1400" b="1" dirty="0" smtClean="0">
                <a:solidFill>
                  <a:schemeClr val="bg1"/>
                </a:solidFill>
                <a:latin typeface="Arial" charset="0"/>
              </a:rPr>
              <a:t>Mastery</a:t>
            </a:r>
          </a:p>
        </p:txBody>
      </p:sp>
      <p:sp>
        <p:nvSpPr>
          <p:cNvPr id="4106" name="Text Box 249"/>
          <p:cNvSpPr txBox="1">
            <a:spLocks noChangeArrowheads="1"/>
          </p:cNvSpPr>
          <p:nvPr/>
        </p:nvSpPr>
        <p:spPr bwMode="auto">
          <a:xfrm>
            <a:off x="1295400" y="838200"/>
            <a:ext cx="1371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b="1" dirty="0" smtClean="0">
                <a:solidFill>
                  <a:schemeClr val="bg1"/>
                </a:solidFill>
                <a:latin typeface="Arial" charset="0"/>
              </a:rPr>
              <a:t>Words of</a:t>
            </a:r>
          </a:p>
          <a:p>
            <a:pPr algn="ctr"/>
            <a:r>
              <a:rPr lang="en-US" sz="1600" b="1" dirty="0" smtClean="0">
                <a:solidFill>
                  <a:schemeClr val="bg1"/>
                </a:solidFill>
                <a:latin typeface="Arial" charset="0"/>
              </a:rPr>
              <a:t>Wisdom</a:t>
            </a:r>
            <a:endParaRPr lang="en-US" sz="1600" b="1" dirty="0">
              <a:solidFill>
                <a:schemeClr val="bg1"/>
              </a:solidFill>
              <a:latin typeface="Arial" charset="0"/>
            </a:endParaRPr>
          </a:p>
        </p:txBody>
      </p:sp>
      <p:sp>
        <p:nvSpPr>
          <p:cNvPr id="4107" name="Text Box 250"/>
          <p:cNvSpPr txBox="1">
            <a:spLocks noChangeArrowheads="1"/>
          </p:cNvSpPr>
          <p:nvPr/>
        </p:nvSpPr>
        <p:spPr bwMode="auto">
          <a:xfrm>
            <a:off x="4876800" y="762000"/>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smtClean="0">
                <a:solidFill>
                  <a:schemeClr val="bg1"/>
                </a:solidFill>
                <a:latin typeface="Arial" charset="0"/>
              </a:rPr>
              <a:t>What</a:t>
            </a:r>
          </a:p>
          <a:p>
            <a:pPr algn="ctr">
              <a:spcBef>
                <a:spcPct val="50000"/>
              </a:spcBef>
            </a:pPr>
            <a:r>
              <a:rPr lang="en-US" sz="1200" b="1" dirty="0" smtClean="0">
                <a:solidFill>
                  <a:schemeClr val="bg1"/>
                </a:solidFill>
                <a:latin typeface="Arial" charset="0"/>
              </a:rPr>
              <a:t>Should</a:t>
            </a:r>
          </a:p>
          <a:p>
            <a:pPr algn="ctr">
              <a:spcBef>
                <a:spcPct val="50000"/>
              </a:spcBef>
            </a:pPr>
            <a:r>
              <a:rPr lang="en-US" sz="1200" b="1" dirty="0" smtClean="0">
                <a:solidFill>
                  <a:schemeClr val="bg1"/>
                </a:solidFill>
                <a:latin typeface="Arial" charset="0"/>
              </a:rPr>
              <a:t>We Do</a:t>
            </a:r>
            <a:endParaRPr lang="en-US" sz="1200" b="1" dirty="0">
              <a:solidFill>
                <a:schemeClr val="bg1"/>
              </a:solidFill>
              <a:latin typeface="Arial" charset="0"/>
            </a:endParaRPr>
          </a:p>
        </p:txBody>
      </p:sp>
      <p:sp>
        <p:nvSpPr>
          <p:cNvPr id="2300" name="Text Box 252"/>
          <p:cNvSpPr txBox="1">
            <a:spLocks noChangeArrowheads="1"/>
          </p:cNvSpPr>
          <p:nvPr/>
        </p:nvSpPr>
        <p:spPr bwMode="auto">
          <a:xfrm>
            <a:off x="2514600" y="533400"/>
            <a:ext cx="1371600" cy="584776"/>
          </a:xfrm>
          <a:prstGeom prst="rect">
            <a:avLst/>
          </a:prstGeom>
          <a:noFill/>
          <a:ln w="9525">
            <a:noFill/>
            <a:miter lim="800000"/>
            <a:headEnd/>
            <a:tailEnd/>
          </a:ln>
          <a:effectLst/>
        </p:spPr>
        <p:txBody>
          <a:bodyPr>
            <a:spAutoFit/>
          </a:bodyPr>
          <a:lstStyle/>
          <a:p>
            <a:pPr>
              <a:defRPr/>
            </a:pPr>
            <a:endParaRPr lang="en-US" sz="1600" dirty="0">
              <a:cs typeface="+mn-cs"/>
            </a:endParaRPr>
          </a:p>
          <a:p>
            <a:pPr algn="ctr">
              <a:defRPr/>
            </a:pPr>
            <a:endParaRPr lang="en-US" sz="1600" b="1" spc="-100" dirty="0">
              <a:solidFill>
                <a:schemeClr val="bg1"/>
              </a:solidFill>
              <a:latin typeface="Arial" charset="0"/>
              <a:ea typeface="+mn-ea"/>
              <a:cs typeface="+mn-cs"/>
            </a:endParaRPr>
          </a:p>
        </p:txBody>
      </p:sp>
      <p:sp>
        <p:nvSpPr>
          <p:cNvPr id="4110" name="AutoShape 2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1" name="Text Box 254">
            <a:hlinkClick r:id="rId4" action="ppaction://hlinksldjump" highlightClick="1">
              <a:snd r:embed="rId5"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4" action="ppaction://hlinksldjump"/>
              </a:rPr>
              <a:t>$100</a:t>
            </a:r>
            <a:endParaRPr lang="en-US" sz="2800" b="1" dirty="0">
              <a:solidFill>
                <a:schemeClr val="bg1"/>
              </a:solidFill>
              <a:latin typeface="Arial" charset="0"/>
            </a:endParaRPr>
          </a:p>
        </p:txBody>
      </p:sp>
      <p:sp>
        <p:nvSpPr>
          <p:cNvPr id="4112" name="AutoShape 227"/>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Text Box 260">
            <a:hlinkClick r:id="rId6" action="ppaction://hlinksldjump">
              <a:snd r:embed="rId5"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$100</a:t>
            </a:r>
            <a:endParaRPr lang="en-US" sz="2800" b="1">
              <a:solidFill>
                <a:schemeClr val="bg1"/>
              </a:solidFill>
              <a:latin typeface="Arial" charset="0"/>
            </a:endParaRPr>
          </a:p>
        </p:txBody>
      </p:sp>
      <p:sp>
        <p:nvSpPr>
          <p:cNvPr id="4114" name="AutoShape 221"/>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5" name="Text Box 261">
            <a:hlinkClick r:id="" action="ppaction://noaction">
              <a:snd r:embed="rId5"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$100</a:t>
            </a:r>
            <a:endParaRPr lang="en-US" sz="2800" b="1">
              <a:solidFill>
                <a:schemeClr val="bg1"/>
              </a:solidFill>
              <a:latin typeface="Arial" charset="0"/>
            </a:endParaRPr>
          </a:p>
        </p:txBody>
      </p:sp>
      <p:sp>
        <p:nvSpPr>
          <p:cNvPr id="4116" name="AutoShape 215"/>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7" name="Text Box 262">
            <a:hlinkClick r:id="rId8" action="ppaction://hlinksldjump">
              <a:snd r:embed="rId5"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8" action="ppaction://hlinksldjump"/>
              </a:rPr>
              <a:t>$100</a:t>
            </a:r>
            <a:endParaRPr lang="en-US" sz="2800" b="1" dirty="0">
              <a:solidFill>
                <a:schemeClr val="bg1"/>
              </a:solidFill>
              <a:latin typeface="Arial" charset="0"/>
            </a:endParaRPr>
          </a:p>
        </p:txBody>
      </p:sp>
      <p:sp>
        <p:nvSpPr>
          <p:cNvPr id="4118" name="AutoShape 209"/>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9" name="Text Box 263">
            <a:hlinkClick r:id="rId9" action="ppaction://hlinksldjump">
              <a:snd r:embed="rId5"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$100</a:t>
            </a:r>
            <a:endParaRPr lang="en-US" sz="2800" b="1">
              <a:solidFill>
                <a:schemeClr val="bg1"/>
              </a:solidFill>
              <a:latin typeface="Arial" charset="0"/>
            </a:endParaRPr>
          </a:p>
        </p:txBody>
      </p:sp>
      <p:sp>
        <p:nvSpPr>
          <p:cNvPr id="4122" name="AutoShape 2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3" name="Text Box 265">
            <a:hlinkClick r:id="rId10" action="ppaction://hlinksldjump">
              <a:snd r:embed="rId5"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0" action="ppaction://hlinksldjump"/>
              </a:rPr>
              <a:t>$200</a:t>
            </a:r>
            <a:endParaRPr lang="en-US" sz="2800" b="1" dirty="0">
              <a:solidFill>
                <a:schemeClr val="bg1"/>
              </a:solidFill>
              <a:latin typeface="Arial" charset="0"/>
            </a:endParaRPr>
          </a:p>
        </p:txBody>
      </p:sp>
      <p:sp>
        <p:nvSpPr>
          <p:cNvPr id="4124" name="AutoShape 226"/>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5" name="Text Box 266">
            <a:hlinkClick r:id="rId11" action="ppaction://hlinksldjump">
              <a:snd r:embed="rId5"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$200</a:t>
            </a:r>
            <a:endParaRPr lang="en-US" sz="2800" b="1">
              <a:solidFill>
                <a:schemeClr val="bg1"/>
              </a:solidFill>
              <a:latin typeface="Arial" charset="0"/>
            </a:endParaRPr>
          </a:p>
        </p:txBody>
      </p:sp>
      <p:sp>
        <p:nvSpPr>
          <p:cNvPr id="4126" name="AutoShape 220"/>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7" name="Text Box 267">
            <a:hlinkClick r:id="rId12" action="ppaction://hlinksldjump">
              <a:snd r:embed="rId5"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$200</a:t>
            </a:r>
            <a:endParaRPr lang="en-US" sz="2800" b="1">
              <a:solidFill>
                <a:schemeClr val="bg1"/>
              </a:solidFill>
              <a:latin typeface="Arial" charset="0"/>
            </a:endParaRPr>
          </a:p>
        </p:txBody>
      </p:sp>
      <p:sp>
        <p:nvSpPr>
          <p:cNvPr id="4128" name="AutoShape 214"/>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9" name="Text Box 268">
            <a:hlinkClick r:id="rId13" action="ppaction://hlinksldjump">
              <a:snd r:embed="rId5"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$200</a:t>
            </a:r>
            <a:endParaRPr lang="en-US" sz="2800" b="1">
              <a:solidFill>
                <a:schemeClr val="bg1"/>
              </a:solidFill>
              <a:latin typeface="Arial" charset="0"/>
            </a:endParaRPr>
          </a:p>
        </p:txBody>
      </p:sp>
      <p:sp>
        <p:nvSpPr>
          <p:cNvPr id="4130" name="AutoShape 208"/>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1" name="Text Box 269">
            <a:hlinkClick r:id="rId14" action="ppaction://hlinksldjump">
              <a:snd r:embed="rId5"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$200</a:t>
            </a:r>
            <a:endParaRPr lang="en-US" sz="2800" b="1">
              <a:solidFill>
                <a:schemeClr val="bg1"/>
              </a:solidFill>
              <a:latin typeface="Arial" charset="0"/>
            </a:endParaRPr>
          </a:p>
        </p:txBody>
      </p:sp>
      <p:sp>
        <p:nvSpPr>
          <p:cNvPr id="4134" name="AutoShape 2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5" name="Text Box 271">
            <a:hlinkClick r:id="rId15" action="ppaction://hlinksldjump">
              <a:snd r:embed="rId5"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$300</a:t>
            </a:r>
            <a:endParaRPr lang="en-US" sz="2800" b="1">
              <a:solidFill>
                <a:schemeClr val="bg1"/>
              </a:solidFill>
              <a:latin typeface="Arial" charset="0"/>
            </a:endParaRPr>
          </a:p>
        </p:txBody>
      </p:sp>
      <p:sp>
        <p:nvSpPr>
          <p:cNvPr id="4136" name="AutoShape 225"/>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7" name="Text Box 272">
            <a:hlinkClick r:id="rId16" action="ppaction://hlinksldjump">
              <a:snd r:embed="rId5"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$300</a:t>
            </a:r>
            <a:endParaRPr lang="en-US" sz="2800" b="1">
              <a:solidFill>
                <a:schemeClr val="bg1"/>
              </a:solidFill>
              <a:latin typeface="Arial" charset="0"/>
            </a:endParaRPr>
          </a:p>
        </p:txBody>
      </p:sp>
      <p:sp>
        <p:nvSpPr>
          <p:cNvPr id="4138" name="AutoShape 219"/>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9" name="Text Box 273">
            <a:hlinkClick r:id="rId17" action="ppaction://hlinksldjump">
              <a:snd r:embed="rId5"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7" action="ppaction://hlinksldjump"/>
              </a:rPr>
              <a:t>$300</a:t>
            </a:r>
            <a:endParaRPr lang="en-US" sz="2800" b="1">
              <a:solidFill>
                <a:schemeClr val="bg1"/>
              </a:solidFill>
              <a:latin typeface="Arial" charset="0"/>
            </a:endParaRPr>
          </a:p>
        </p:txBody>
      </p:sp>
      <p:sp>
        <p:nvSpPr>
          <p:cNvPr id="4140" name="AutoShape 213"/>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1" name="Text Box 274">
            <a:hlinkClick r:id="rId18" action="ppaction://hlinksldjump">
              <a:snd r:embed="rId5"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$300</a:t>
            </a:r>
            <a:endParaRPr lang="en-US" sz="2800" b="1">
              <a:solidFill>
                <a:schemeClr val="bg1"/>
              </a:solidFill>
              <a:latin typeface="Arial" charset="0"/>
            </a:endParaRPr>
          </a:p>
        </p:txBody>
      </p:sp>
      <p:sp>
        <p:nvSpPr>
          <p:cNvPr id="4142" name="AutoShape 207"/>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3" name="Text Box 275">
            <a:hlinkClick r:id="rId19" action="ppaction://hlinksldjump">
              <a:snd r:embed="rId5"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9" action="ppaction://hlinksldjump"/>
              </a:rPr>
              <a:t>$300</a:t>
            </a:r>
            <a:endParaRPr lang="en-US" sz="2800" b="1" dirty="0">
              <a:solidFill>
                <a:schemeClr val="bg1"/>
              </a:solidFill>
              <a:latin typeface="Arial" charset="0"/>
            </a:endParaRPr>
          </a:p>
        </p:txBody>
      </p:sp>
      <p:sp>
        <p:nvSpPr>
          <p:cNvPr id="4146" name="AutoShape 2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7" name="Text Box 277">
            <a:hlinkClick r:id="rId20" action="ppaction://hlinksldjump">
              <a:snd r:embed="rId5"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$400</a:t>
            </a:r>
            <a:endParaRPr lang="en-US" sz="2800" b="1">
              <a:solidFill>
                <a:schemeClr val="bg1"/>
              </a:solidFill>
              <a:latin typeface="Arial" charset="0"/>
            </a:endParaRPr>
          </a:p>
        </p:txBody>
      </p:sp>
      <p:sp>
        <p:nvSpPr>
          <p:cNvPr id="4148" name="AutoShape 224"/>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9" name="Text Box 278">
            <a:hlinkClick r:id="" action="ppaction://noaction">
              <a:snd r:embed="rId5"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$400</a:t>
            </a:r>
            <a:endParaRPr lang="en-US" sz="2800" b="1">
              <a:solidFill>
                <a:schemeClr val="bg1"/>
              </a:solidFill>
              <a:latin typeface="Arial" charset="0"/>
            </a:endParaRPr>
          </a:p>
        </p:txBody>
      </p:sp>
      <p:sp>
        <p:nvSpPr>
          <p:cNvPr id="4150" name="AutoShape 218"/>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1" name="Text Box 279">
            <a:hlinkClick r:id="rId22" action="ppaction://hlinksldjump">
              <a:snd r:embed="rId5"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$400</a:t>
            </a:r>
            <a:endParaRPr lang="en-US" sz="2800" b="1">
              <a:solidFill>
                <a:schemeClr val="bg1"/>
              </a:solidFill>
              <a:latin typeface="Arial" charset="0"/>
            </a:endParaRPr>
          </a:p>
        </p:txBody>
      </p:sp>
      <p:sp>
        <p:nvSpPr>
          <p:cNvPr id="4152" name="AutoShape 212"/>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3" name="Text Box 280">
            <a:hlinkClick r:id="rId24" action="ppaction://hlinksldjump">
              <a:snd r:embed="rId5"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$400</a:t>
            </a:r>
            <a:endParaRPr lang="en-US" sz="2800" b="1">
              <a:solidFill>
                <a:schemeClr val="bg1"/>
              </a:solidFill>
              <a:latin typeface="Arial" charset="0"/>
            </a:endParaRPr>
          </a:p>
        </p:txBody>
      </p:sp>
      <p:sp>
        <p:nvSpPr>
          <p:cNvPr id="4154" name="AutoShape 206"/>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5" name="Text Box 281">
            <a:hlinkClick r:id="rId25" action="ppaction://hlinksldjump">
              <a:snd r:embed="rId5"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$400</a:t>
            </a:r>
            <a:endParaRPr lang="en-US" sz="2800" b="1">
              <a:solidFill>
                <a:schemeClr val="bg1"/>
              </a:solidFill>
              <a:latin typeface="Arial" charset="0"/>
            </a:endParaRPr>
          </a:p>
        </p:txBody>
      </p:sp>
      <p:sp>
        <p:nvSpPr>
          <p:cNvPr id="4158" name="AutoShape 2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59" name="Text Box 283">
            <a:hlinkClick r:id="rId27" action="ppaction://hlinksldjump">
              <a:snd r:embed="rId5"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$500</a:t>
            </a:r>
            <a:endParaRPr lang="en-US" sz="2800" b="1">
              <a:solidFill>
                <a:schemeClr val="bg1"/>
              </a:solidFill>
              <a:latin typeface="Arial" charset="0"/>
            </a:endParaRPr>
          </a:p>
        </p:txBody>
      </p:sp>
      <p:sp>
        <p:nvSpPr>
          <p:cNvPr id="4160" name="AutoShape 223"/>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1" name="Text Box 284">
            <a:hlinkClick r:id="rId28" action="ppaction://hlinksldjump">
              <a:snd r:embed="rId5"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$500</a:t>
            </a:r>
            <a:endParaRPr lang="en-US" sz="2800" b="1">
              <a:solidFill>
                <a:schemeClr val="bg1"/>
              </a:solidFill>
              <a:latin typeface="Arial" charset="0"/>
            </a:endParaRPr>
          </a:p>
        </p:txBody>
      </p:sp>
      <p:sp>
        <p:nvSpPr>
          <p:cNvPr id="4162" name="AutoShape 217"/>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3" name="Text Box 285">
            <a:hlinkClick r:id="rId23" action="ppaction://hlinksldjump">
              <a:snd r:embed="rId5"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$500</a:t>
            </a:r>
            <a:endParaRPr lang="en-US" sz="2800" b="1">
              <a:solidFill>
                <a:schemeClr val="bg1"/>
              </a:solidFill>
              <a:latin typeface="Arial" charset="0"/>
            </a:endParaRPr>
          </a:p>
        </p:txBody>
      </p:sp>
      <p:sp>
        <p:nvSpPr>
          <p:cNvPr id="4164" name="AutoShape 211"/>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5" name="Text Box 286">
            <a:hlinkClick r:id="rId30" action="ppaction://hlinksldjump">
              <a:snd r:embed="rId5"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0" action="ppaction://hlinksldjump"/>
              </a:rPr>
              <a:t>$500</a:t>
            </a:r>
            <a:endParaRPr lang="en-US" sz="2800" b="1">
              <a:solidFill>
                <a:schemeClr val="bg1"/>
              </a:solidFill>
              <a:latin typeface="Arial" charset="0"/>
            </a:endParaRPr>
          </a:p>
        </p:txBody>
      </p:sp>
      <p:sp>
        <p:nvSpPr>
          <p:cNvPr id="4166" name="AutoShape 205"/>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67" name="Text Box 287">
            <a:hlinkClick r:id="rId31" action="ppaction://hlinksldjump">
              <a:snd r:embed="rId5"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2" action="ppaction://hlinksldjump"/>
              </a:rPr>
              <a:t>$500</a:t>
            </a:r>
            <a:endParaRPr lang="en-US" sz="2800" b="1">
              <a:solidFill>
                <a:schemeClr val="bg1"/>
              </a:solidFill>
              <a:latin typeface="Arial" charset="0"/>
            </a:endParaRPr>
          </a:p>
        </p:txBody>
      </p:sp>
      <p:sp>
        <p:nvSpPr>
          <p:cNvPr id="4170" name="AutoShape 324">
            <a:hlinkClick r:id="rId33" action="ppaction://hlinksldjump"/>
          </p:cNvPr>
          <p:cNvSpPr>
            <a:spLocks noChangeArrowheads="1"/>
          </p:cNvSpPr>
          <p:nvPr/>
        </p:nvSpPr>
        <p:spPr bwMode="auto">
          <a:xfrm>
            <a:off x="7924800"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1" name="Text Box 325">
            <a:hlinkClick r:id="rId33" action="ppaction://hlinksldjump"/>
          </p:cNvPr>
          <p:cNvSpPr txBox="1">
            <a:spLocks noChangeArrowheads="1"/>
          </p:cNvSpPr>
          <p:nvPr/>
        </p:nvSpPr>
        <p:spPr bwMode="auto">
          <a:xfrm>
            <a:off x="7918450" y="990600"/>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2</a:t>
            </a:r>
          </a:p>
        </p:txBody>
      </p:sp>
      <p:sp>
        <p:nvSpPr>
          <p:cNvPr id="4172" name="AutoShape 327">
            <a:hlinkClick r:id="rId34" action="ppaction://hlinksldjump"/>
          </p:cNvPr>
          <p:cNvSpPr>
            <a:spLocks noChangeArrowheads="1"/>
          </p:cNvSpPr>
          <p:nvPr/>
        </p:nvSpPr>
        <p:spPr bwMode="auto">
          <a:xfrm>
            <a:off x="7924800"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3" name="Text Box 328">
            <a:hlinkClick r:id="rId34" action="ppaction://hlinksldjump"/>
          </p:cNvPr>
          <p:cNvSpPr txBox="1">
            <a:spLocks noChangeArrowheads="1"/>
          </p:cNvSpPr>
          <p:nvPr/>
        </p:nvSpPr>
        <p:spPr bwMode="auto">
          <a:xfrm>
            <a:off x="8001000" y="19050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a:t>
            </a:r>
          </a:p>
        </p:txBody>
      </p:sp>
      <p:sp>
        <p:nvSpPr>
          <p:cNvPr id="4174" name="Text Box 335"/>
          <p:cNvSpPr txBox="1">
            <a:spLocks noChangeArrowheads="1"/>
          </p:cNvSpPr>
          <p:nvPr/>
        </p:nvSpPr>
        <p:spPr bwMode="auto">
          <a:xfrm>
            <a:off x="3733800" y="838200"/>
            <a:ext cx="1143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smtClean="0">
                <a:solidFill>
                  <a:schemeClr val="bg1"/>
                </a:solidFill>
                <a:latin typeface="Arial" charset="0"/>
                <a:cs typeface="Arial" charset="0"/>
              </a:rPr>
              <a:t>Prophets &amp;</a:t>
            </a:r>
          </a:p>
          <a:p>
            <a:pPr algn="ctr">
              <a:spcBef>
                <a:spcPct val="50000"/>
              </a:spcBef>
            </a:pPr>
            <a:r>
              <a:rPr lang="en-US" sz="1400" b="1" dirty="0" smtClean="0">
                <a:solidFill>
                  <a:schemeClr val="bg1"/>
                </a:solidFill>
                <a:latin typeface="Arial" charset="0"/>
                <a:cs typeface="Arial" charset="0"/>
              </a:rPr>
              <a:t>Apostles</a:t>
            </a:r>
            <a:endParaRPr lang="en-US" sz="1400" b="1" dirty="0">
              <a:solidFill>
                <a:schemeClr val="bg1"/>
              </a:solidFill>
              <a:latin typeface="Arial" charset="0"/>
              <a:cs typeface="Arial" charset="0"/>
            </a:endParaRPr>
          </a:p>
        </p:txBody>
      </p:sp>
      <p:sp>
        <p:nvSpPr>
          <p:cNvPr id="2" name="TextBox 1"/>
          <p:cNvSpPr txBox="1"/>
          <p:nvPr/>
        </p:nvSpPr>
        <p:spPr>
          <a:xfrm>
            <a:off x="2763832" y="838200"/>
            <a:ext cx="880269" cy="584776"/>
          </a:xfrm>
          <a:prstGeom prst="rect">
            <a:avLst/>
          </a:prstGeom>
          <a:noFill/>
        </p:spPr>
        <p:txBody>
          <a:bodyPr wrap="none" rtlCol="0">
            <a:spAutoFit/>
          </a:bodyPr>
          <a:lstStyle/>
          <a:p>
            <a:pPr algn="ctr"/>
            <a:r>
              <a:rPr lang="en-US" sz="1600" b="1" dirty="0" smtClean="0">
                <a:solidFill>
                  <a:srgbClr val="FFFFFF"/>
                </a:solidFill>
                <a:latin typeface="Arial"/>
                <a:cs typeface="Arial"/>
              </a:rPr>
              <a:t>Stories</a:t>
            </a:r>
          </a:p>
          <a:p>
            <a:pPr algn="ctr"/>
            <a:r>
              <a:rPr lang="en-US" sz="1600" b="1" dirty="0" smtClean="0">
                <a:solidFill>
                  <a:srgbClr val="FFFFFF"/>
                </a:solidFill>
                <a:latin typeface="Arial"/>
                <a:cs typeface="Arial"/>
              </a:rPr>
              <a:t>Told</a:t>
            </a:r>
            <a:endParaRPr lang="en-US" sz="1600" b="1" dirty="0">
              <a:solidFill>
                <a:srgbClr val="FFFFFF"/>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85800" y="1447800"/>
            <a:ext cx="7772400" cy="3416320"/>
          </a:xfrm>
          <a:prstGeom prst="rect">
            <a:avLst/>
          </a:prstGeom>
        </p:spPr>
        <p:txBody>
          <a:bodyPr wrap="square">
            <a:spAutoFit/>
          </a:bodyPr>
          <a:lstStyle/>
          <a:p>
            <a:pPr algn="ctr"/>
            <a:r>
              <a:rPr lang="en-US" sz="3600" dirty="0">
                <a:solidFill>
                  <a:srgbClr val="FFFFFF"/>
                </a:solidFill>
              </a:rPr>
              <a:t>Elder Quentin L. Cook said “One adjustment that will benefit almost any family is to make [these three things] a servant instead of a distraction, or even worse, a master.” Name two of those three things.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235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685800" y="1371600"/>
            <a:ext cx="7696200" cy="1323439"/>
          </a:xfrm>
          <a:prstGeom prst="rect">
            <a:avLst/>
          </a:prstGeom>
          <a:noFill/>
        </p:spPr>
        <p:txBody>
          <a:bodyPr wrap="square" rtlCol="0">
            <a:spAutoFit/>
          </a:bodyPr>
          <a:lstStyle/>
          <a:p>
            <a:pPr algn="ctr"/>
            <a:r>
              <a:rPr lang="en-US" sz="4000" dirty="0" smtClean="0">
                <a:solidFill>
                  <a:srgbClr val="FFFFFF"/>
                </a:solidFill>
              </a:rPr>
              <a:t>The internet, social media,</a:t>
            </a:r>
          </a:p>
          <a:p>
            <a:pPr algn="ctr"/>
            <a:r>
              <a:rPr lang="en-US" sz="4000" dirty="0">
                <a:solidFill>
                  <a:srgbClr val="FFFFFF"/>
                </a:solidFill>
              </a:rPr>
              <a:t>a</a:t>
            </a:r>
            <a:r>
              <a:rPr lang="en-US" sz="4000" dirty="0" smtClean="0">
                <a:solidFill>
                  <a:srgbClr val="FFFFFF"/>
                </a:solidFill>
              </a:rPr>
              <a:t>nd television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609600" y="1720840"/>
            <a:ext cx="7924800" cy="3539430"/>
          </a:xfrm>
          <a:prstGeom prst="rect">
            <a:avLst/>
          </a:prstGeom>
        </p:spPr>
        <p:txBody>
          <a:bodyPr wrap="square">
            <a:spAutoFit/>
          </a:bodyPr>
          <a:lstStyle/>
          <a:p>
            <a:pPr algn="ctr"/>
            <a:r>
              <a:rPr lang="en-US" sz="3200" dirty="0">
                <a:solidFill>
                  <a:srgbClr val="FFFFFF"/>
                </a:solidFill>
              </a:rPr>
              <a:t>Elder David A. </a:t>
            </a:r>
            <a:r>
              <a:rPr lang="en-US" sz="3200" dirty="0" err="1">
                <a:solidFill>
                  <a:srgbClr val="FFFFFF"/>
                </a:solidFill>
              </a:rPr>
              <a:t>Bednar</a:t>
            </a:r>
            <a:r>
              <a:rPr lang="en-US" sz="3200" dirty="0">
                <a:solidFill>
                  <a:srgbClr val="FFFFFF"/>
                </a:solidFill>
              </a:rPr>
              <a:t> taught “Our personal responsibility is to learn what we should learn, to live as we know we should live, and to become who the Master would have us become. Our ______ are the ultimate setting for learning, living and becoming." </a:t>
            </a:r>
            <a:endParaRPr lang="en-US" sz="3200" dirty="0" smtClean="0">
              <a:solidFill>
                <a:srgbClr val="FFFFFF"/>
              </a:solidFill>
            </a:endParaRPr>
          </a:p>
          <a:p>
            <a:pPr algn="ctr"/>
            <a:r>
              <a:rPr lang="en-US" sz="3200" dirty="0" smtClean="0">
                <a:solidFill>
                  <a:srgbClr val="FFFFFF"/>
                </a:solidFill>
              </a:rPr>
              <a:t>Fill </a:t>
            </a:r>
            <a:r>
              <a:rPr lang="en-US" sz="3200" dirty="0">
                <a:solidFill>
                  <a:srgbClr val="FFFFFF"/>
                </a:solidFill>
              </a:rPr>
              <a:t>in the blank.</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1066800" y="1447800"/>
            <a:ext cx="7086600" cy="646331"/>
          </a:xfrm>
          <a:prstGeom prst="rect">
            <a:avLst/>
          </a:prstGeom>
          <a:noFill/>
        </p:spPr>
        <p:txBody>
          <a:bodyPr wrap="square" rtlCol="0">
            <a:spAutoFit/>
          </a:bodyPr>
          <a:lstStyle/>
          <a:p>
            <a:pPr algn="ctr"/>
            <a:r>
              <a:rPr lang="en-US" sz="3600" dirty="0" smtClean="0">
                <a:solidFill>
                  <a:srgbClr val="FFFFFF"/>
                </a:solidFill>
              </a:rPr>
              <a:t>Homes</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685800" y="982177"/>
            <a:ext cx="8001000" cy="5016757"/>
          </a:xfrm>
          <a:prstGeom prst="rect">
            <a:avLst/>
          </a:prstGeom>
        </p:spPr>
        <p:txBody>
          <a:bodyPr wrap="square">
            <a:spAutoFit/>
          </a:bodyPr>
          <a:lstStyle/>
          <a:p>
            <a:pPr algn="ctr"/>
            <a:r>
              <a:rPr lang="en-US" sz="3200" dirty="0">
                <a:solidFill>
                  <a:srgbClr val="FFFFFF"/>
                </a:solidFill>
              </a:rPr>
              <a:t>Elder Brook P. Hales spoke of his son who was called to serve in the France Paris Mission. The overcoat the son wanted was not in stock in the size he needed but the store promised to send it to him before he left the Missionary Training Center. Elder Hales’ son did not try the coat on when he received it but packed it in his suitcase instead. Months later as winter set in he realized the coat was too small. Tell the rest of the story.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1351509"/>
            <a:ext cx="8229600" cy="3108544"/>
          </a:xfrm>
          <a:prstGeom prst="rect">
            <a:avLst/>
          </a:prstGeom>
        </p:spPr>
        <p:txBody>
          <a:bodyPr wrap="square">
            <a:spAutoFit/>
          </a:bodyPr>
          <a:lstStyle/>
          <a:p>
            <a:pPr algn="ctr"/>
            <a:r>
              <a:rPr lang="en-US" sz="2800" dirty="0">
                <a:solidFill>
                  <a:srgbClr val="FFFFFF"/>
                </a:solidFill>
              </a:rPr>
              <a:t>Elder Hales deposited money in his son’s bank account so he could purchase a new coat that fit and told his son to give the other coat away. His son later wrote that he was able to give it to a missionary who had been praying for a warmer coat. This other missionary was a convert and only had his mother and the missionary who baptized him supporting him on his mission.</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304800" y="838200"/>
            <a:ext cx="8458200" cy="4401205"/>
          </a:xfrm>
          <a:prstGeom prst="rect">
            <a:avLst/>
          </a:prstGeom>
        </p:spPr>
        <p:txBody>
          <a:bodyPr wrap="square">
            <a:spAutoFit/>
          </a:bodyPr>
          <a:lstStyle/>
          <a:p>
            <a:pPr algn="ctr"/>
            <a:r>
              <a:rPr lang="en-US" sz="2800" dirty="0">
                <a:solidFill>
                  <a:srgbClr val="FFFFFF"/>
                </a:solidFill>
              </a:rPr>
              <a:t>Elder Brook P. Hales told the story of Patricia Parkinson who was born with normal eyesight. At age 7 she began to go blind. At age 11 she permanently lost her eyesight. At age 10 Pat was scheduled to have a medical procedure to address her diminishing eyesight. Her parents had always told her what would happen in  terms of her medical care but for some reason they did not tell her about this particular procedure. When her parents did tell her, Pat was a mess. She ran to the other room but came back later. What did she tell her parents?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457200" y="1219200"/>
            <a:ext cx="8229600" cy="1754327"/>
          </a:xfrm>
          <a:prstGeom prst="rect">
            <a:avLst/>
          </a:prstGeom>
        </p:spPr>
        <p:txBody>
          <a:bodyPr wrap="square">
            <a:spAutoFit/>
          </a:bodyPr>
          <a:lstStyle/>
          <a:p>
            <a:pPr algn="ctr"/>
            <a:r>
              <a:rPr lang="en-US" sz="3600" dirty="0">
                <a:solidFill>
                  <a:srgbClr val="FFFFFF"/>
                </a:solidFill>
              </a:rPr>
              <a:t>“Let me tell you what. I know it. God knows it and you might as well know it too. I’m going to be blind the rest of my life.”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914400" y="1447800"/>
            <a:ext cx="7467600" cy="2862322"/>
          </a:xfrm>
          <a:prstGeom prst="rect">
            <a:avLst/>
          </a:prstGeom>
        </p:spPr>
        <p:txBody>
          <a:bodyPr wrap="square">
            <a:spAutoFit/>
          </a:bodyPr>
          <a:lstStyle/>
          <a:p>
            <a:pPr algn="ctr"/>
            <a:r>
              <a:rPr lang="en-US" sz="3600" dirty="0">
                <a:solidFill>
                  <a:srgbClr val="FFFFFF"/>
                </a:solidFill>
              </a:rPr>
              <a:t>President Russell M. Nelson told about visiting Paradise, CA (USA) after a devastating fire destroyed the community. Who did President Nelson meet and what was his story?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 name="Rectangle 4"/>
          <p:cNvSpPr/>
          <p:nvPr/>
        </p:nvSpPr>
        <p:spPr>
          <a:xfrm>
            <a:off x="914400" y="1524000"/>
            <a:ext cx="7620000" cy="3046988"/>
          </a:xfrm>
          <a:prstGeom prst="rect">
            <a:avLst/>
          </a:prstGeom>
        </p:spPr>
        <p:txBody>
          <a:bodyPr wrap="square">
            <a:spAutoFit/>
          </a:bodyPr>
          <a:lstStyle/>
          <a:p>
            <a:pPr algn="ctr"/>
            <a:r>
              <a:rPr lang="en-US" sz="3200" dirty="0">
                <a:solidFill>
                  <a:srgbClr val="FFFFFF"/>
                </a:solidFill>
              </a:rPr>
              <a:t>He met a police officer, John, who worked fifteen hours rescuing people. What terrified John the most was this all-consuming question, “Where is my family?” He was later able to learn that his family had evacuated safely.</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5123" name="Text Box 4"/>
          <p:cNvSpPr txBox="1">
            <a:spLocks noChangeArrowheads="1"/>
          </p:cNvSpPr>
          <p:nvPr/>
        </p:nvSpPr>
        <p:spPr bwMode="auto">
          <a:xfrm>
            <a:off x="0" y="0"/>
            <a:ext cx="1905000" cy="708025"/>
          </a:xfrm>
          <a:prstGeom prst="rect">
            <a:avLst/>
          </a:prstGeom>
          <a:noFill/>
          <a:ln w="9525">
            <a:noFill/>
            <a:miter lim="800000"/>
            <a:headEnd/>
            <a:tailEnd/>
          </a:ln>
          <a:effectLst>
            <a:outerShdw dist="63500" dir="3187806" algn="ctr" rotWithShape="0">
              <a:schemeClr val="tx2"/>
            </a:outerShdw>
          </a:effectLst>
        </p:spPr>
        <p:txBody>
          <a:bodyPr>
            <a:spAutoFit/>
          </a:bodyPr>
          <a:lstStyle/>
          <a:p>
            <a:pPr marL="457200" indent="-457200">
              <a:defRPr/>
            </a:pPr>
            <a:r>
              <a:rPr lang="en-US" sz="4000" b="1">
                <a:solidFill>
                  <a:schemeClr val="bg1"/>
                </a:solidFill>
                <a:latin typeface="Times New Roman" pitchFamily="18" charset="0"/>
                <a:ea typeface="+mn-ea"/>
                <a:cs typeface="+mn-cs"/>
              </a:rPr>
              <a:t>$100</a:t>
            </a:r>
            <a:endParaRPr lang="en-US" sz="4000">
              <a:solidFill>
                <a:schemeClr val="bg1"/>
              </a:solidFill>
              <a:latin typeface="Times New Roman" pitchFamily="18" charset="0"/>
              <a:ea typeface="+mn-ea"/>
              <a:cs typeface="+mn-cs"/>
            </a:endParaRPr>
          </a:p>
        </p:txBody>
      </p:sp>
      <p:sp>
        <p:nvSpPr>
          <p:cNvPr id="3" name="TextBox 2"/>
          <p:cNvSpPr txBox="1"/>
          <p:nvPr/>
        </p:nvSpPr>
        <p:spPr>
          <a:xfrm>
            <a:off x="685800" y="1066800"/>
            <a:ext cx="7848600" cy="2308324"/>
          </a:xfrm>
          <a:prstGeom prst="rect">
            <a:avLst/>
          </a:prstGeom>
          <a:noFill/>
        </p:spPr>
        <p:txBody>
          <a:bodyPr wrap="square" rtlCol="0">
            <a:spAutoFit/>
          </a:bodyPr>
          <a:lstStyle/>
          <a:p>
            <a:pPr algn="ctr"/>
            <a:r>
              <a:rPr lang="en-US" sz="3600" dirty="0">
                <a:solidFill>
                  <a:schemeClr val="bg1"/>
                </a:solidFill>
              </a:rPr>
              <a:t>Elder Mathias Held quoted this scripture to “seek learning, even by study and also by faith.” Be the first to find it in the scriptures!</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5875" y="-23813"/>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304800" y="990600"/>
            <a:ext cx="8458200" cy="4832093"/>
          </a:xfrm>
          <a:prstGeom prst="rect">
            <a:avLst/>
          </a:prstGeom>
        </p:spPr>
        <p:txBody>
          <a:bodyPr wrap="square">
            <a:spAutoFit/>
          </a:bodyPr>
          <a:lstStyle/>
          <a:p>
            <a:pPr algn="ctr"/>
            <a:r>
              <a:rPr lang="en-US" sz="2800" dirty="0">
                <a:solidFill>
                  <a:srgbClr val="FFFFFF"/>
                </a:solidFill>
              </a:rPr>
              <a:t>When Ivan, the older brother of a 16-year-old Juan Pablo </a:t>
            </a:r>
            <a:r>
              <a:rPr lang="en-US" sz="2800" dirty="0" err="1">
                <a:solidFill>
                  <a:srgbClr val="FFFFFF"/>
                </a:solidFill>
              </a:rPr>
              <a:t>Villar</a:t>
            </a:r>
            <a:r>
              <a:rPr lang="en-US" sz="2800" dirty="0">
                <a:solidFill>
                  <a:srgbClr val="FFFFFF"/>
                </a:solidFill>
              </a:rPr>
              <a:t>, came home and announced he was going to serve a mission for The Church of Jesus Christ of Latter-day Saints, into which he had been baptized just a year earlier, Juan Pablo felt admiration for him. Months later, when Juan Pablo took the opportunity to visit his missionary brother, he was surprised by how different it was from what he imagined. Not a member of the Church himself, Juan Pablo had no idea what to expect when it came to spending the day with a missionary. How many hours did Juan Pablo spend with his missionary brother?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3796" name="Text Box 4"/>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6">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1295400"/>
            <a:ext cx="7696200" cy="2862322"/>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Villar</a:t>
            </a:r>
            <a:r>
              <a:rPr lang="en-US" sz="3600" dirty="0">
                <a:solidFill>
                  <a:srgbClr val="FFFFFF"/>
                </a:solidFill>
              </a:rPr>
              <a:t> spent 10 hours following Ivan and his companion as they walked the streets greeting people, knocking on doors and teaching people </a:t>
            </a:r>
            <a:endParaRPr lang="en-US" sz="3600" dirty="0" smtClean="0">
              <a:solidFill>
                <a:srgbClr val="FFFFFF"/>
              </a:solidFill>
            </a:endParaRPr>
          </a:p>
          <a:p>
            <a:pPr algn="ctr"/>
            <a:r>
              <a:rPr lang="en-US" sz="3600" dirty="0" smtClean="0">
                <a:solidFill>
                  <a:srgbClr val="FFFFFF"/>
                </a:solidFill>
              </a:rPr>
              <a:t>about </a:t>
            </a:r>
            <a:r>
              <a:rPr lang="en-US" sz="3600" dirty="0">
                <a:solidFill>
                  <a:srgbClr val="FFFFFF"/>
                </a:solidFill>
              </a:rPr>
              <a:t>Jesus Christ.</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Rectangle 1"/>
          <p:cNvSpPr/>
          <p:nvPr/>
        </p:nvSpPr>
        <p:spPr>
          <a:xfrm>
            <a:off x="1066800" y="2209800"/>
            <a:ext cx="7162800" cy="1938992"/>
          </a:xfrm>
          <a:prstGeom prst="rect">
            <a:avLst/>
          </a:prstGeom>
        </p:spPr>
        <p:txBody>
          <a:bodyPr wrap="square">
            <a:spAutoFit/>
          </a:bodyPr>
          <a:lstStyle/>
          <a:p>
            <a:pPr algn="ctr"/>
            <a:r>
              <a:rPr lang="en-US" sz="4000" dirty="0">
                <a:solidFill>
                  <a:srgbClr val="FFFFFF"/>
                </a:solidFill>
              </a:rPr>
              <a:t>Elder Kyle S. McKay shared about Emily, who struggled with substance abuse. Tell her story.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52400" y="685800"/>
            <a:ext cx="8839200" cy="4662814"/>
          </a:xfrm>
          <a:prstGeom prst="rect">
            <a:avLst/>
          </a:prstGeom>
        </p:spPr>
        <p:txBody>
          <a:bodyPr wrap="square">
            <a:spAutoFit/>
          </a:bodyPr>
          <a:lstStyle/>
          <a:p>
            <a:pPr algn="ctr"/>
            <a:r>
              <a:rPr lang="en-US" sz="2700" dirty="0">
                <a:solidFill>
                  <a:srgbClr val="FFFFFF"/>
                </a:solidFill>
              </a:rPr>
              <a:t>Her addictions held Emily captive for years. Emily carefully concealed her problem especially after she became a wife and mother. One minute she was going through a routine medical exam and the next she was being transported by ambulance to an inpatient treatment facility. That night, while alone, desperate, and pressed down with anxiety and fear, she knelt in prayer and poured her soul out to God. Immediately there came over Emily a wondrous calm, courage, assurance, and love. Emily’s recovering took months and months. Because of God’s goodness she was able to go to the temple and be sealed to her husband and children.</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0638"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Rectangle 1"/>
          <p:cNvSpPr/>
          <p:nvPr/>
        </p:nvSpPr>
        <p:spPr>
          <a:xfrm>
            <a:off x="457200" y="1447800"/>
            <a:ext cx="8229600" cy="2862322"/>
          </a:xfrm>
          <a:prstGeom prst="rect">
            <a:avLst/>
          </a:prstGeom>
        </p:spPr>
        <p:txBody>
          <a:bodyPr wrap="square">
            <a:spAutoFit/>
          </a:bodyPr>
          <a:lstStyle/>
          <a:p>
            <a:pPr algn="ctr"/>
            <a:r>
              <a:rPr lang="en-US" sz="3600" dirty="0">
                <a:solidFill>
                  <a:srgbClr val="FFFFFF"/>
                </a:solidFill>
              </a:rPr>
              <a:t>Elder Neil L. Andersen said, “If we pick and choose what we accept in the ______ ____________, we cloud our eternal view, putting too much importance on our experience here and now.” Fill in the blank.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2133600" y="1219200"/>
            <a:ext cx="5029200" cy="707886"/>
          </a:xfrm>
          <a:prstGeom prst="rect">
            <a:avLst/>
          </a:prstGeom>
        </p:spPr>
        <p:txBody>
          <a:bodyPr wrap="square">
            <a:spAutoFit/>
          </a:bodyPr>
          <a:lstStyle/>
          <a:p>
            <a:pPr algn="ctr"/>
            <a:r>
              <a:rPr lang="en-US" sz="4000" dirty="0" smtClean="0">
                <a:solidFill>
                  <a:srgbClr val="FFFFFF"/>
                </a:solidFill>
              </a:rPr>
              <a:t>Family Proclamation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8916" name="Text Box 4"/>
          <p:cNvSpPr txBox="1">
            <a:spLocks noChangeArrowheads="1"/>
          </p:cNvSpPr>
          <p:nvPr/>
        </p:nvSpPr>
        <p:spPr bwMode="auto">
          <a:xfrm>
            <a:off x="381000" y="762000"/>
            <a:ext cx="8382000" cy="64135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3600">
              <a:solidFill>
                <a:schemeClr val="bg1"/>
              </a:solidFill>
              <a:latin typeface="Times New Roman" pitchFamily="18" charset="0"/>
              <a:ea typeface="+mn-ea"/>
              <a:cs typeface="+mn-cs"/>
            </a:endParaRPr>
          </a:p>
        </p:txBody>
      </p:sp>
      <p:sp>
        <p:nvSpPr>
          <p:cNvPr id="3" name="Rectangle 2"/>
          <p:cNvSpPr/>
          <p:nvPr/>
        </p:nvSpPr>
        <p:spPr>
          <a:xfrm>
            <a:off x="1143000" y="1066800"/>
            <a:ext cx="7239000" cy="1938992"/>
          </a:xfrm>
          <a:prstGeom prst="rect">
            <a:avLst/>
          </a:prstGeom>
        </p:spPr>
        <p:txBody>
          <a:bodyPr wrap="square">
            <a:spAutoFit/>
          </a:bodyPr>
          <a:lstStyle/>
          <a:p>
            <a:pPr algn="ctr"/>
            <a:r>
              <a:rPr lang="en-US" sz="4000" dirty="0">
                <a:solidFill>
                  <a:srgbClr val="FFFFFF"/>
                </a:solidFill>
              </a:rPr>
              <a:t>Elder Jeffrey R. Holland said this should be the sacred focal point of the Sunday worship service.</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99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1143000"/>
            <a:ext cx="8077200" cy="584776"/>
          </a:xfrm>
          <a:prstGeom prst="rect">
            <a:avLst/>
          </a:prstGeom>
        </p:spPr>
        <p:txBody>
          <a:bodyPr wrap="square">
            <a:spAutoFit/>
          </a:bodyPr>
          <a:lstStyle/>
          <a:p>
            <a:pPr algn="ctr"/>
            <a:r>
              <a:rPr lang="en-US" sz="3200" dirty="0" smtClean="0">
                <a:solidFill>
                  <a:srgbClr val="FFFFFF"/>
                </a:solidFill>
              </a:rPr>
              <a:t>The Sacrament</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Rectangle 1"/>
          <p:cNvSpPr/>
          <p:nvPr/>
        </p:nvSpPr>
        <p:spPr>
          <a:xfrm>
            <a:off x="990600" y="1219200"/>
            <a:ext cx="7086600" cy="3970318"/>
          </a:xfrm>
          <a:prstGeom prst="rect">
            <a:avLst/>
          </a:prstGeom>
        </p:spPr>
        <p:txBody>
          <a:bodyPr wrap="square">
            <a:spAutoFit/>
          </a:bodyPr>
          <a:lstStyle/>
          <a:p>
            <a:pPr algn="ctr"/>
            <a:r>
              <a:rPr lang="en-US" sz="3600" dirty="0">
                <a:solidFill>
                  <a:srgbClr val="FFFFFF"/>
                </a:solidFill>
              </a:rPr>
              <a:t>Elder Dale G. </a:t>
            </a:r>
            <a:r>
              <a:rPr lang="en-US" sz="3600" dirty="0" err="1">
                <a:solidFill>
                  <a:srgbClr val="FFFFFF"/>
                </a:solidFill>
              </a:rPr>
              <a:t>Renlund</a:t>
            </a:r>
            <a:r>
              <a:rPr lang="en-US" sz="3600" dirty="0">
                <a:solidFill>
                  <a:srgbClr val="FFFFFF"/>
                </a:solidFill>
              </a:rPr>
              <a:t> taught, “Most blessings that God desires to give us require ______ on our part, ______ based on our faith in Jesus Christ. Faith in the Savior is a principle of ______ and of power.” Fill in the blanks. HINT: It is all the same word.</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1270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19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371600" y="1371600"/>
            <a:ext cx="6172200" cy="707886"/>
          </a:xfrm>
          <a:prstGeom prst="rect">
            <a:avLst/>
          </a:prstGeom>
        </p:spPr>
        <p:txBody>
          <a:bodyPr wrap="square">
            <a:spAutoFit/>
          </a:bodyPr>
          <a:lstStyle/>
          <a:p>
            <a:pPr algn="ctr"/>
            <a:r>
              <a:rPr lang="en-US" sz="4000" dirty="0" smtClean="0">
                <a:solidFill>
                  <a:srgbClr val="FFFFFF"/>
                </a:solidFill>
              </a:rPr>
              <a:t>Action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147" name="Text Box 6"/>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2">
            <a:hlinkClick r:id="rId3"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447800" y="1752600"/>
            <a:ext cx="6026936" cy="646331"/>
          </a:xfrm>
          <a:prstGeom prst="rect">
            <a:avLst/>
          </a:prstGeom>
        </p:spPr>
        <p:txBody>
          <a:bodyPr wrap="none">
            <a:spAutoFit/>
          </a:bodyPr>
          <a:lstStyle/>
          <a:p>
            <a:r>
              <a:rPr lang="en-US" sz="3600" dirty="0">
                <a:solidFill>
                  <a:schemeClr val="bg1"/>
                </a:solidFill>
              </a:rPr>
              <a:t>Doctrine and Covenants 88:118</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30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14400" y="1676400"/>
            <a:ext cx="7315200" cy="2554545"/>
          </a:xfrm>
          <a:prstGeom prst="rect">
            <a:avLst/>
          </a:prstGeom>
        </p:spPr>
        <p:txBody>
          <a:bodyPr wrap="square">
            <a:spAutoFit/>
          </a:bodyPr>
          <a:lstStyle/>
          <a:p>
            <a:pPr algn="ctr"/>
            <a:r>
              <a:rPr lang="en-US" sz="4000" dirty="0">
                <a:solidFill>
                  <a:srgbClr val="FFFFFF"/>
                </a:solidFill>
              </a:rPr>
              <a:t>President </a:t>
            </a:r>
            <a:r>
              <a:rPr lang="en-US" sz="4000" dirty="0" err="1">
                <a:solidFill>
                  <a:srgbClr val="FFFFFF"/>
                </a:solidFill>
              </a:rPr>
              <a:t>Dallin</a:t>
            </a:r>
            <a:r>
              <a:rPr lang="en-US" sz="4000" dirty="0">
                <a:solidFill>
                  <a:srgbClr val="FFFFFF"/>
                </a:solidFill>
              </a:rPr>
              <a:t> H. Oaks said “___________ begins with our Savior. And it is a joy, not a burden.” Fill in the blank.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127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1219200"/>
            <a:ext cx="8305800" cy="707886"/>
          </a:xfrm>
          <a:prstGeom prst="rect">
            <a:avLst/>
          </a:prstGeom>
        </p:spPr>
        <p:txBody>
          <a:bodyPr wrap="square">
            <a:spAutoFit/>
          </a:bodyPr>
          <a:lstStyle/>
          <a:p>
            <a:pPr algn="ctr"/>
            <a:r>
              <a:rPr lang="en-US" sz="4000" dirty="0" smtClean="0">
                <a:solidFill>
                  <a:srgbClr val="FFFFFF"/>
                </a:solidFill>
              </a:rPr>
              <a:t>Repentance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50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Rectangle 1"/>
          <p:cNvSpPr/>
          <p:nvPr/>
        </p:nvSpPr>
        <p:spPr>
          <a:xfrm>
            <a:off x="990600" y="1600200"/>
            <a:ext cx="7162800" cy="3416320"/>
          </a:xfrm>
          <a:prstGeom prst="rect">
            <a:avLst/>
          </a:prstGeom>
        </p:spPr>
        <p:txBody>
          <a:bodyPr wrap="square">
            <a:spAutoFit/>
          </a:bodyPr>
          <a:lstStyle/>
          <a:p>
            <a:pPr algn="ctr"/>
            <a:r>
              <a:rPr lang="en-US" sz="3600" dirty="0">
                <a:solidFill>
                  <a:srgbClr val="FFFFFF"/>
                </a:solidFill>
              </a:rPr>
              <a:t>Elder David A. </a:t>
            </a:r>
            <a:r>
              <a:rPr lang="en-US" sz="3600" dirty="0" err="1">
                <a:solidFill>
                  <a:srgbClr val="FFFFFF"/>
                </a:solidFill>
              </a:rPr>
              <a:t>Bednar</a:t>
            </a:r>
            <a:r>
              <a:rPr lang="en-US" sz="3600" dirty="0">
                <a:solidFill>
                  <a:srgbClr val="FFFFFF"/>
                </a:solidFill>
              </a:rPr>
              <a:t> announced a website with resources about initiatory ordinances, endowments, marriages and other sealing ordinances. What is the </a:t>
            </a:r>
            <a:endParaRPr lang="en-US" sz="3600" dirty="0" smtClean="0">
              <a:solidFill>
                <a:srgbClr val="FFFFFF"/>
              </a:solidFill>
            </a:endParaRPr>
          </a:p>
          <a:p>
            <a:pPr algn="ctr"/>
            <a:r>
              <a:rPr lang="en-US" sz="3600" dirty="0" smtClean="0">
                <a:solidFill>
                  <a:srgbClr val="FFFFFF"/>
                </a:solidFill>
              </a:rPr>
              <a:t>new </a:t>
            </a:r>
            <a:r>
              <a:rPr lang="en-US" sz="3600" dirty="0">
                <a:solidFill>
                  <a:srgbClr val="FFFFFF"/>
                </a:solidFill>
              </a:rPr>
              <a:t>website about?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60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600200" y="1219200"/>
            <a:ext cx="6553200" cy="707886"/>
          </a:xfrm>
          <a:prstGeom prst="rect">
            <a:avLst/>
          </a:prstGeom>
        </p:spPr>
        <p:txBody>
          <a:bodyPr wrap="square">
            <a:spAutoFit/>
          </a:bodyPr>
          <a:lstStyle/>
          <a:p>
            <a:pPr algn="ctr"/>
            <a:r>
              <a:rPr lang="en-US" sz="4000" dirty="0" smtClean="0">
                <a:solidFill>
                  <a:srgbClr val="FFFFFF"/>
                </a:solidFill>
              </a:rPr>
              <a:t>Temples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6000">
              <a:solidFill>
                <a:schemeClr val="bg1"/>
              </a:solidFill>
            </a:endParaRPr>
          </a:p>
        </p:txBody>
      </p:sp>
      <p:sp>
        <p:nvSpPr>
          <p:cNvPr id="471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Rectangle 1"/>
          <p:cNvSpPr/>
          <p:nvPr/>
        </p:nvSpPr>
        <p:spPr>
          <a:xfrm>
            <a:off x="914400" y="1447800"/>
            <a:ext cx="7239000" cy="3416320"/>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Ulisses</a:t>
            </a:r>
            <a:r>
              <a:rPr lang="en-US" sz="3600" dirty="0">
                <a:solidFill>
                  <a:srgbClr val="FFFFFF"/>
                </a:solidFill>
              </a:rPr>
              <a:t> </a:t>
            </a:r>
            <a:r>
              <a:rPr lang="en-US" sz="3600" dirty="0" err="1">
                <a:solidFill>
                  <a:srgbClr val="FFFFFF"/>
                </a:solidFill>
              </a:rPr>
              <a:t>Soares</a:t>
            </a:r>
            <a:r>
              <a:rPr lang="en-US" sz="3600" dirty="0">
                <a:solidFill>
                  <a:srgbClr val="FFFFFF"/>
                </a:solidFill>
              </a:rPr>
              <a:t> taught, “It is hard to understand all the reasons why some people take another path. The best we can do in these circumstances is just to ____ and _______ them.” Fill in the blanks.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81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8132" name="TextBox 5"/>
          <p:cNvSpPr txBox="1">
            <a:spLocks noChangeArrowheads="1"/>
          </p:cNvSpPr>
          <p:nvPr/>
        </p:nvSpPr>
        <p:spPr bwMode="auto">
          <a:xfrm>
            <a:off x="1066800" y="15240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Love and Embrace</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990600" y="1143000"/>
            <a:ext cx="7010400" cy="2862322"/>
          </a:xfrm>
          <a:prstGeom prst="rect">
            <a:avLst/>
          </a:prstGeom>
        </p:spPr>
        <p:txBody>
          <a:bodyPr wrap="square">
            <a:spAutoFit/>
          </a:bodyPr>
          <a:lstStyle/>
          <a:p>
            <a:pPr algn="ctr"/>
            <a:r>
              <a:rPr lang="en-US" sz="3600" dirty="0">
                <a:solidFill>
                  <a:srgbClr val="FFFFFF"/>
                </a:solidFill>
              </a:rPr>
              <a:t>President M. Russell Ballard said, “We will find peace, joy and happiness in our life when serving the Lord and ___ _________.” Fill in the blanks.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01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95400" y="1981200"/>
            <a:ext cx="6705600" cy="707886"/>
          </a:xfrm>
          <a:prstGeom prst="rect">
            <a:avLst/>
          </a:prstGeom>
        </p:spPr>
        <p:txBody>
          <a:bodyPr wrap="square">
            <a:spAutoFit/>
          </a:bodyPr>
          <a:lstStyle/>
          <a:p>
            <a:pPr algn="ctr"/>
            <a:r>
              <a:rPr lang="en-US" sz="4000" dirty="0" smtClean="0">
                <a:solidFill>
                  <a:srgbClr val="FFFFFF"/>
                </a:solidFill>
              </a:rPr>
              <a:t>Our neighbors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838200" y="1752600"/>
            <a:ext cx="7391400" cy="1938992"/>
          </a:xfrm>
          <a:prstGeom prst="rect">
            <a:avLst/>
          </a:prstGeom>
        </p:spPr>
        <p:txBody>
          <a:bodyPr wrap="square">
            <a:spAutoFit/>
          </a:bodyPr>
          <a:lstStyle/>
          <a:p>
            <a:pPr algn="ctr"/>
            <a:r>
              <a:rPr lang="en-US" sz="4000" dirty="0">
                <a:solidFill>
                  <a:srgbClr val="FFFFFF"/>
                </a:solidFill>
              </a:rPr>
              <a:t>In a world full of competing voices Elder David P. Homer said we should do what?</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22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19200" y="1905000"/>
            <a:ext cx="6705600" cy="1446550"/>
          </a:xfrm>
          <a:prstGeom prst="rect">
            <a:avLst/>
          </a:prstGeom>
        </p:spPr>
        <p:txBody>
          <a:bodyPr wrap="square">
            <a:spAutoFit/>
          </a:bodyPr>
          <a:lstStyle/>
          <a:p>
            <a:pPr algn="ctr"/>
            <a:r>
              <a:rPr lang="en-US" sz="4400" dirty="0">
                <a:solidFill>
                  <a:srgbClr val="FFFFFF"/>
                </a:solidFill>
              </a:rPr>
              <a:t>Learn to distinguish the voice of the Lord.</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1"/>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71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4" name="Rectangle 3"/>
          <p:cNvSpPr/>
          <p:nvPr/>
        </p:nvSpPr>
        <p:spPr>
          <a:xfrm>
            <a:off x="762000" y="1351509"/>
            <a:ext cx="7467600" cy="584776"/>
          </a:xfrm>
          <a:prstGeom prst="rect">
            <a:avLst/>
          </a:prstGeom>
        </p:spPr>
        <p:txBody>
          <a:bodyPr wrap="square">
            <a:spAutoFit/>
          </a:bodyPr>
          <a:lstStyle/>
          <a:p>
            <a:endParaRPr lang="en-US" sz="3200" dirty="0">
              <a:solidFill>
                <a:srgbClr val="FFFFFF"/>
              </a:solidFill>
            </a:endParaRPr>
          </a:p>
        </p:txBody>
      </p:sp>
      <p:sp>
        <p:nvSpPr>
          <p:cNvPr id="3" name="Rectangle 2"/>
          <p:cNvSpPr/>
          <p:nvPr/>
        </p:nvSpPr>
        <p:spPr>
          <a:xfrm>
            <a:off x="609600" y="1905506"/>
            <a:ext cx="8001000" cy="3046988"/>
          </a:xfrm>
          <a:prstGeom prst="rect">
            <a:avLst/>
          </a:prstGeom>
        </p:spPr>
        <p:txBody>
          <a:bodyPr wrap="square">
            <a:spAutoFit/>
          </a:bodyPr>
          <a:lstStyle/>
          <a:p>
            <a:pPr algn="ctr"/>
            <a:r>
              <a:rPr lang="en-US" sz="3200" dirty="0">
                <a:solidFill>
                  <a:srgbClr val="FFFFFF"/>
                </a:solidFill>
              </a:rPr>
              <a:t>Sister Sharon L. Eubank of the General Relief Society Presidency quoted part of this doctrinal mastery scripture, “He who has repented of his sins, the same if forgiven, and I, the Lord, remember them no more.” Be the first to find it in the scriptures! </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90600" y="1371600"/>
            <a:ext cx="7391400" cy="3416320"/>
          </a:xfrm>
          <a:prstGeom prst="rect">
            <a:avLst/>
          </a:prstGeom>
        </p:spPr>
        <p:txBody>
          <a:bodyPr wrap="square">
            <a:spAutoFit/>
          </a:bodyPr>
          <a:lstStyle/>
          <a:p>
            <a:pPr algn="ctr"/>
            <a:r>
              <a:rPr lang="en-US" sz="3600" dirty="0">
                <a:solidFill>
                  <a:srgbClr val="FFFFFF"/>
                </a:solidFill>
              </a:rPr>
              <a:t>Elder Quentin L. Cook gave a promise that if we do a certain thing for our ancestors it will strengthen and protect our youth and families in a world that is becoming increasingly evil. What are we supposed to do?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7938"/>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42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09600" y="914400"/>
            <a:ext cx="8077200" cy="584776"/>
          </a:xfrm>
          <a:prstGeom prst="rect">
            <a:avLst/>
          </a:prstGeom>
        </p:spPr>
        <p:txBody>
          <a:bodyPr wrap="square">
            <a:spAutoFit/>
          </a:bodyPr>
          <a:lstStyle/>
          <a:p>
            <a:pPr algn="ctr"/>
            <a:r>
              <a:rPr lang="en-US" sz="3200" dirty="0" smtClean="0">
                <a:solidFill>
                  <a:srgbClr val="FFFFFF"/>
                </a:solidFill>
              </a:rPr>
              <a:t>Perform Ordinances</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52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Rectangle 1"/>
          <p:cNvSpPr/>
          <p:nvPr/>
        </p:nvSpPr>
        <p:spPr>
          <a:xfrm>
            <a:off x="914400" y="1219200"/>
            <a:ext cx="7239000" cy="3970318"/>
          </a:xfrm>
          <a:prstGeom prst="rect">
            <a:avLst/>
          </a:prstGeom>
        </p:spPr>
        <p:txBody>
          <a:bodyPr wrap="square">
            <a:spAutoFit/>
          </a:bodyPr>
          <a:lstStyle/>
          <a:p>
            <a:pPr algn="ctr"/>
            <a:r>
              <a:rPr lang="en-US" sz="3600" dirty="0">
                <a:solidFill>
                  <a:srgbClr val="FFFFFF"/>
                </a:solidFill>
              </a:rPr>
              <a:t>Elder Ronald A. </a:t>
            </a:r>
            <a:r>
              <a:rPr lang="en-US" sz="3600" dirty="0" err="1">
                <a:solidFill>
                  <a:srgbClr val="FFFFFF"/>
                </a:solidFill>
              </a:rPr>
              <a:t>Rasband</a:t>
            </a:r>
            <a:r>
              <a:rPr lang="en-US" sz="3600" dirty="0">
                <a:solidFill>
                  <a:srgbClr val="FFFFFF"/>
                </a:solidFill>
              </a:rPr>
              <a:t> said "For our protection we must build a ________ of spirituality and protection for our very souls, a _______ that will not be penetrated by the evil one." Fill in the blanks. </a:t>
            </a:r>
            <a:endParaRPr lang="en-US" sz="3600" dirty="0" smtClean="0">
              <a:solidFill>
                <a:srgbClr val="FFFFFF"/>
              </a:solidFill>
            </a:endParaRPr>
          </a:p>
          <a:p>
            <a:pPr algn="ctr"/>
            <a:r>
              <a:rPr lang="en-US" sz="3600" dirty="0" smtClean="0">
                <a:solidFill>
                  <a:srgbClr val="FFFFFF"/>
                </a:solidFill>
              </a:rPr>
              <a:t>HINT</a:t>
            </a:r>
            <a:r>
              <a:rPr lang="en-US" sz="3600" dirty="0">
                <a:solidFill>
                  <a:srgbClr val="FFFFFF"/>
                </a:solidFill>
              </a:rPr>
              <a:t>: It is the same word!</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63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066800" y="1524000"/>
            <a:ext cx="6781800" cy="584776"/>
          </a:xfrm>
          <a:prstGeom prst="rect">
            <a:avLst/>
          </a:prstGeom>
        </p:spPr>
        <p:txBody>
          <a:bodyPr wrap="square">
            <a:spAutoFit/>
          </a:bodyPr>
          <a:lstStyle/>
          <a:p>
            <a:pPr algn="ctr"/>
            <a:r>
              <a:rPr lang="en-US" sz="3200" dirty="0" smtClean="0">
                <a:solidFill>
                  <a:srgbClr val="FFFFFF"/>
                </a:solidFill>
              </a:rPr>
              <a:t>Fortress</a:t>
            </a:r>
            <a:endParaRPr lang="en-US" sz="32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75" name="Rectangle 124">
            <a:hlinkClick r:id="rId2" action="ppaction://hlinksldjump"/>
          </p:cNvPr>
          <p:cNvSpPr>
            <a:spLocks noChangeArrowheads="1"/>
          </p:cNvSpPr>
          <p:nvPr/>
        </p:nvSpPr>
        <p:spPr bwMode="auto">
          <a:xfrm>
            <a:off x="0" y="0"/>
            <a:ext cx="9144000" cy="6934200"/>
          </a:xfrm>
          <a:prstGeom prst="rect">
            <a:avLst/>
          </a:prstGeom>
          <a:solidFill>
            <a:srgbClr val="3366FF">
              <a:alpha val="62000"/>
            </a:srgbClr>
          </a:solidFill>
          <a:ln w="76200">
            <a:solidFill>
              <a:schemeClr val="tx1"/>
            </a:solidFill>
            <a:miter lim="800000"/>
            <a:headEnd/>
            <a:tailEnd/>
          </a:ln>
        </p:spPr>
        <p:txBody>
          <a:bodyPr wrap="none" anchor="ctr"/>
          <a:lstStyle/>
          <a:p>
            <a:endParaRPr lang="en-US"/>
          </a:p>
        </p:txBody>
      </p:sp>
      <p:sp>
        <p:nvSpPr>
          <p:cNvPr id="68610" name="Rectangle 76"/>
          <p:cNvSpPr>
            <a:spLocks noChangeArrowheads="1"/>
          </p:cNvSpPr>
          <p:nvPr/>
        </p:nvSpPr>
        <p:spPr bwMode="auto">
          <a:xfrm>
            <a:off x="152400" y="685800"/>
            <a:ext cx="6019800" cy="60960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68616" name="AutoShape 9"/>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7" name="AutoShape 10"/>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8" name="AutoShape 11"/>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19" name="AutoShape 12"/>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0" name="AutoShape 13"/>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1" name="AutoShape 14"/>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2" name="AutoShape 15"/>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3" name="AutoShape 16"/>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4" name="AutoShape 17"/>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5" name="AutoShape 18"/>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6" name="AutoShape 19"/>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7" name="AutoShape 20"/>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8" name="AutoShape 21"/>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29" name="AutoShape 22"/>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0" name="AutoShape 23"/>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1" name="AutoShape 24"/>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2" name="AutoShape 25"/>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3" name="AutoShape 26"/>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4" name="AutoShape 27"/>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5" name="AutoShape 28"/>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6" name="AutoShape 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7" name="AutoShape 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8" name="AutoShape 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39" name="AutoShape 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0" name="AutoShape 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641" name="AutoShape 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68644" name="AutoShape 36"/>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defRPr/>
            </a:pPr>
            <a:r>
              <a:rPr lang="en-US" sz="1400" b="1" spc="-100" dirty="0" smtClean="0">
                <a:solidFill>
                  <a:schemeClr val="bg1"/>
                </a:solidFill>
                <a:latin typeface="Arial" pitchFamily="34" charset="0"/>
                <a:ea typeface="+mn-ea"/>
                <a:cs typeface="Arial" pitchFamily="34" charset="0"/>
              </a:rPr>
              <a:t>Lists</a:t>
            </a:r>
          </a:p>
          <a:p>
            <a:pPr algn="ctr">
              <a:spcAft>
                <a:spcPts val="1200"/>
              </a:spcAft>
              <a:defRPr/>
            </a:pPr>
            <a:r>
              <a:rPr lang="en-US" sz="1400" b="1" spc="-100" dirty="0" smtClean="0">
                <a:solidFill>
                  <a:schemeClr val="bg1"/>
                </a:solidFill>
                <a:latin typeface="Arial" pitchFamily="34" charset="0"/>
                <a:ea typeface="+mn-ea"/>
                <a:cs typeface="Arial" pitchFamily="34" charset="0"/>
              </a:rPr>
              <a:t>Given</a:t>
            </a:r>
          </a:p>
        </p:txBody>
      </p:sp>
      <p:sp>
        <p:nvSpPr>
          <p:cNvPr id="2" name="AutoShape 37"/>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r>
              <a:rPr lang="en-US" sz="1800" b="1" dirty="0" smtClean="0">
                <a:solidFill>
                  <a:schemeClr val="bg1"/>
                </a:solidFill>
                <a:latin typeface="Arial" charset="0"/>
                <a:cs typeface="Arial" charset="0"/>
              </a:rPr>
              <a:t>Grab Bag</a:t>
            </a:r>
          </a:p>
        </p:txBody>
      </p:sp>
      <p:sp>
        <p:nvSpPr>
          <p:cNvPr id="68645" name="AutoShape 38"/>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pPr>
            <a:r>
              <a:rPr lang="en-US" sz="1400" b="1" dirty="0" smtClean="0">
                <a:solidFill>
                  <a:schemeClr val="bg1"/>
                </a:solidFill>
                <a:latin typeface="Arial" charset="0"/>
                <a:cs typeface="Arial" charset="0"/>
              </a:rPr>
              <a:t>What is </a:t>
            </a:r>
          </a:p>
          <a:p>
            <a:pPr algn="ctr">
              <a:spcAft>
                <a:spcPts val="1200"/>
              </a:spcAft>
            </a:pPr>
            <a:r>
              <a:rPr lang="en-US" sz="1400" b="1" dirty="0" smtClean="0">
                <a:solidFill>
                  <a:schemeClr val="bg1"/>
                </a:solidFill>
                <a:latin typeface="Arial" charset="0"/>
                <a:cs typeface="Arial" charset="0"/>
              </a:rPr>
              <a:t>The Subject</a:t>
            </a:r>
            <a:endParaRPr lang="en-US" sz="1400" b="1" dirty="0">
              <a:solidFill>
                <a:schemeClr val="bg1"/>
              </a:solidFill>
              <a:latin typeface="Arial" charset="0"/>
              <a:cs typeface="Arial" charset="0"/>
            </a:endParaRPr>
          </a:p>
        </p:txBody>
      </p:sp>
      <p:sp>
        <p:nvSpPr>
          <p:cNvPr id="3111" name="AutoShape 39"/>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a:effectLst/>
        </p:spPr>
        <p:txBody>
          <a:bodyPr wrap="none" anchor="ctr"/>
          <a:lstStyle/>
          <a:p>
            <a:pPr algn="ctr">
              <a:spcAft>
                <a:spcPts val="1200"/>
              </a:spcAft>
              <a:defRPr/>
            </a:pPr>
            <a:r>
              <a:rPr lang="en-US" sz="1800" b="1" spc="-100" dirty="0" smtClean="0">
                <a:solidFill>
                  <a:schemeClr val="bg1"/>
                </a:solidFill>
                <a:latin typeface="Arial" pitchFamily="34" charset="0"/>
                <a:ea typeface="+mn-ea"/>
                <a:cs typeface="Arial" pitchFamily="34" charset="0"/>
              </a:rPr>
              <a:t>Words of</a:t>
            </a:r>
          </a:p>
          <a:p>
            <a:pPr algn="ctr">
              <a:spcAft>
                <a:spcPts val="1200"/>
              </a:spcAft>
              <a:defRPr/>
            </a:pPr>
            <a:r>
              <a:rPr lang="en-US" sz="1800" b="1" spc="-100" dirty="0" smtClean="0">
                <a:solidFill>
                  <a:schemeClr val="bg1"/>
                </a:solidFill>
                <a:latin typeface="Arial" pitchFamily="34" charset="0"/>
                <a:ea typeface="+mn-ea"/>
                <a:cs typeface="Arial" pitchFamily="34" charset="0"/>
              </a:rPr>
              <a:t>A Prophet</a:t>
            </a:r>
            <a:endParaRPr lang="en-US" sz="1800" b="1" spc="-100" dirty="0">
              <a:solidFill>
                <a:schemeClr val="bg1"/>
              </a:solidFill>
              <a:latin typeface="Arial" pitchFamily="34" charset="0"/>
              <a:ea typeface="+mn-ea"/>
              <a:cs typeface="Arial" pitchFamily="34" charset="0"/>
            </a:endParaRPr>
          </a:p>
        </p:txBody>
      </p:sp>
      <p:sp>
        <p:nvSpPr>
          <p:cNvPr id="68647" name="Text Box 40"/>
          <p:cNvSpPr txBox="1">
            <a:spLocks noChangeArrowheads="1"/>
          </p:cNvSpPr>
          <p:nvPr/>
        </p:nvSpPr>
        <p:spPr bwMode="auto">
          <a:xfrm>
            <a:off x="228600" y="685800"/>
            <a:ext cx="106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dirty="0" smtClean="0">
                <a:solidFill>
                  <a:schemeClr val="bg1"/>
                </a:solidFill>
                <a:latin typeface="Arial" charset="0"/>
              </a:rPr>
              <a:t>Funny</a:t>
            </a:r>
          </a:p>
          <a:p>
            <a:pPr algn="ctr">
              <a:spcBef>
                <a:spcPct val="50000"/>
              </a:spcBef>
            </a:pPr>
            <a:r>
              <a:rPr lang="en-US" sz="1800" b="1" dirty="0" smtClean="0">
                <a:solidFill>
                  <a:schemeClr val="bg1"/>
                </a:solidFill>
                <a:latin typeface="Arial" charset="0"/>
              </a:rPr>
              <a:t>Thing</a:t>
            </a:r>
            <a:endParaRPr lang="en-US" sz="1800" b="1" dirty="0">
              <a:solidFill>
                <a:schemeClr val="bg1"/>
              </a:solidFill>
              <a:latin typeface="Arial" charset="0"/>
            </a:endParaRPr>
          </a:p>
        </p:txBody>
      </p:sp>
      <p:sp>
        <p:nvSpPr>
          <p:cNvPr id="68648" name="Text Box 46">
            <a:hlinkClick r:id="rId3" action="ppaction://hlinksldjump">
              <a:snd r:embed="rId4"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 action="ppaction://hlinksldjump"/>
              </a:rPr>
              <a:t>$200</a:t>
            </a:r>
            <a:endParaRPr lang="en-US" sz="2800" b="1">
              <a:solidFill>
                <a:schemeClr val="bg1"/>
              </a:solidFill>
              <a:latin typeface="Arial" charset="0"/>
            </a:endParaRPr>
          </a:p>
        </p:txBody>
      </p:sp>
      <p:sp>
        <p:nvSpPr>
          <p:cNvPr id="68649" name="Text Box 47">
            <a:hlinkClick r:id="rId5" action="ppaction://hlinksldjump">
              <a:snd r:embed="rId4"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5" action="ppaction://hlinksldjump"/>
              </a:rPr>
              <a:t>$200</a:t>
            </a:r>
            <a:endParaRPr lang="en-US" sz="2800" b="1">
              <a:solidFill>
                <a:schemeClr val="bg1"/>
              </a:solidFill>
              <a:latin typeface="Arial" charset="0"/>
            </a:endParaRPr>
          </a:p>
        </p:txBody>
      </p:sp>
      <p:sp>
        <p:nvSpPr>
          <p:cNvPr id="68650" name="Text Box 48">
            <a:hlinkClick r:id="rId6" action="ppaction://hlinksldjump">
              <a:snd r:embed="rId4"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$200</a:t>
            </a:r>
            <a:endParaRPr lang="en-US" sz="2800" b="1">
              <a:solidFill>
                <a:schemeClr val="bg1"/>
              </a:solidFill>
              <a:latin typeface="Arial" charset="0"/>
            </a:endParaRPr>
          </a:p>
        </p:txBody>
      </p:sp>
      <p:sp>
        <p:nvSpPr>
          <p:cNvPr id="68651" name="Text Box 49">
            <a:hlinkClick r:id="rId7" action="ppaction://hlinksldjump">
              <a:snd r:embed="rId4"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7" action="ppaction://hlinksldjump"/>
              </a:rPr>
              <a:t>$200</a:t>
            </a:r>
            <a:endParaRPr lang="en-US" sz="2800" b="1" dirty="0">
              <a:solidFill>
                <a:schemeClr val="bg1"/>
              </a:solidFill>
              <a:latin typeface="Arial" charset="0"/>
            </a:endParaRPr>
          </a:p>
        </p:txBody>
      </p:sp>
      <p:sp>
        <p:nvSpPr>
          <p:cNvPr id="68652" name="Text Box 50">
            <a:hlinkClick r:id="rId8" action="ppaction://hlinksldjump">
              <a:snd r:embed="rId4"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8" action="ppaction://hlinksldjump"/>
              </a:rPr>
              <a:t>$200</a:t>
            </a:r>
            <a:endParaRPr lang="en-US" sz="2800" b="1">
              <a:solidFill>
                <a:schemeClr val="bg1"/>
              </a:solidFill>
              <a:latin typeface="Arial" charset="0"/>
            </a:endParaRPr>
          </a:p>
        </p:txBody>
      </p:sp>
      <p:sp>
        <p:nvSpPr>
          <p:cNvPr id="68654" name="Text Box 52">
            <a:hlinkClick r:id="rId9" action="ppaction://hlinksldjump">
              <a:snd r:embed="rId4"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$400</a:t>
            </a:r>
            <a:endParaRPr lang="en-US" sz="2800" b="1">
              <a:solidFill>
                <a:schemeClr val="bg1"/>
              </a:solidFill>
              <a:latin typeface="Arial" charset="0"/>
            </a:endParaRPr>
          </a:p>
        </p:txBody>
      </p:sp>
      <p:sp>
        <p:nvSpPr>
          <p:cNvPr id="68655" name="Text Box 53">
            <a:hlinkClick r:id="rId10" action="ppaction://hlinksldjump">
              <a:snd r:embed="rId4"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0" action="ppaction://hlinksldjump"/>
              </a:rPr>
              <a:t>$400</a:t>
            </a:r>
            <a:endParaRPr lang="en-US" sz="2800" b="1">
              <a:solidFill>
                <a:schemeClr val="bg1"/>
              </a:solidFill>
              <a:latin typeface="Arial" charset="0"/>
            </a:endParaRPr>
          </a:p>
        </p:txBody>
      </p:sp>
      <p:sp>
        <p:nvSpPr>
          <p:cNvPr id="68656" name="Text Box 54">
            <a:hlinkClick r:id="rId11" action="ppaction://hlinksldjump">
              <a:snd r:embed="rId4"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$400</a:t>
            </a:r>
            <a:endParaRPr lang="en-US" sz="2800" b="1">
              <a:solidFill>
                <a:schemeClr val="bg1"/>
              </a:solidFill>
              <a:latin typeface="Arial" charset="0"/>
            </a:endParaRPr>
          </a:p>
        </p:txBody>
      </p:sp>
      <p:sp>
        <p:nvSpPr>
          <p:cNvPr id="68657" name="Text Box 55">
            <a:hlinkClick r:id="rId12" action="ppaction://hlinksldjump">
              <a:snd r:embed="rId4"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$400</a:t>
            </a:r>
            <a:endParaRPr lang="en-US" sz="2800" b="1">
              <a:solidFill>
                <a:schemeClr val="bg1"/>
              </a:solidFill>
              <a:latin typeface="Arial" charset="0"/>
            </a:endParaRPr>
          </a:p>
        </p:txBody>
      </p:sp>
      <p:sp>
        <p:nvSpPr>
          <p:cNvPr id="68658" name="Text Box 56">
            <a:hlinkClick r:id="rId13" action="ppaction://hlinksldjump">
              <a:snd r:embed="rId4"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$400</a:t>
            </a:r>
            <a:endParaRPr lang="en-US" sz="2800" b="1">
              <a:solidFill>
                <a:schemeClr val="bg1"/>
              </a:solidFill>
              <a:latin typeface="Arial" charset="0"/>
            </a:endParaRPr>
          </a:p>
        </p:txBody>
      </p:sp>
      <p:sp>
        <p:nvSpPr>
          <p:cNvPr id="68660" name="Text Box 58">
            <a:hlinkClick r:id="rId14" action="ppaction://hlinksldjump">
              <a:snd r:embed="rId4"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$600</a:t>
            </a:r>
            <a:endParaRPr lang="en-US" sz="2800" b="1">
              <a:solidFill>
                <a:schemeClr val="bg1"/>
              </a:solidFill>
              <a:latin typeface="Arial" charset="0"/>
            </a:endParaRPr>
          </a:p>
        </p:txBody>
      </p:sp>
      <p:sp>
        <p:nvSpPr>
          <p:cNvPr id="68661" name="Text Box 59">
            <a:hlinkClick r:id="rId15" action="ppaction://hlinksldjump">
              <a:snd r:embed="rId4"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$600</a:t>
            </a:r>
            <a:endParaRPr lang="en-US" sz="2800" b="1">
              <a:solidFill>
                <a:schemeClr val="bg1"/>
              </a:solidFill>
              <a:latin typeface="Arial" charset="0"/>
            </a:endParaRPr>
          </a:p>
        </p:txBody>
      </p:sp>
      <p:sp>
        <p:nvSpPr>
          <p:cNvPr id="68662" name="Text Box 60">
            <a:hlinkClick r:id="rId16" action="ppaction://hlinksldjump">
              <a:snd r:embed="rId4"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$600</a:t>
            </a:r>
            <a:endParaRPr lang="en-US" sz="2800" b="1">
              <a:solidFill>
                <a:schemeClr val="bg1"/>
              </a:solidFill>
              <a:latin typeface="Arial" charset="0"/>
            </a:endParaRPr>
          </a:p>
        </p:txBody>
      </p:sp>
      <p:sp>
        <p:nvSpPr>
          <p:cNvPr id="68663" name="Text Box 61">
            <a:hlinkClick r:id="rId17" action="ppaction://hlinksldjump">
              <a:snd r:embed="rId4"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$600</a:t>
            </a:r>
            <a:endParaRPr lang="en-US" sz="2800" b="1">
              <a:solidFill>
                <a:schemeClr val="bg1"/>
              </a:solidFill>
              <a:latin typeface="Arial" charset="0"/>
            </a:endParaRPr>
          </a:p>
        </p:txBody>
      </p:sp>
      <p:sp>
        <p:nvSpPr>
          <p:cNvPr id="68664" name="Text Box 62">
            <a:hlinkClick r:id="rId19" action="ppaction://hlinksldjump">
              <a:snd r:embed="rId4"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9" action="ppaction://hlinksldjump"/>
              </a:rPr>
              <a:t>$600</a:t>
            </a:r>
            <a:endParaRPr lang="en-US" sz="2800" b="1">
              <a:solidFill>
                <a:schemeClr val="bg1"/>
              </a:solidFill>
              <a:latin typeface="Arial" charset="0"/>
            </a:endParaRPr>
          </a:p>
        </p:txBody>
      </p:sp>
      <p:sp>
        <p:nvSpPr>
          <p:cNvPr id="68666" name="Text Box 64">
            <a:hlinkClick r:id="rId20" action="ppaction://hlinksldjump">
              <a:snd r:embed="rId4"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$800</a:t>
            </a:r>
            <a:endParaRPr lang="en-US" sz="2800" b="1">
              <a:solidFill>
                <a:schemeClr val="bg1"/>
              </a:solidFill>
              <a:latin typeface="Arial" charset="0"/>
            </a:endParaRPr>
          </a:p>
        </p:txBody>
      </p:sp>
      <p:sp>
        <p:nvSpPr>
          <p:cNvPr id="68667" name="Text Box 65">
            <a:hlinkClick r:id="rId21" action="ppaction://hlinksldjump">
              <a:snd r:embed="rId4"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$800</a:t>
            </a:r>
            <a:endParaRPr lang="en-US" sz="2800" b="1">
              <a:solidFill>
                <a:schemeClr val="bg1"/>
              </a:solidFill>
              <a:latin typeface="Arial" charset="0"/>
            </a:endParaRPr>
          </a:p>
        </p:txBody>
      </p:sp>
      <p:sp>
        <p:nvSpPr>
          <p:cNvPr id="68668" name="Text Box 66">
            <a:hlinkClick r:id="rId22" action="ppaction://hlinksldjump">
              <a:snd r:embed="rId4"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2" action="ppaction://hlinksldjump"/>
              </a:rPr>
              <a:t>$800</a:t>
            </a:r>
            <a:endParaRPr lang="en-US" sz="2800" b="1">
              <a:solidFill>
                <a:schemeClr val="bg1"/>
              </a:solidFill>
              <a:latin typeface="Arial" charset="0"/>
            </a:endParaRPr>
          </a:p>
        </p:txBody>
      </p:sp>
      <p:sp>
        <p:nvSpPr>
          <p:cNvPr id="68669" name="Text Box 67">
            <a:hlinkClick r:id="rId23" action="ppaction://hlinksldjump">
              <a:snd r:embed="rId4"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$800</a:t>
            </a:r>
            <a:endParaRPr lang="en-US" sz="2800" b="1">
              <a:solidFill>
                <a:schemeClr val="bg1"/>
              </a:solidFill>
              <a:latin typeface="Arial" charset="0"/>
            </a:endParaRPr>
          </a:p>
        </p:txBody>
      </p:sp>
      <p:sp>
        <p:nvSpPr>
          <p:cNvPr id="68670" name="Text Box 68">
            <a:hlinkClick r:id="rId24" action="ppaction://hlinksldjump">
              <a:snd r:embed="rId4"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$800</a:t>
            </a:r>
            <a:endParaRPr lang="en-US" sz="2800" b="1">
              <a:solidFill>
                <a:schemeClr val="bg1"/>
              </a:solidFill>
              <a:latin typeface="Arial" charset="0"/>
            </a:endParaRPr>
          </a:p>
        </p:txBody>
      </p:sp>
      <p:sp>
        <p:nvSpPr>
          <p:cNvPr id="68672" name="Text Box 70">
            <a:hlinkClick r:id="rId25" action="ppaction://hlinksldjump">
              <a:snd r:embed="rId4"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5" action="ppaction://hlinksldjump"/>
              </a:rPr>
              <a:t>$1000</a:t>
            </a:r>
            <a:endParaRPr lang="en-US" sz="2800" b="1">
              <a:solidFill>
                <a:schemeClr val="bg1"/>
              </a:solidFill>
              <a:latin typeface="Arial" charset="0"/>
            </a:endParaRPr>
          </a:p>
        </p:txBody>
      </p:sp>
      <p:sp>
        <p:nvSpPr>
          <p:cNvPr id="68673" name="Text Box 71">
            <a:hlinkClick r:id="rId26" action="ppaction://hlinksldjump">
              <a:snd r:embed="rId4"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$1000</a:t>
            </a:r>
            <a:endParaRPr lang="en-US" sz="2800" b="1">
              <a:solidFill>
                <a:schemeClr val="bg1"/>
              </a:solidFill>
              <a:latin typeface="Arial" charset="0"/>
            </a:endParaRPr>
          </a:p>
        </p:txBody>
      </p:sp>
      <p:sp>
        <p:nvSpPr>
          <p:cNvPr id="68674" name="Text Box 72">
            <a:hlinkClick r:id="rId27" action="ppaction://hlinksldjump">
              <a:snd r:embed="rId4"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$1000</a:t>
            </a:r>
            <a:endParaRPr lang="en-US" sz="2800" b="1">
              <a:solidFill>
                <a:schemeClr val="bg1"/>
              </a:solidFill>
              <a:latin typeface="Arial" charset="0"/>
            </a:endParaRPr>
          </a:p>
        </p:txBody>
      </p:sp>
      <p:sp>
        <p:nvSpPr>
          <p:cNvPr id="68675" name="Text Box 73">
            <a:hlinkClick r:id="rId28" action="ppaction://hlinksldjump">
              <a:snd r:embed="rId4"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$1000</a:t>
            </a:r>
            <a:endParaRPr lang="en-US" sz="2800" b="1">
              <a:solidFill>
                <a:schemeClr val="bg1"/>
              </a:solidFill>
              <a:latin typeface="Arial" charset="0"/>
            </a:endParaRPr>
          </a:p>
        </p:txBody>
      </p:sp>
      <p:sp>
        <p:nvSpPr>
          <p:cNvPr id="68676" name="Text Box 74">
            <a:hlinkClick r:id="rId29" action="ppaction://hlinksldjump">
              <a:snd r:embed="rId4"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$1000</a:t>
            </a:r>
            <a:endParaRPr lang="en-US" sz="2800" b="1">
              <a:solidFill>
                <a:schemeClr val="bg1"/>
              </a:solidFill>
              <a:latin typeface="Arial" charset="0"/>
            </a:endParaRPr>
          </a:p>
        </p:txBody>
      </p:sp>
      <p:sp>
        <p:nvSpPr>
          <p:cNvPr id="68678" name="AutoShape 78">
            <a:hlinkClick r:id="rId30" action="ppaction://hlinksldjump"/>
          </p:cNvPr>
          <p:cNvSpPr>
            <a:spLocks noChangeArrowheads="1"/>
          </p:cNvSpPr>
          <p:nvPr/>
        </p:nvSpPr>
        <p:spPr bwMode="auto">
          <a:xfrm>
            <a:off x="7889875"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79" name="Text Box 79">
            <a:hlinkClick r:id="rId30" action="ppaction://hlinksldjump"/>
          </p:cNvPr>
          <p:cNvSpPr txBox="1">
            <a:spLocks noChangeArrowheads="1"/>
          </p:cNvSpPr>
          <p:nvPr/>
        </p:nvSpPr>
        <p:spPr bwMode="auto">
          <a:xfrm>
            <a:off x="7883525" y="990600"/>
            <a:ext cx="125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1</a:t>
            </a:r>
            <a:endParaRPr lang="en-US" sz="1600" b="1">
              <a:latin typeface="Arial" charset="0"/>
            </a:endParaRPr>
          </a:p>
        </p:txBody>
      </p:sp>
      <p:sp>
        <p:nvSpPr>
          <p:cNvPr id="68680" name="AutoShape 81">
            <a:hlinkClick r:id="rId31" action="ppaction://hlinksldjump"/>
          </p:cNvPr>
          <p:cNvSpPr>
            <a:spLocks noChangeArrowheads="1"/>
          </p:cNvSpPr>
          <p:nvPr/>
        </p:nvSpPr>
        <p:spPr bwMode="auto">
          <a:xfrm>
            <a:off x="7889875"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81" name="Text Box 82">
            <a:hlinkClick r:id="rId31" action="ppaction://hlinksldjump"/>
          </p:cNvPr>
          <p:cNvSpPr txBox="1">
            <a:spLocks noChangeArrowheads="1"/>
          </p:cNvSpPr>
          <p:nvPr/>
        </p:nvSpPr>
        <p:spPr bwMode="auto">
          <a:xfrm>
            <a:off x="7966075" y="1933575"/>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a:t>
            </a:r>
            <a:r>
              <a:rPr lang="en-US" sz="1600" b="1">
                <a:solidFill>
                  <a:schemeClr val="bg1"/>
                </a:solidFill>
                <a:latin typeface="Arial" charset="0"/>
                <a:hlinkClick r:id="rId31" action="ppaction://hlinksldjump"/>
              </a:rPr>
              <a:t>Jeopardy</a:t>
            </a:r>
            <a:endParaRPr lang="en-US" sz="1600" b="1">
              <a:solidFill>
                <a:schemeClr val="bg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96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838200" y="1351509"/>
            <a:ext cx="7620000" cy="4031873"/>
          </a:xfrm>
          <a:prstGeom prst="rect">
            <a:avLst/>
          </a:prstGeom>
        </p:spPr>
        <p:txBody>
          <a:bodyPr wrap="square">
            <a:spAutoFit/>
          </a:bodyPr>
          <a:lstStyle/>
          <a:p>
            <a:pPr algn="ctr"/>
            <a:r>
              <a:rPr lang="en-US" sz="3200" dirty="0">
                <a:solidFill>
                  <a:srgbClr val="FFFFFF"/>
                </a:solidFill>
              </a:rPr>
              <a:t>Sister Beck Craven told the story about a train engineer who saw a car stuck on the track ahead of him. He quickly applied all safety measures he could to stop the train but it still hit the car. Thankfully all occupants were able to flee the car before it was struck. What did one eye witness say about the accident that drew laughs from the audience?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06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7">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143000" y="1752600"/>
            <a:ext cx="7010400" cy="1323439"/>
          </a:xfrm>
          <a:prstGeom prst="rect">
            <a:avLst/>
          </a:prstGeom>
        </p:spPr>
        <p:txBody>
          <a:bodyPr wrap="square">
            <a:spAutoFit/>
          </a:bodyPr>
          <a:lstStyle/>
          <a:p>
            <a:pPr algn="ctr"/>
            <a:r>
              <a:rPr lang="en-US" sz="4000" dirty="0">
                <a:solidFill>
                  <a:srgbClr val="FFFFFF"/>
                </a:solidFill>
              </a:rPr>
              <a:t>The train didn’t even try to swerve to miss the car.</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16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14400" y="1600200"/>
            <a:ext cx="7315200" cy="2800767"/>
          </a:xfrm>
          <a:prstGeom prst="rect">
            <a:avLst/>
          </a:prstGeom>
        </p:spPr>
        <p:txBody>
          <a:bodyPr wrap="square">
            <a:spAutoFit/>
          </a:bodyPr>
          <a:lstStyle/>
          <a:p>
            <a:pPr algn="ctr"/>
            <a:r>
              <a:rPr lang="en-US" sz="4400" dirty="0">
                <a:solidFill>
                  <a:srgbClr val="FFFFFF"/>
                </a:solidFill>
              </a:rPr>
              <a:t>Elder Takashi Wada shared when he was young he thought true feasting was simply having a big meal of what?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27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72708" name="TextBox 4"/>
          <p:cNvSpPr txBox="1">
            <a:spLocks noChangeArrowheads="1"/>
          </p:cNvSpPr>
          <p:nvPr/>
        </p:nvSpPr>
        <p:spPr bwMode="auto">
          <a:xfrm>
            <a:off x="1219200" y="1828800"/>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800" dirty="0" smtClean="0">
                <a:solidFill>
                  <a:srgbClr val="FFFFFF"/>
                </a:solidFill>
              </a:rPr>
              <a:t>Rice, sushi, and soy sauce</a:t>
            </a:r>
            <a:endParaRPr lang="en-US" sz="48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37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914400" y="990600"/>
            <a:ext cx="7543800" cy="3970318"/>
          </a:xfrm>
          <a:prstGeom prst="rect">
            <a:avLst/>
          </a:prstGeom>
        </p:spPr>
        <p:txBody>
          <a:bodyPr wrap="square">
            <a:spAutoFit/>
          </a:bodyPr>
          <a:lstStyle/>
          <a:p>
            <a:pPr algn="ctr"/>
            <a:r>
              <a:rPr lang="en-US" sz="3600" dirty="0">
                <a:solidFill>
                  <a:srgbClr val="FFFFFF"/>
                </a:solidFill>
              </a:rPr>
              <a:t>When talking about punctuality to church, or the lack thereof, Elder Jeffrey R. Holland said mothers with children, Cheerios, and diapers bags get a late pass and occasionally for others the ox might be in the mire. Of this latter group he cautioned . .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nvSpPr>
        <p:spPr bwMode="auto">
          <a:xfrm>
            <a:off x="0" y="-15875"/>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81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609600" y="762000"/>
            <a:ext cx="7848600" cy="584776"/>
          </a:xfrm>
          <a:prstGeom prst="rect">
            <a:avLst/>
          </a:prstGeom>
        </p:spPr>
        <p:txBody>
          <a:bodyPr wrap="square">
            <a:spAutoFit/>
          </a:bodyPr>
          <a:lstStyle/>
          <a:p>
            <a:pPr algn="ctr"/>
            <a:endParaRPr lang="en-US" sz="3200" dirty="0">
              <a:solidFill>
                <a:srgbClr val="FFFFFF"/>
              </a:solidFill>
            </a:endParaRPr>
          </a:p>
        </p:txBody>
      </p:sp>
      <p:sp>
        <p:nvSpPr>
          <p:cNvPr id="5" name="Rectangle 4"/>
          <p:cNvSpPr/>
          <p:nvPr/>
        </p:nvSpPr>
        <p:spPr>
          <a:xfrm>
            <a:off x="1372784" y="1600200"/>
            <a:ext cx="6121162" cy="646331"/>
          </a:xfrm>
          <a:prstGeom prst="rect">
            <a:avLst/>
          </a:prstGeom>
        </p:spPr>
        <p:txBody>
          <a:bodyPr wrap="none">
            <a:spAutoFit/>
          </a:bodyPr>
          <a:lstStyle/>
          <a:p>
            <a:pPr algn="ctr"/>
            <a:r>
              <a:rPr lang="en-US" sz="3600" dirty="0">
                <a:solidFill>
                  <a:srgbClr val="FFFFFF"/>
                </a:solidFill>
              </a:rPr>
              <a:t>Doctrine &amp; Covenants 58:42-43</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47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762000" y="1295400"/>
            <a:ext cx="7543800" cy="2554545"/>
          </a:xfrm>
          <a:prstGeom prst="rect">
            <a:avLst/>
          </a:prstGeom>
        </p:spPr>
        <p:txBody>
          <a:bodyPr wrap="square">
            <a:spAutoFit/>
          </a:bodyPr>
          <a:lstStyle/>
          <a:p>
            <a:pPr algn="ctr"/>
            <a:r>
              <a:rPr lang="en-US" sz="4000" dirty="0">
                <a:solidFill>
                  <a:srgbClr val="FFFFFF"/>
                </a:solidFill>
              </a:rPr>
              <a:t>“If the ox is in the mire every Sunday, then we strongly recommend that you sell the ox or fill the mire."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57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Rectangle 1"/>
          <p:cNvSpPr/>
          <p:nvPr/>
        </p:nvSpPr>
        <p:spPr>
          <a:xfrm>
            <a:off x="914400" y="1219200"/>
            <a:ext cx="7239000" cy="3170099"/>
          </a:xfrm>
          <a:prstGeom prst="rect">
            <a:avLst/>
          </a:prstGeom>
        </p:spPr>
        <p:txBody>
          <a:bodyPr wrap="square">
            <a:spAutoFit/>
          </a:bodyPr>
          <a:lstStyle/>
          <a:p>
            <a:pPr algn="ctr"/>
            <a:r>
              <a:rPr lang="en-US" sz="4000" dirty="0">
                <a:solidFill>
                  <a:srgbClr val="FFFFFF"/>
                </a:solidFill>
              </a:rPr>
              <a:t>President Russell M. Nelson showed a picture of 4 year old Blake. Early on a Saturday morning Blake grabbed a church book to read. What did Blake say?</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68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1524000"/>
            <a:ext cx="8229600" cy="646331"/>
          </a:xfrm>
          <a:prstGeom prst="rect">
            <a:avLst/>
          </a:prstGeom>
        </p:spPr>
        <p:txBody>
          <a:bodyPr wrap="square">
            <a:spAutoFit/>
          </a:bodyPr>
          <a:lstStyle/>
          <a:p>
            <a:pPr algn="ctr"/>
            <a:r>
              <a:rPr lang="en-US" sz="3600" dirty="0" smtClean="0">
                <a:solidFill>
                  <a:srgbClr val="FFFFFF"/>
                </a:solidFill>
              </a:rPr>
              <a:t>I need to feed my spirit!</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78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609600" y="990600"/>
            <a:ext cx="7924800" cy="4524316"/>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Gerrit</a:t>
            </a:r>
            <a:r>
              <a:rPr lang="en-US" sz="3600" dirty="0">
                <a:solidFill>
                  <a:srgbClr val="FFFFFF"/>
                </a:solidFill>
              </a:rPr>
              <a:t> W. Gong started his talk asking if we have ever had trouble falling asleep and tried counting imaginary sheep. “As fluffy sheep jump over a fence you count 1, 2, 3, 245, 246, 657, 658. In my case counting sheep doesn’t make me sleepy . . . “ What else did Elder Gong say?</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88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78852" name="Text Box 4"/>
          <p:cNvSpPr txBox="1">
            <a:spLocks noChangeArrowheads="1"/>
          </p:cNvSpPr>
          <p:nvPr/>
        </p:nvSpPr>
        <p:spPr bwMode="auto">
          <a:xfrm>
            <a:off x="228600" y="914400"/>
            <a:ext cx="8382000" cy="1200150"/>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endParaRPr lang="en-US" sz="3600">
              <a:latin typeface="Times New Roman" pitchFamily="18" charset="0"/>
              <a:ea typeface="+mn-ea"/>
              <a:cs typeface="+mn-cs"/>
            </a:endParaRPr>
          </a:p>
          <a:p>
            <a:pPr>
              <a:defRPr/>
            </a:pPr>
            <a:endParaRPr lang="en-US" sz="3600">
              <a:solidFill>
                <a:schemeClr val="bg1"/>
              </a:solidFill>
              <a:latin typeface="Times New Roman" pitchFamily="18" charset="0"/>
              <a:ea typeface="+mn-ea"/>
              <a:cs typeface="+mn-cs"/>
            </a:endParaRP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066800" y="1828800"/>
            <a:ext cx="7086600" cy="1200329"/>
          </a:xfrm>
          <a:prstGeom prst="rect">
            <a:avLst/>
          </a:prstGeom>
        </p:spPr>
        <p:txBody>
          <a:bodyPr wrap="square">
            <a:spAutoFit/>
          </a:bodyPr>
          <a:lstStyle/>
          <a:p>
            <a:pPr algn="ctr"/>
            <a:r>
              <a:rPr lang="en-US" sz="3600" dirty="0">
                <a:solidFill>
                  <a:srgbClr val="FFFFFF"/>
                </a:solidFill>
              </a:rPr>
              <a:t>“I worry about missing or losing one and that keeps me awake!”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98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914400" y="990600"/>
            <a:ext cx="7467600" cy="4524316"/>
          </a:xfrm>
          <a:prstGeom prst="rect">
            <a:avLst/>
          </a:prstGeom>
        </p:spPr>
        <p:txBody>
          <a:bodyPr wrap="square">
            <a:spAutoFit/>
          </a:bodyPr>
          <a:lstStyle/>
          <a:p>
            <a:pPr algn="ctr"/>
            <a:r>
              <a:rPr lang="en-US" sz="3600" dirty="0">
                <a:solidFill>
                  <a:srgbClr val="FFFFFF"/>
                </a:solidFill>
              </a:rPr>
              <a:t>President Nelson spoke of visiting with his daughter, Wendy, during her final days of her battle with cancer. He said, “We worked together, sang together, and often skied together," but before her death "we talked of things that matter most.” Name one of those things President Nelson listed.</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08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066800" y="1600200"/>
            <a:ext cx="7010400" cy="1938992"/>
          </a:xfrm>
          <a:prstGeom prst="rect">
            <a:avLst/>
          </a:prstGeom>
        </p:spPr>
        <p:txBody>
          <a:bodyPr wrap="square">
            <a:spAutoFit/>
          </a:bodyPr>
          <a:lstStyle/>
          <a:p>
            <a:pPr algn="ctr"/>
            <a:r>
              <a:rPr lang="en-US" sz="4000" dirty="0">
                <a:solidFill>
                  <a:srgbClr val="FFFFFF"/>
                </a:solidFill>
              </a:rPr>
              <a:t>Covenants, Ordinances, Obedience, Faith, Family, Fidelity, Love, and Eternal Life</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7395"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7395"/>
                                        </p:tgtEl>
                                        <p:attrNameLst>
                                          <p:attrName>style.visibility</p:attrName>
                                        </p:attrNameLst>
                                      </p:cBhvr>
                                      <p:to>
                                        <p:strVal val="visible"/>
                                      </p:to>
                                    </p:set>
                                    <p:animEffect transition="in" filter="box(out)">
                                      <p:cBhvr>
                                        <p:cTn id="7" dur="500"/>
                                        <p:tgtEl>
                                          <p:spTgt spid="187395"/>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29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1066800" y="1066800"/>
            <a:ext cx="6934200" cy="2800767"/>
          </a:xfrm>
          <a:prstGeom prst="rect">
            <a:avLst/>
          </a:prstGeom>
        </p:spPr>
        <p:txBody>
          <a:bodyPr wrap="square">
            <a:spAutoFit/>
          </a:bodyPr>
          <a:lstStyle/>
          <a:p>
            <a:pPr algn="ctr"/>
            <a:r>
              <a:rPr lang="en-US" sz="4400" dirty="0" smtClean="0">
                <a:solidFill>
                  <a:srgbClr val="FFFFFF"/>
                </a:solidFill>
              </a:rPr>
              <a:t>“</a:t>
            </a:r>
            <a:r>
              <a:rPr lang="en-US" sz="4400" dirty="0">
                <a:solidFill>
                  <a:srgbClr val="FFFFFF"/>
                </a:solidFill>
              </a:rPr>
              <a:t>While salvation is an individual matter, __________ is a family matter.” Fill in the blank.</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39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3972" name="TextBox 4"/>
          <p:cNvSpPr txBox="1">
            <a:spLocks noChangeArrowheads="1"/>
          </p:cNvSpPr>
          <p:nvPr/>
        </p:nvSpPr>
        <p:spPr bwMode="auto">
          <a:xfrm>
            <a:off x="457200" y="1447800"/>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dirty="0" smtClean="0">
                <a:solidFill>
                  <a:srgbClr val="FFFFFF"/>
                </a:solidFill>
              </a:rPr>
              <a:t>Exaltation</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838200" y="1371600"/>
            <a:ext cx="7315200" cy="2862322"/>
          </a:xfrm>
          <a:prstGeom prst="rect">
            <a:avLst/>
          </a:prstGeom>
        </p:spPr>
        <p:txBody>
          <a:bodyPr wrap="square">
            <a:spAutoFit/>
          </a:bodyPr>
          <a:lstStyle/>
          <a:p>
            <a:pPr algn="ctr"/>
            <a:r>
              <a:rPr lang="en-US" sz="3600" dirty="0">
                <a:solidFill>
                  <a:srgbClr val="FFFFFF"/>
                </a:solidFill>
              </a:rPr>
              <a:t>Brother Tad R. </a:t>
            </a:r>
            <a:r>
              <a:rPr lang="en-US" sz="3600" dirty="0" err="1">
                <a:solidFill>
                  <a:srgbClr val="FFFFFF"/>
                </a:solidFill>
              </a:rPr>
              <a:t>Callister</a:t>
            </a:r>
            <a:r>
              <a:rPr lang="en-US" sz="3600" dirty="0">
                <a:solidFill>
                  <a:srgbClr val="FFFFFF"/>
                </a:solidFill>
              </a:rPr>
              <a:t> quoted part of this doctrinal mastery scripture, “in the ordinances thereof, the power of godliness is manifest.” Be the first to find it in the scriptures!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49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838200" y="1295400"/>
            <a:ext cx="7696200" cy="3416320"/>
          </a:xfrm>
          <a:prstGeom prst="rect">
            <a:avLst/>
          </a:prstGeom>
        </p:spPr>
        <p:txBody>
          <a:bodyPr wrap="square">
            <a:spAutoFit/>
          </a:bodyPr>
          <a:lstStyle/>
          <a:p>
            <a:pPr algn="ctr"/>
            <a:r>
              <a:rPr lang="en-US" sz="3600" dirty="0">
                <a:solidFill>
                  <a:srgbClr val="FFFFFF"/>
                </a:solidFill>
              </a:rPr>
              <a:t>President Nelson named four couples from the scriptures who made eternal covenants, the same covenants a husband and wife make today when sealed in the temple. Name two of those couples.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60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1219200"/>
            <a:ext cx="7010400" cy="2554545"/>
          </a:xfrm>
          <a:prstGeom prst="rect">
            <a:avLst/>
          </a:prstGeom>
        </p:spPr>
        <p:txBody>
          <a:bodyPr wrap="square">
            <a:spAutoFit/>
          </a:bodyPr>
          <a:lstStyle/>
          <a:p>
            <a:pPr algn="ctr"/>
            <a:r>
              <a:rPr lang="en-US" sz="4000" dirty="0">
                <a:solidFill>
                  <a:srgbClr val="FFFFFF"/>
                </a:solidFill>
              </a:rPr>
              <a:t>Adam and Eve, </a:t>
            </a:r>
            <a:endParaRPr lang="en-US" sz="4000" dirty="0" smtClean="0">
              <a:solidFill>
                <a:srgbClr val="FFFFFF"/>
              </a:solidFill>
            </a:endParaRPr>
          </a:p>
          <a:p>
            <a:pPr algn="ctr"/>
            <a:r>
              <a:rPr lang="en-US" sz="4000" dirty="0" smtClean="0">
                <a:solidFill>
                  <a:srgbClr val="FFFFFF"/>
                </a:solidFill>
              </a:rPr>
              <a:t>Noah </a:t>
            </a:r>
            <a:r>
              <a:rPr lang="en-US" sz="4000" dirty="0">
                <a:solidFill>
                  <a:srgbClr val="FFFFFF"/>
                </a:solidFill>
              </a:rPr>
              <a:t>and his wife, </a:t>
            </a:r>
            <a:endParaRPr lang="en-US" sz="4000" dirty="0" smtClean="0">
              <a:solidFill>
                <a:srgbClr val="FFFFFF"/>
              </a:solidFill>
            </a:endParaRPr>
          </a:p>
          <a:p>
            <a:pPr algn="ctr"/>
            <a:r>
              <a:rPr lang="en-US" sz="4000" dirty="0" smtClean="0">
                <a:solidFill>
                  <a:srgbClr val="FFFFFF"/>
                </a:solidFill>
              </a:rPr>
              <a:t>Abraham </a:t>
            </a:r>
            <a:r>
              <a:rPr lang="en-US" sz="4000" dirty="0">
                <a:solidFill>
                  <a:srgbClr val="FFFFFF"/>
                </a:solidFill>
              </a:rPr>
              <a:t>and Sarah, </a:t>
            </a:r>
            <a:endParaRPr lang="en-US" sz="4000" dirty="0" smtClean="0">
              <a:solidFill>
                <a:srgbClr val="FFFFFF"/>
              </a:solidFill>
            </a:endParaRPr>
          </a:p>
          <a:p>
            <a:pPr algn="ctr"/>
            <a:r>
              <a:rPr lang="en-US" sz="4000" dirty="0" err="1" smtClean="0">
                <a:solidFill>
                  <a:srgbClr val="FFFFFF"/>
                </a:solidFill>
              </a:rPr>
              <a:t>Lehi</a:t>
            </a:r>
            <a:r>
              <a:rPr lang="en-US" sz="4000" dirty="0" smtClean="0">
                <a:solidFill>
                  <a:srgbClr val="FFFFFF"/>
                </a:solidFill>
              </a:rPr>
              <a:t> </a:t>
            </a:r>
            <a:r>
              <a:rPr lang="en-US" sz="4000" dirty="0">
                <a:solidFill>
                  <a:srgbClr val="FFFFFF"/>
                </a:solidFill>
              </a:rPr>
              <a:t>and </a:t>
            </a:r>
            <a:r>
              <a:rPr lang="en-US" sz="4000" dirty="0" err="1">
                <a:solidFill>
                  <a:srgbClr val="FFFFFF"/>
                </a:solidFill>
              </a:rPr>
              <a:t>Sariah</a:t>
            </a:r>
            <a:r>
              <a:rPr lang="en-US" sz="4000" dirty="0">
                <a:solidFill>
                  <a:srgbClr val="FFFFFF"/>
                </a:solidFill>
              </a:rPr>
              <a:t>.</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762000" y="1066800"/>
            <a:ext cx="7696200" cy="1754327"/>
          </a:xfrm>
          <a:prstGeom prst="rect">
            <a:avLst/>
          </a:prstGeom>
        </p:spPr>
        <p:txBody>
          <a:bodyPr wrap="square">
            <a:spAutoFit/>
          </a:bodyPr>
          <a:lstStyle/>
          <a:p>
            <a:pPr algn="ctr"/>
            <a:r>
              <a:rPr lang="en-US" sz="3600" dirty="0">
                <a:solidFill>
                  <a:srgbClr val="FFFFFF"/>
                </a:solidFill>
              </a:rPr>
              <a:t>“Seek to learn what the Lord is trying to teach you through ___ ________.” </a:t>
            </a:r>
            <a:endParaRPr lang="en-US" sz="3600" dirty="0" smtClean="0">
              <a:solidFill>
                <a:srgbClr val="FFFFFF"/>
              </a:solidFill>
            </a:endParaRPr>
          </a:p>
          <a:p>
            <a:pPr algn="ctr"/>
            <a:r>
              <a:rPr lang="en-US" sz="3600" dirty="0" smtClean="0">
                <a:solidFill>
                  <a:srgbClr val="FFFFFF"/>
                </a:solidFill>
              </a:rPr>
              <a:t>Fill </a:t>
            </a:r>
            <a:r>
              <a:rPr lang="en-US" sz="3600" dirty="0">
                <a:solidFill>
                  <a:srgbClr val="FFFFFF"/>
                </a:solidFill>
              </a:rPr>
              <a:t>in the blanks</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80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1066800"/>
            <a:ext cx="7391400" cy="646331"/>
          </a:xfrm>
          <a:prstGeom prst="rect">
            <a:avLst/>
          </a:prstGeom>
        </p:spPr>
        <p:txBody>
          <a:bodyPr wrap="square">
            <a:spAutoFit/>
          </a:bodyPr>
          <a:lstStyle/>
          <a:p>
            <a:pPr algn="ctr"/>
            <a:r>
              <a:rPr lang="en-US" sz="3600" dirty="0" smtClean="0">
                <a:solidFill>
                  <a:srgbClr val="FFFFFF"/>
                </a:solidFill>
              </a:rPr>
              <a:t>His servants</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90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89092" name="Text Box 4"/>
          <p:cNvSpPr txBox="1">
            <a:spLocks noChangeArrowheads="1"/>
          </p:cNvSpPr>
          <p:nvPr/>
        </p:nvSpPr>
        <p:spPr bwMode="auto">
          <a:xfrm>
            <a:off x="457200" y="1524000"/>
            <a:ext cx="8382000" cy="4619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a:latin typeface="Times New Roman" pitchFamily="18" charset="0"/>
                <a:ea typeface="+mn-ea"/>
                <a:cs typeface="+mn-cs"/>
              </a:rPr>
              <a:t> </a:t>
            </a:r>
            <a:endParaRPr lang="en-US" sz="3600">
              <a:solidFill>
                <a:schemeClr val="bg1"/>
              </a:solidFill>
              <a:latin typeface="Courier New" pitchFamily="49" charset="0"/>
              <a:ea typeface="+mn-ea"/>
              <a:cs typeface="+mn-cs"/>
            </a:endParaRPr>
          </a:p>
        </p:txBody>
      </p:sp>
      <p:sp>
        <p:nvSpPr>
          <p:cNvPr id="3" name="Rectangle 2"/>
          <p:cNvSpPr/>
          <p:nvPr/>
        </p:nvSpPr>
        <p:spPr>
          <a:xfrm>
            <a:off x="533400" y="990600"/>
            <a:ext cx="7848600" cy="1754327"/>
          </a:xfrm>
          <a:prstGeom prst="rect">
            <a:avLst/>
          </a:prstGeom>
        </p:spPr>
        <p:txBody>
          <a:bodyPr wrap="square">
            <a:spAutoFit/>
          </a:bodyPr>
          <a:lstStyle/>
          <a:p>
            <a:pPr algn="ctr"/>
            <a:r>
              <a:rPr lang="en-US" sz="3600" dirty="0">
                <a:solidFill>
                  <a:srgbClr val="FFFFFF"/>
                </a:solidFill>
              </a:rPr>
              <a:t>President Russell M. Nelson announced places where eight new temples will be built. Name three locations.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01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267200" y="60198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85800" y="914400"/>
            <a:ext cx="7696200" cy="4524316"/>
          </a:xfrm>
          <a:prstGeom prst="rect">
            <a:avLst/>
          </a:prstGeom>
        </p:spPr>
        <p:txBody>
          <a:bodyPr wrap="square">
            <a:spAutoFit/>
          </a:bodyPr>
          <a:lstStyle/>
          <a:p>
            <a:pPr algn="ctr"/>
            <a:r>
              <a:rPr lang="en-US" sz="3600" dirty="0">
                <a:solidFill>
                  <a:srgbClr val="FFFFFF"/>
                </a:solidFill>
              </a:rPr>
              <a:t>Pago Pago, American Samoa; </a:t>
            </a:r>
            <a:endParaRPr lang="en-US" sz="3600" dirty="0" smtClean="0">
              <a:solidFill>
                <a:srgbClr val="FFFFFF"/>
              </a:solidFill>
            </a:endParaRPr>
          </a:p>
          <a:p>
            <a:pPr algn="ctr"/>
            <a:r>
              <a:rPr lang="en-US" sz="3600" dirty="0" smtClean="0">
                <a:solidFill>
                  <a:srgbClr val="FFFFFF"/>
                </a:solidFill>
              </a:rPr>
              <a:t>Okinawa </a:t>
            </a:r>
            <a:r>
              <a:rPr lang="en-US" sz="3600" dirty="0">
                <a:solidFill>
                  <a:srgbClr val="FFFFFF"/>
                </a:solidFill>
              </a:rPr>
              <a:t>City, Okinawa; </a:t>
            </a:r>
            <a:endParaRPr lang="en-US" sz="3600" dirty="0" smtClean="0">
              <a:solidFill>
                <a:srgbClr val="FFFFFF"/>
              </a:solidFill>
            </a:endParaRPr>
          </a:p>
          <a:p>
            <a:pPr algn="ctr"/>
            <a:r>
              <a:rPr lang="en-US" sz="3600" dirty="0" err="1" smtClean="0">
                <a:solidFill>
                  <a:srgbClr val="FFFFFF"/>
                </a:solidFill>
              </a:rPr>
              <a:t>Neiafu</a:t>
            </a:r>
            <a:r>
              <a:rPr lang="en-US" sz="3600" dirty="0">
                <a:solidFill>
                  <a:srgbClr val="FFFFFF"/>
                </a:solidFill>
              </a:rPr>
              <a:t>, Tonga; </a:t>
            </a:r>
            <a:endParaRPr lang="en-US" sz="3600" dirty="0" smtClean="0">
              <a:solidFill>
                <a:srgbClr val="FFFFFF"/>
              </a:solidFill>
            </a:endParaRPr>
          </a:p>
          <a:p>
            <a:pPr algn="ctr"/>
            <a:r>
              <a:rPr lang="en-US" sz="3600" dirty="0" smtClean="0">
                <a:solidFill>
                  <a:srgbClr val="FFFFFF"/>
                </a:solidFill>
              </a:rPr>
              <a:t>Tooele </a:t>
            </a:r>
            <a:r>
              <a:rPr lang="en-US" sz="3600" dirty="0">
                <a:solidFill>
                  <a:srgbClr val="FFFFFF"/>
                </a:solidFill>
              </a:rPr>
              <a:t>Valley, Utah; </a:t>
            </a:r>
            <a:endParaRPr lang="en-US" sz="3600" dirty="0" smtClean="0">
              <a:solidFill>
                <a:srgbClr val="FFFFFF"/>
              </a:solidFill>
            </a:endParaRPr>
          </a:p>
          <a:p>
            <a:pPr algn="ctr"/>
            <a:r>
              <a:rPr lang="en-US" sz="3600" dirty="0" smtClean="0">
                <a:solidFill>
                  <a:srgbClr val="FFFFFF"/>
                </a:solidFill>
              </a:rPr>
              <a:t>Moses </a:t>
            </a:r>
            <a:r>
              <a:rPr lang="en-US" sz="3600" dirty="0">
                <a:solidFill>
                  <a:srgbClr val="FFFFFF"/>
                </a:solidFill>
              </a:rPr>
              <a:t>Lake, Washington; </a:t>
            </a:r>
            <a:endParaRPr lang="en-US" sz="3600" dirty="0" smtClean="0">
              <a:solidFill>
                <a:srgbClr val="FFFFFF"/>
              </a:solidFill>
            </a:endParaRPr>
          </a:p>
          <a:p>
            <a:pPr algn="ctr"/>
            <a:r>
              <a:rPr lang="en-US" sz="3600" dirty="0" smtClean="0">
                <a:solidFill>
                  <a:srgbClr val="FFFFFF"/>
                </a:solidFill>
              </a:rPr>
              <a:t>San </a:t>
            </a:r>
            <a:r>
              <a:rPr lang="en-US" sz="3600" dirty="0">
                <a:solidFill>
                  <a:srgbClr val="FFFFFF"/>
                </a:solidFill>
              </a:rPr>
              <a:t>Pedro Sula, Honduras; </a:t>
            </a:r>
            <a:endParaRPr lang="en-US" sz="3600" dirty="0" smtClean="0">
              <a:solidFill>
                <a:srgbClr val="FFFFFF"/>
              </a:solidFill>
            </a:endParaRPr>
          </a:p>
          <a:p>
            <a:pPr algn="ctr"/>
            <a:r>
              <a:rPr lang="en-US" sz="3600" dirty="0" smtClean="0">
                <a:solidFill>
                  <a:srgbClr val="FFFFFF"/>
                </a:solidFill>
              </a:rPr>
              <a:t>Antofagasta</a:t>
            </a:r>
            <a:r>
              <a:rPr lang="en-US" sz="3600" dirty="0">
                <a:solidFill>
                  <a:srgbClr val="FFFFFF"/>
                </a:solidFill>
              </a:rPr>
              <a:t>, Chile; </a:t>
            </a:r>
            <a:endParaRPr lang="en-US" sz="3600" dirty="0" smtClean="0">
              <a:solidFill>
                <a:srgbClr val="FFFFFF"/>
              </a:solidFill>
            </a:endParaRPr>
          </a:p>
          <a:p>
            <a:pPr algn="ctr"/>
            <a:r>
              <a:rPr lang="en-US" sz="3600" dirty="0" smtClean="0">
                <a:solidFill>
                  <a:srgbClr val="FFFFFF"/>
                </a:solidFill>
              </a:rPr>
              <a:t>Budapest</a:t>
            </a:r>
            <a:r>
              <a:rPr lang="en-US" sz="3600" dirty="0">
                <a:solidFill>
                  <a:srgbClr val="FFFFFF"/>
                </a:solidFill>
              </a:rPr>
              <a:t>, Hungary</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r>
              <a:rPr lang="en-US"/>
              <a:t> </a:t>
            </a:r>
          </a:p>
        </p:txBody>
      </p:sp>
      <p:sp>
        <p:nvSpPr>
          <p:cNvPr id="911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838200" y="838200"/>
            <a:ext cx="7391400" cy="5078314"/>
          </a:xfrm>
          <a:prstGeom prst="rect">
            <a:avLst/>
          </a:prstGeom>
        </p:spPr>
        <p:txBody>
          <a:bodyPr wrap="square">
            <a:spAutoFit/>
          </a:bodyPr>
          <a:lstStyle/>
          <a:p>
            <a:pPr algn="ctr"/>
            <a:r>
              <a:rPr lang="en-US" sz="3600" dirty="0">
                <a:solidFill>
                  <a:srgbClr val="FFFFFF"/>
                </a:solidFill>
              </a:rPr>
              <a:t>Bishop W. Christopher Waddell told about his older brother, Mike, who was diagnosed with pancreatic cancer. Bishop Waddell spoke about those who helped Mike and followed President Nelson’s challenge to care for one another in a “higher, holier” way. What was the subject of Bishop Waddell’s talk?</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762000" y="1676400"/>
            <a:ext cx="7620000" cy="707886"/>
          </a:xfrm>
          <a:prstGeom prst="rect">
            <a:avLst/>
          </a:prstGeom>
        </p:spPr>
        <p:txBody>
          <a:bodyPr wrap="square">
            <a:spAutoFit/>
          </a:bodyPr>
          <a:lstStyle/>
          <a:p>
            <a:pPr algn="ctr"/>
            <a:r>
              <a:rPr lang="en-US" sz="4000" dirty="0" smtClean="0">
                <a:solidFill>
                  <a:srgbClr val="FFFFFF"/>
                </a:solidFill>
              </a:rPr>
              <a:t>Ministering</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31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90600" y="1295400"/>
            <a:ext cx="7086600" cy="3785652"/>
          </a:xfrm>
          <a:prstGeom prst="rect">
            <a:avLst/>
          </a:prstGeom>
        </p:spPr>
        <p:txBody>
          <a:bodyPr wrap="square">
            <a:spAutoFit/>
          </a:bodyPr>
          <a:lstStyle/>
          <a:p>
            <a:pPr algn="ctr"/>
            <a:r>
              <a:rPr lang="en-US" sz="4000" dirty="0">
                <a:solidFill>
                  <a:srgbClr val="FFFFFF"/>
                </a:solidFill>
              </a:rPr>
              <a:t>Elder Takashi Wada taught that “________ upon the scriptures is not just reading them. It should bring us real joy and build our relationship with the Savior.” </a:t>
            </a:r>
            <a:endParaRPr lang="en-US" sz="4000" dirty="0" smtClean="0">
              <a:solidFill>
                <a:srgbClr val="FFFFFF"/>
              </a:solidFill>
            </a:endParaRPr>
          </a:p>
          <a:p>
            <a:pPr algn="ctr"/>
            <a:r>
              <a:rPr lang="en-US" sz="4000" dirty="0" smtClean="0">
                <a:solidFill>
                  <a:srgbClr val="FFFFFF"/>
                </a:solidFill>
              </a:rPr>
              <a:t>Fill </a:t>
            </a:r>
            <a:r>
              <a:rPr lang="en-US" sz="4000" dirty="0">
                <a:solidFill>
                  <a:srgbClr val="FFFFFF"/>
                </a:solidFill>
              </a:rPr>
              <a:t>in the blank.</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42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90600" y="1447800"/>
            <a:ext cx="6553200" cy="646331"/>
          </a:xfrm>
          <a:prstGeom prst="rect">
            <a:avLst/>
          </a:prstGeom>
        </p:spPr>
        <p:txBody>
          <a:bodyPr wrap="square">
            <a:spAutoFit/>
          </a:bodyPr>
          <a:lstStyle/>
          <a:p>
            <a:pPr algn="ctr"/>
            <a:r>
              <a:rPr lang="en-US" sz="3600" dirty="0" smtClean="0">
                <a:solidFill>
                  <a:srgbClr val="FFFFFF"/>
                </a:solidFill>
              </a:rPr>
              <a:t>Feasting</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3">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144184" y="1676400"/>
            <a:ext cx="6121162" cy="646331"/>
          </a:xfrm>
          <a:prstGeom prst="rect">
            <a:avLst/>
          </a:prstGeom>
        </p:spPr>
        <p:txBody>
          <a:bodyPr wrap="none">
            <a:spAutoFit/>
          </a:bodyPr>
          <a:lstStyle/>
          <a:p>
            <a:pPr algn="ctr"/>
            <a:r>
              <a:rPr lang="en-US" sz="3600" dirty="0">
                <a:solidFill>
                  <a:srgbClr val="FFFFFF"/>
                </a:solidFill>
              </a:rPr>
              <a:t>Doctrine &amp; Covenants 84:20-22</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52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838200" y="1143000"/>
            <a:ext cx="7543800" cy="4524316"/>
          </a:xfrm>
          <a:prstGeom prst="rect">
            <a:avLst/>
          </a:prstGeom>
        </p:spPr>
        <p:txBody>
          <a:bodyPr wrap="square">
            <a:spAutoFit/>
          </a:bodyPr>
          <a:lstStyle/>
          <a:p>
            <a:pPr algn="ctr"/>
            <a:r>
              <a:rPr lang="en-US" sz="3600" dirty="0">
                <a:solidFill>
                  <a:srgbClr val="FFFFFF"/>
                </a:solidFill>
              </a:rPr>
              <a:t>Elder David P. Homer taught, “The Spirit speaks to _________ people in _________ ways, and He may speak to the same person in _________ ways at _________ times. As a result, learning the many ways He speaks to us is a lifelong quest.” Fill in the blanks. Hint: It is all the same word! </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62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2209800" y="1600200"/>
            <a:ext cx="4572000" cy="646331"/>
          </a:xfrm>
          <a:prstGeom prst="rect">
            <a:avLst/>
          </a:prstGeom>
        </p:spPr>
        <p:txBody>
          <a:bodyPr>
            <a:spAutoFit/>
          </a:bodyPr>
          <a:lstStyle/>
          <a:p>
            <a:pPr algn="ctr"/>
            <a:r>
              <a:rPr lang="en-US" sz="3600" dirty="0" smtClean="0">
                <a:solidFill>
                  <a:srgbClr val="FFFFFF"/>
                </a:solidFill>
              </a:rPr>
              <a:t>Different</a:t>
            </a:r>
            <a:endParaRPr lang="en-US" sz="36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72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Rectangle 1"/>
          <p:cNvSpPr/>
          <p:nvPr/>
        </p:nvSpPr>
        <p:spPr>
          <a:xfrm>
            <a:off x="1066800" y="1371600"/>
            <a:ext cx="7086600" cy="2554545"/>
          </a:xfrm>
          <a:prstGeom prst="rect">
            <a:avLst/>
          </a:prstGeom>
        </p:spPr>
        <p:txBody>
          <a:bodyPr wrap="square">
            <a:spAutoFit/>
          </a:bodyPr>
          <a:lstStyle/>
          <a:p>
            <a:pPr algn="ctr"/>
            <a:r>
              <a:rPr lang="en-US" sz="4000" dirty="0">
                <a:solidFill>
                  <a:srgbClr val="FFFFFF"/>
                </a:solidFill>
              </a:rPr>
              <a:t>Brother Tad R. </a:t>
            </a:r>
            <a:r>
              <a:rPr lang="en-US" sz="4000" dirty="0" err="1">
                <a:solidFill>
                  <a:srgbClr val="FFFFFF"/>
                </a:solidFill>
              </a:rPr>
              <a:t>Callister</a:t>
            </a:r>
            <a:r>
              <a:rPr lang="en-US" sz="4000" dirty="0">
                <a:solidFill>
                  <a:srgbClr val="FFFFFF"/>
                </a:solidFill>
              </a:rPr>
              <a:t> taught that this is "heaven's antidote to the obstacles and struggles of this world." What is it? </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0" y="4763"/>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83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98308"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990600"/>
            <a:ext cx="7239000" cy="707886"/>
          </a:xfrm>
          <a:prstGeom prst="rect">
            <a:avLst/>
          </a:prstGeom>
        </p:spPr>
        <p:txBody>
          <a:bodyPr wrap="square">
            <a:spAutoFit/>
          </a:bodyPr>
          <a:lstStyle/>
          <a:p>
            <a:pPr algn="ctr"/>
            <a:r>
              <a:rPr lang="en-US" sz="4000" dirty="0" smtClean="0">
                <a:solidFill>
                  <a:srgbClr val="FFFFFF"/>
                </a:solidFill>
              </a:rPr>
              <a:t>The Atonement of Jesus Christ</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4763"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993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Rectangle 1"/>
          <p:cNvSpPr/>
          <p:nvPr/>
        </p:nvSpPr>
        <p:spPr>
          <a:xfrm>
            <a:off x="533400" y="1066800"/>
            <a:ext cx="7772400" cy="2308324"/>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Gerrit</a:t>
            </a:r>
            <a:r>
              <a:rPr lang="en-US" sz="3600" dirty="0">
                <a:solidFill>
                  <a:srgbClr val="FFFFFF"/>
                </a:solidFill>
              </a:rPr>
              <a:t> W. Gong‘s talk was centered around two names for Jesus Christ. </a:t>
            </a:r>
            <a:endParaRPr lang="en-US" sz="3600" dirty="0" smtClean="0">
              <a:solidFill>
                <a:srgbClr val="FFFFFF"/>
              </a:solidFill>
            </a:endParaRPr>
          </a:p>
          <a:p>
            <a:pPr algn="ctr"/>
            <a:r>
              <a:rPr lang="en-US" sz="3600" dirty="0" smtClean="0">
                <a:solidFill>
                  <a:srgbClr val="FFFFFF"/>
                </a:solidFill>
              </a:rPr>
              <a:t>What </a:t>
            </a:r>
            <a:r>
              <a:rPr lang="en-US" sz="3600" dirty="0">
                <a:solidFill>
                  <a:srgbClr val="FFFFFF"/>
                </a:solidFill>
              </a:rPr>
              <a:t>are those names? </a:t>
            </a:r>
            <a:endParaRPr lang="en-US" sz="3600" dirty="0" smtClean="0">
              <a:solidFill>
                <a:srgbClr val="FFFFFF"/>
              </a:solidFill>
            </a:endParaRPr>
          </a:p>
          <a:p>
            <a:pPr algn="ctr"/>
            <a:r>
              <a:rPr lang="en-US" sz="3600" dirty="0" smtClean="0">
                <a:solidFill>
                  <a:srgbClr val="FFFFFF"/>
                </a:solidFill>
              </a:rPr>
              <a:t>Hint</a:t>
            </a:r>
            <a:r>
              <a:rPr lang="en-US" sz="3600" dirty="0">
                <a:solidFill>
                  <a:srgbClr val="FFFFFF"/>
                </a:solidFill>
              </a:rPr>
              <a:t>: They both have to do with sheep. </a:t>
            </a:r>
            <a:endParaRPr lang="en-US" sz="3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03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1524000"/>
            <a:ext cx="7162800" cy="1323439"/>
          </a:xfrm>
          <a:prstGeom prst="rect">
            <a:avLst/>
          </a:prstGeom>
        </p:spPr>
        <p:txBody>
          <a:bodyPr wrap="square">
            <a:spAutoFit/>
          </a:bodyPr>
          <a:lstStyle/>
          <a:p>
            <a:pPr algn="ctr"/>
            <a:r>
              <a:rPr lang="en-US" sz="4000" dirty="0" smtClean="0">
                <a:solidFill>
                  <a:srgbClr val="FFFFFF"/>
                </a:solidFill>
              </a:rPr>
              <a:t>The Good Shepherd</a:t>
            </a:r>
          </a:p>
          <a:p>
            <a:pPr algn="ctr"/>
            <a:r>
              <a:rPr lang="en-US" sz="4000" dirty="0" smtClean="0">
                <a:solidFill>
                  <a:srgbClr val="FFFFFF"/>
                </a:solidFill>
              </a:rPr>
              <a:t>Lamb of God</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13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TextBox 3"/>
          <p:cNvSpPr txBox="1">
            <a:spLocks noChangeArrowheads="1"/>
          </p:cNvSpPr>
          <p:nvPr/>
        </p:nvSpPr>
        <p:spPr bwMode="auto">
          <a:xfrm>
            <a:off x="457200" y="838200"/>
            <a:ext cx="807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Who is the president of the Quorum of Twelve Apostles?</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1270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2404" name="TextBox 4"/>
          <p:cNvSpPr txBox="1">
            <a:spLocks noChangeArrowheads="1"/>
          </p:cNvSpPr>
          <p:nvPr/>
        </p:nvSpPr>
        <p:spPr bwMode="auto">
          <a:xfrm>
            <a:off x="304800" y="6858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err="1" smtClean="0">
                <a:solidFill>
                  <a:srgbClr val="FFFFFF"/>
                </a:solidFill>
              </a:rPr>
              <a:t>Dallin</a:t>
            </a:r>
            <a:r>
              <a:rPr lang="en-US" sz="4000" dirty="0" smtClean="0">
                <a:solidFill>
                  <a:srgbClr val="FFFFFF"/>
                </a:solidFill>
              </a:rPr>
              <a:t> H. Oaks</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34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762000" y="1295400"/>
            <a:ext cx="7772400" cy="1323439"/>
          </a:xfrm>
          <a:prstGeom prst="rect">
            <a:avLst/>
          </a:prstGeom>
        </p:spPr>
        <p:txBody>
          <a:bodyPr wrap="square">
            <a:spAutoFit/>
          </a:bodyPr>
          <a:lstStyle/>
          <a:p>
            <a:pPr algn="ctr"/>
            <a:r>
              <a:rPr lang="en-US" sz="4000" dirty="0" smtClean="0">
                <a:solidFill>
                  <a:srgbClr val="FFFFFF"/>
                </a:solidFill>
              </a:rPr>
              <a:t>Who is the </a:t>
            </a:r>
            <a:r>
              <a:rPr lang="en-US" sz="4000" i="1" dirty="0" smtClean="0">
                <a:solidFill>
                  <a:srgbClr val="FFFFFF"/>
                </a:solidFill>
              </a:rPr>
              <a:t>acting</a:t>
            </a:r>
            <a:r>
              <a:rPr lang="en-US" sz="4000" dirty="0" smtClean="0">
                <a:solidFill>
                  <a:srgbClr val="FFFFFF"/>
                </a:solidFill>
              </a:rPr>
              <a:t> president of the Quorum of Twelve Apostles?</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44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4452" name="TextBox 4"/>
          <p:cNvSpPr txBox="1">
            <a:spLocks noChangeArrowheads="1"/>
          </p:cNvSpPr>
          <p:nvPr/>
        </p:nvSpPr>
        <p:spPr bwMode="auto">
          <a:xfrm>
            <a:off x="1371600" y="838200"/>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3" name="Rectangle 2"/>
          <p:cNvSpPr/>
          <p:nvPr/>
        </p:nvSpPr>
        <p:spPr>
          <a:xfrm>
            <a:off x="2286000" y="762000"/>
            <a:ext cx="4572000" cy="769441"/>
          </a:xfrm>
          <a:prstGeom prst="rect">
            <a:avLst/>
          </a:prstGeom>
        </p:spPr>
        <p:txBody>
          <a:bodyPr>
            <a:spAutoFit/>
          </a:bodyPr>
          <a:lstStyle/>
          <a:p>
            <a:pPr algn="ctr"/>
            <a:r>
              <a:rPr lang="en-US" sz="4400" dirty="0" smtClean="0">
                <a:solidFill>
                  <a:srgbClr val="FFFFFF"/>
                </a:solidFill>
              </a:rPr>
              <a:t>M. Russell Ballard</a:t>
            </a:r>
            <a:endParaRPr lang="en-US" sz="44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838200" y="1295400"/>
            <a:ext cx="7315200" cy="3539430"/>
          </a:xfrm>
          <a:prstGeom prst="rect">
            <a:avLst/>
          </a:prstGeom>
        </p:spPr>
        <p:txBody>
          <a:bodyPr wrap="square">
            <a:spAutoFit/>
          </a:bodyPr>
          <a:lstStyle/>
          <a:p>
            <a:pPr algn="ctr"/>
            <a:r>
              <a:rPr lang="en-US" sz="3200" dirty="0">
                <a:solidFill>
                  <a:srgbClr val="FFFFFF"/>
                </a:solidFill>
              </a:rPr>
              <a:t>Elder David P. Homer’s talk was about hearing the voice of God through the impressions of the Holy Ghost. Which doctrinal mastery scripture from the Doctrine and Covenants teaches about how the Holy Ghost speaks to us? Be the first to find it in the scriptures! </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841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8419"/>
                                        </p:tgtEl>
                                        <p:attrNameLst>
                                          <p:attrName>style.visibility</p:attrName>
                                        </p:attrNameLst>
                                      </p:cBhvr>
                                      <p:to>
                                        <p:strVal val="visible"/>
                                      </p:to>
                                    </p:set>
                                    <p:animEffect transition="in" filter="box(out)">
                                      <p:cBhvr>
                                        <p:cTn id="7" dur="500"/>
                                        <p:tgtEl>
                                          <p:spTgt spid="18841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64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381000" y="762000"/>
            <a:ext cx="8382000" cy="1323439"/>
          </a:xfrm>
          <a:prstGeom prst="rect">
            <a:avLst/>
          </a:prstGeom>
        </p:spPr>
        <p:txBody>
          <a:bodyPr wrap="square">
            <a:spAutoFit/>
          </a:bodyPr>
          <a:lstStyle/>
          <a:p>
            <a:pPr algn="ctr"/>
            <a:r>
              <a:rPr lang="en-US" sz="4000" dirty="0" smtClean="0">
                <a:solidFill>
                  <a:srgbClr val="FFFFFF"/>
                </a:solidFill>
              </a:rPr>
              <a:t>The presidency of which</a:t>
            </a:r>
            <a:r>
              <a:rPr lang="en-US" sz="4000" dirty="0" smtClean="0">
                <a:solidFill>
                  <a:srgbClr val="FFFFFF"/>
                </a:solidFill>
              </a:rPr>
              <a:t> auxiliary organization was reorganized?</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75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7524" name="TextBox 4"/>
          <p:cNvSpPr txBox="1">
            <a:spLocks noChangeArrowheads="1"/>
          </p:cNvSpPr>
          <p:nvPr/>
        </p:nvSpPr>
        <p:spPr bwMode="auto">
          <a:xfrm>
            <a:off x="533400" y="9144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Sunday School</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85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533400" y="1219200"/>
            <a:ext cx="7772400" cy="1323439"/>
          </a:xfrm>
          <a:prstGeom prst="rect">
            <a:avLst/>
          </a:prstGeom>
        </p:spPr>
        <p:txBody>
          <a:bodyPr wrap="square">
            <a:spAutoFit/>
          </a:bodyPr>
          <a:lstStyle/>
          <a:p>
            <a:pPr algn="ctr"/>
            <a:r>
              <a:rPr lang="en-US" sz="4000" dirty="0">
                <a:solidFill>
                  <a:srgbClr val="FFFFFF"/>
                </a:solidFill>
              </a:rPr>
              <a:t>What session of General Conference was NOT held this time? </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95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3124200" y="1371600"/>
            <a:ext cx="2743200" cy="1323439"/>
          </a:xfrm>
          <a:prstGeom prst="rect">
            <a:avLst/>
          </a:prstGeom>
          <a:noFill/>
        </p:spPr>
        <p:txBody>
          <a:bodyPr wrap="square" rtlCol="0">
            <a:spAutoFit/>
          </a:bodyPr>
          <a:lstStyle/>
          <a:p>
            <a:pPr algn="ctr"/>
            <a:r>
              <a:rPr lang="en-US" sz="4000" dirty="0" smtClean="0">
                <a:solidFill>
                  <a:srgbClr val="FFFFFF"/>
                </a:solidFill>
              </a:rPr>
              <a:t>Women’s </a:t>
            </a:r>
            <a:r>
              <a:rPr lang="en-US" sz="4000" dirty="0" smtClean="0">
                <a:solidFill>
                  <a:srgbClr val="FFFFFF"/>
                </a:solidFill>
              </a:rPr>
              <a:t>Session</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05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838200" y="1219200"/>
            <a:ext cx="7391400" cy="1323439"/>
          </a:xfrm>
          <a:prstGeom prst="rect">
            <a:avLst/>
          </a:prstGeom>
        </p:spPr>
        <p:txBody>
          <a:bodyPr wrap="square">
            <a:spAutoFit/>
          </a:bodyPr>
          <a:lstStyle/>
          <a:p>
            <a:pPr algn="ctr"/>
            <a:r>
              <a:rPr lang="en-US" sz="4000" dirty="0">
                <a:solidFill>
                  <a:srgbClr val="FFFFFF"/>
                </a:solidFill>
              </a:rPr>
              <a:t>How many new temples were announced this conference? </a:t>
            </a:r>
            <a:endParaRPr lang="en-US" sz="4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16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1620" name="TextBox 4"/>
          <p:cNvSpPr txBox="1">
            <a:spLocks noChangeArrowheads="1"/>
          </p:cNvSpPr>
          <p:nvPr/>
        </p:nvSpPr>
        <p:spPr bwMode="auto">
          <a:xfrm>
            <a:off x="457200" y="9906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smtClean="0">
                <a:solidFill>
                  <a:srgbClr val="FFFFFF"/>
                </a:solidFill>
              </a:rPr>
              <a:t>8</a:t>
            </a:r>
            <a:endParaRPr lang="en-US" sz="4000" dirty="0">
              <a:solidFill>
                <a:srgbClr val="FFFFFF"/>
              </a:solidFill>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914400" y="1371600"/>
            <a:ext cx="7391400" cy="2862322"/>
          </a:xfrm>
          <a:prstGeom prst="rect">
            <a:avLst/>
          </a:prstGeom>
        </p:spPr>
        <p:txBody>
          <a:bodyPr wrap="square">
            <a:spAutoFit/>
          </a:bodyPr>
          <a:lstStyle/>
          <a:p>
            <a:pPr algn="ctr"/>
            <a:r>
              <a:rPr lang="en-US" sz="3600" dirty="0">
                <a:solidFill>
                  <a:srgbClr val="FFFFFF"/>
                </a:solidFill>
              </a:rPr>
              <a:t>Elder Dieter F. </a:t>
            </a:r>
            <a:r>
              <a:rPr lang="en-US" sz="3600" dirty="0" err="1">
                <a:solidFill>
                  <a:srgbClr val="FFFFFF"/>
                </a:solidFill>
              </a:rPr>
              <a:t>Uchtdorf</a:t>
            </a:r>
            <a:r>
              <a:rPr lang="en-US" sz="3600" dirty="0">
                <a:solidFill>
                  <a:srgbClr val="FFFFFF"/>
                </a:solidFill>
              </a:rPr>
              <a:t> gave five guilt-free things anyone can do to participate in the Savior’s great commission to help gather Israel. Name two.</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36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914400"/>
            <a:ext cx="7162800" cy="3970318"/>
          </a:xfrm>
          <a:prstGeom prst="rect">
            <a:avLst/>
          </a:prstGeom>
        </p:spPr>
        <p:txBody>
          <a:bodyPr wrap="square">
            <a:spAutoFit/>
          </a:bodyPr>
          <a:lstStyle/>
          <a:p>
            <a:pPr marL="457200" indent="-457200">
              <a:buAutoNum type="arabicParenR"/>
            </a:pPr>
            <a:r>
              <a:rPr lang="en-US" sz="3600" dirty="0" smtClean="0">
                <a:solidFill>
                  <a:srgbClr val="FFFFFF"/>
                </a:solidFill>
              </a:rPr>
              <a:t>Draw </a:t>
            </a:r>
            <a:r>
              <a:rPr lang="en-US" sz="3600" dirty="0">
                <a:solidFill>
                  <a:srgbClr val="FFFFFF"/>
                </a:solidFill>
              </a:rPr>
              <a:t>close to God </a:t>
            </a:r>
            <a:endParaRPr lang="en-US" sz="3600" dirty="0" smtClean="0">
              <a:solidFill>
                <a:srgbClr val="FFFFFF"/>
              </a:solidFill>
            </a:endParaRPr>
          </a:p>
          <a:p>
            <a:pPr marL="457200" indent="-457200">
              <a:buAutoNum type="arabicParenR"/>
            </a:pPr>
            <a:r>
              <a:rPr lang="en-US" sz="3600" dirty="0" smtClean="0">
                <a:solidFill>
                  <a:srgbClr val="FFFFFF"/>
                </a:solidFill>
              </a:rPr>
              <a:t>Fill </a:t>
            </a:r>
            <a:r>
              <a:rPr lang="en-US" sz="3600" dirty="0">
                <a:solidFill>
                  <a:srgbClr val="FFFFFF"/>
                </a:solidFill>
              </a:rPr>
              <a:t>your heart with love for others </a:t>
            </a:r>
          </a:p>
          <a:p>
            <a:pPr marL="457200" indent="-457200">
              <a:buAutoNum type="arabicParenR"/>
            </a:pPr>
            <a:r>
              <a:rPr lang="en-US" sz="3600" dirty="0" smtClean="0">
                <a:solidFill>
                  <a:srgbClr val="FFFFFF"/>
                </a:solidFill>
              </a:rPr>
              <a:t>Strive </a:t>
            </a:r>
            <a:r>
              <a:rPr lang="en-US" sz="3600" dirty="0">
                <a:solidFill>
                  <a:srgbClr val="FFFFFF"/>
                </a:solidFill>
              </a:rPr>
              <a:t>to walk the path of discipleship </a:t>
            </a:r>
          </a:p>
          <a:p>
            <a:pPr marL="457200" indent="-457200">
              <a:buAutoNum type="arabicParenR"/>
            </a:pPr>
            <a:r>
              <a:rPr lang="en-US" sz="3600" dirty="0" smtClean="0">
                <a:solidFill>
                  <a:srgbClr val="FFFFFF"/>
                </a:solidFill>
              </a:rPr>
              <a:t>Share </a:t>
            </a:r>
            <a:r>
              <a:rPr lang="en-US" sz="3600" dirty="0">
                <a:solidFill>
                  <a:srgbClr val="FFFFFF"/>
                </a:solidFill>
              </a:rPr>
              <a:t>what is in your heart </a:t>
            </a:r>
          </a:p>
          <a:p>
            <a:pPr marL="457200" indent="-457200">
              <a:buAutoNum type="arabicParenR"/>
            </a:pPr>
            <a:r>
              <a:rPr lang="en-US" sz="3600" dirty="0" smtClean="0">
                <a:solidFill>
                  <a:srgbClr val="FFFFFF"/>
                </a:solidFill>
              </a:rPr>
              <a:t>Trust </a:t>
            </a:r>
            <a:r>
              <a:rPr lang="en-US" sz="3600" dirty="0">
                <a:solidFill>
                  <a:srgbClr val="FFFFFF"/>
                </a:solidFill>
              </a:rPr>
              <a:t>the Lord to work His miracles.</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46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114692" name="Text Box 4"/>
          <p:cNvSpPr txBox="1">
            <a:spLocks noChangeArrowheads="1"/>
          </p:cNvSpPr>
          <p:nvPr/>
        </p:nvSpPr>
        <p:spPr bwMode="auto">
          <a:xfrm>
            <a:off x="304800" y="1143000"/>
            <a:ext cx="8382000" cy="1323975"/>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3200" dirty="0">
                <a:solidFill>
                  <a:schemeClr val="bg1"/>
                </a:solidFill>
                <a:latin typeface="Times New Roman" pitchFamily="18" charset="0"/>
                <a:ea typeface="+mn-ea"/>
                <a:cs typeface="+mn-cs"/>
              </a:rPr>
              <a:t> </a:t>
            </a:r>
          </a:p>
          <a:p>
            <a:pPr algn="ctr">
              <a:spcBef>
                <a:spcPct val="50000"/>
              </a:spcBef>
              <a:defRPr/>
            </a:pPr>
            <a:endParaRPr lang="en-US" sz="3200" dirty="0">
              <a:solidFill>
                <a:schemeClr val="bg1"/>
              </a:solidFill>
              <a:latin typeface="Times New Roman" pitchFamily="18" charset="0"/>
              <a:ea typeface="+mn-ea"/>
              <a:cs typeface="+mn-cs"/>
            </a:endParaRPr>
          </a:p>
        </p:txBody>
      </p:sp>
      <p:sp>
        <p:nvSpPr>
          <p:cNvPr id="2" name="Rectangle 1"/>
          <p:cNvSpPr/>
          <p:nvPr/>
        </p:nvSpPr>
        <p:spPr>
          <a:xfrm>
            <a:off x="1143000" y="1600200"/>
            <a:ext cx="6705600" cy="2554545"/>
          </a:xfrm>
          <a:prstGeom prst="rect">
            <a:avLst/>
          </a:prstGeom>
        </p:spPr>
        <p:txBody>
          <a:bodyPr wrap="square">
            <a:spAutoFit/>
          </a:bodyPr>
          <a:lstStyle/>
          <a:p>
            <a:pPr algn="ctr"/>
            <a:r>
              <a:rPr lang="en-US" sz="4000" dirty="0">
                <a:solidFill>
                  <a:srgbClr val="FFFFFF"/>
                </a:solidFill>
              </a:rPr>
              <a:t>President Henry B. </a:t>
            </a:r>
            <a:r>
              <a:rPr lang="en-US" sz="4000" dirty="0" err="1">
                <a:solidFill>
                  <a:srgbClr val="FFFFFF"/>
                </a:solidFill>
              </a:rPr>
              <a:t>Eyring</a:t>
            </a:r>
            <a:r>
              <a:rPr lang="en-US" sz="4000" dirty="0">
                <a:solidFill>
                  <a:srgbClr val="FFFFFF"/>
                </a:solidFill>
              </a:rPr>
              <a:t> listed five principles that help families feel and keep the Spirit in their homes. Name one.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26269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12937</TotalTime>
  <Words>3081</Words>
  <Application>Microsoft Macintosh PowerPoint</Application>
  <PresentationFormat>On-screen Show (4:3)</PresentationFormat>
  <Paragraphs>323</Paragraphs>
  <Slides>109</Slides>
  <Notes>1</Notes>
  <HiddenSlides>0</HiddenSlides>
  <MMClips>1</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E. Damon</dc:creator>
  <cp:lastModifiedBy>Montserrat Wadsworth</cp:lastModifiedBy>
  <cp:revision>350</cp:revision>
  <dcterms:created xsi:type="dcterms:W3CDTF">2001-12-08T23:15:32Z</dcterms:created>
  <dcterms:modified xsi:type="dcterms:W3CDTF">2019-04-08T00:15:44Z</dcterms:modified>
</cp:coreProperties>
</file>