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audio1.bin" ContentType="audio/unknown"/>
  <Override PartName="/ppt/notesSlides/notesSlide1.xml" ContentType="application/vnd.openxmlformats-officedocument.presentationml.notesSlide+xml"/>
  <Override PartName="/ppt/media/audio2.bin" ContentType="audio/unknown"/>
  <Override PartName="/ppt/vbaProject.bin" ContentType="application/vnd.ms-office.vbaPro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1"/>
  </p:notesMasterIdLst>
  <p:sldIdLst>
    <p:sldId id="319" r:id="rId2"/>
    <p:sldId id="2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382" r:id="rId20"/>
    <p:sldId id="275" r:id="rId21"/>
    <p:sldId id="276" r:id="rId22"/>
    <p:sldId id="277" r:id="rId23"/>
    <p:sldId id="278" r:id="rId24"/>
    <p:sldId id="279" r:id="rId25"/>
    <p:sldId id="280" r:id="rId26"/>
    <p:sldId id="281" r:id="rId27"/>
    <p:sldId id="282" r:id="rId28"/>
    <p:sldId id="283" r:id="rId29"/>
    <p:sldId id="284" r:id="rId30"/>
    <p:sldId id="287"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5" r:id="rId54"/>
    <p:sldId id="257"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86" r:id="rId68"/>
    <p:sldId id="334" r:id="rId69"/>
    <p:sldId id="335" r:id="rId70"/>
    <p:sldId id="336" r:id="rId71"/>
    <p:sldId id="337" r:id="rId72"/>
    <p:sldId id="338" r:id="rId73"/>
    <p:sldId id="339" r:id="rId74"/>
    <p:sldId id="340" r:id="rId75"/>
    <p:sldId id="341" r:id="rId76"/>
    <p:sldId id="342" r:id="rId77"/>
    <p:sldId id="343"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87"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369" r:id="rId105"/>
    <p:sldId id="370" r:id="rId106"/>
    <p:sldId id="371" r:id="rId107"/>
    <p:sldId id="383" r:id="rId108"/>
    <p:sldId id="384" r:id="rId109"/>
    <p:sldId id="385" r:id="rId1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FF"/>
    <a:srgbClr val="FFFF00"/>
    <a:srgbClr val="0033CC"/>
    <a:srgbClr val="DDDDDD"/>
    <a:srgbClr val="003399"/>
    <a:srgbClr val="000099"/>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38" autoAdjust="0"/>
  </p:normalViewPr>
  <p:slideViewPr>
    <p:cSldViewPr>
      <p:cViewPr>
        <p:scale>
          <a:sx n="100" d="100"/>
          <a:sy n="100" d="100"/>
        </p:scale>
        <p:origin x="-3504" y="-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slide" Target="slides/slide107.xml"/><Relationship Id="rId109" Type="http://schemas.openxmlformats.org/officeDocument/2006/relationships/slide" Target="slides/slide10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slide" Target="slides/slide109.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notesMaster" Target="notesMasters/notesMaster1.xml"/><Relationship Id="rId112" Type="http://schemas.openxmlformats.org/officeDocument/2006/relationships/printerSettings" Target="printerSettings/printerSettings1.bin"/><Relationship Id="rId113" Type="http://schemas.openxmlformats.org/officeDocument/2006/relationships/presProps" Target="presProps.xml"/><Relationship Id="rId114" Type="http://schemas.openxmlformats.org/officeDocument/2006/relationships/viewProps" Target="viewProps.xml"/><Relationship Id="rId115" Type="http://schemas.openxmlformats.org/officeDocument/2006/relationships/theme" Target="theme/theme1.xml"/><Relationship Id="rId116" Type="http://schemas.openxmlformats.org/officeDocument/2006/relationships/tableStyles" Target="tableStyles.xml"/><Relationship Id="rId117" Type="http://schemas.microsoft.com/office/2006/relationships/vbaProject" Target="vbaProject.bin"/><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A572A6-9853-A049-931E-EEEEC363B277}" type="datetimeFigureOut">
              <a:rPr lang="en-US" smtClean="0"/>
              <a:t>10/12/15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67560-2FF1-444A-8CD2-F1EDFAC7BA31}" type="slidenum">
              <a:rPr lang="en-US" smtClean="0"/>
              <a:t>‹#›</a:t>
            </a:fld>
            <a:endParaRPr lang="en-US"/>
          </a:p>
        </p:txBody>
      </p:sp>
    </p:spTree>
    <p:extLst>
      <p:ext uri="{BB962C8B-B14F-4D97-AF65-F5344CB8AC3E}">
        <p14:creationId xmlns:p14="http://schemas.microsoft.com/office/powerpoint/2010/main" val="39189308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67560-2FF1-444A-8CD2-F1EDFAC7BA31}" type="slidenum">
              <a:rPr lang="en-US" smtClean="0"/>
              <a:t>4</a:t>
            </a:fld>
            <a:endParaRPr lang="en-US"/>
          </a:p>
        </p:txBody>
      </p:sp>
    </p:spTree>
    <p:extLst>
      <p:ext uri="{BB962C8B-B14F-4D97-AF65-F5344CB8AC3E}">
        <p14:creationId xmlns:p14="http://schemas.microsoft.com/office/powerpoint/2010/main" val="83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92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106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51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905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4489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16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3276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81738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97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marL="0" indent="0">
              <a:buFont typeface="Arial" pitchFamily="34" charset="0"/>
              <a:buNone/>
              <a:defRPr sz="3200" baseline="0"/>
            </a:lvl1pPr>
            <a:lvl2pPr>
              <a:buNone/>
              <a:defRPr sz="2800"/>
            </a:lvl2pPr>
            <a:lvl3pPr>
              <a:buNone/>
              <a:defRPr sz="2400"/>
            </a:lvl3pPr>
            <a:lvl4pPr>
              <a:buNone/>
              <a:defRPr sz="2000"/>
            </a:lvl4pPr>
            <a:lvl5pPr>
              <a:buNone/>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082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52159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8"/>
          <p:cNvSpPr txBox="1">
            <a:spLocks noChangeArrowheads="1"/>
          </p:cNvSpPr>
          <p:nvPr/>
        </p:nvSpPr>
        <p:spPr bwMode="auto">
          <a:xfrm>
            <a:off x="0" y="0"/>
            <a:ext cx="4692650" cy="274638"/>
          </a:xfrm>
          <a:prstGeom prst="rect">
            <a:avLst/>
          </a:prstGeom>
          <a:noFill/>
          <a:ln>
            <a:noFill/>
          </a:ln>
          <a:extLst/>
        </p:spPr>
        <p:txBody>
          <a:bodyPr>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sz="1200" b="1" smtClean="0">
                <a:solidFill>
                  <a:schemeClr val="bg1"/>
                </a:solidFill>
                <a:latin typeface="Arial" charset="0"/>
                <a:cs typeface="+mn-cs"/>
              </a:rPr>
              <a:t>© Mark E. Damon - All Rights Reserved</a:t>
            </a:r>
            <a:endParaRPr lang="en-US" b="1" smtClean="0">
              <a:latin typeface="Arial" charset="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08.xml"/></Relationships>
</file>

<file path=ppt/slides/_rels/slide108.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image" Target="../media/image2.png"/><Relationship Id="rId1" Type="http://schemas.microsoft.com/office/2007/relationships/media" Target="file:///C:\Created%20Games\Complete%20Program\Jeopardy\finaljeo.wav" TargetMode="External"/><Relationship Id="rId2" Type="http://schemas.openxmlformats.org/officeDocument/2006/relationships/audio" Target="file:///C:\Created%20Games\Complete%20Program\Jeopardy\finaljeo.wav" TargetMode="Externa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2.xml.rels><?xml version="1.0" encoding="UTF-8" standalone="yes"?>
<Relationships xmlns="http://schemas.openxmlformats.org/package/2006/relationships"><Relationship Id="rId20" Type="http://schemas.openxmlformats.org/officeDocument/2006/relationships/slide" Target="slide9.xml"/><Relationship Id="rId21" Type="http://schemas.openxmlformats.org/officeDocument/2006/relationships/slide" Target="slide19.xml"/><Relationship Id="rId22" Type="http://schemas.openxmlformats.org/officeDocument/2006/relationships/slide" Target="slide31.xml"/><Relationship Id="rId23" Type="http://schemas.openxmlformats.org/officeDocument/2006/relationships/slide" Target="slide30.xml"/><Relationship Id="rId24" Type="http://schemas.openxmlformats.org/officeDocument/2006/relationships/slide" Target="slide40.xml"/><Relationship Id="rId25" Type="http://schemas.openxmlformats.org/officeDocument/2006/relationships/slide" Target="slide53.xml"/><Relationship Id="rId26" Type="http://schemas.openxmlformats.org/officeDocument/2006/relationships/slide" Target="slide50.xml"/><Relationship Id="rId27" Type="http://schemas.openxmlformats.org/officeDocument/2006/relationships/slide" Target="slide11.xml"/><Relationship Id="rId28" Type="http://schemas.openxmlformats.org/officeDocument/2006/relationships/slide" Target="slide22.xml"/><Relationship Id="rId29" Type="http://schemas.openxmlformats.org/officeDocument/2006/relationships/slide" Target="slide32.xml"/><Relationship Id="rId1" Type="http://schemas.openxmlformats.org/officeDocument/2006/relationships/slideLayout" Target="../slideLayouts/slideLayout7.xml"/><Relationship Id="rId2" Type="http://schemas.openxmlformats.org/officeDocument/2006/relationships/slide" Target="slide2.xml"/><Relationship Id="rId3" Type="http://schemas.openxmlformats.org/officeDocument/2006/relationships/slide" Target="slide21.xml"/><Relationship Id="rId4" Type="http://schemas.openxmlformats.org/officeDocument/2006/relationships/slide" Target="slide3.xml"/><Relationship Id="rId5" Type="http://schemas.openxmlformats.org/officeDocument/2006/relationships/audio" Target="../media/audio1.bin"/><Relationship Id="rId30" Type="http://schemas.openxmlformats.org/officeDocument/2006/relationships/slide" Target="slide42.xml"/><Relationship Id="rId31" Type="http://schemas.openxmlformats.org/officeDocument/2006/relationships/slide" Target="slide51.xml"/><Relationship Id="rId32" Type="http://schemas.openxmlformats.org/officeDocument/2006/relationships/slide" Target="slide52.xml"/><Relationship Id="rId9" Type="http://schemas.openxmlformats.org/officeDocument/2006/relationships/slide" Target="slide44.xml"/><Relationship Id="rId6" Type="http://schemas.openxmlformats.org/officeDocument/2006/relationships/slide" Target="slide13.xml"/><Relationship Id="rId7" Type="http://schemas.openxmlformats.org/officeDocument/2006/relationships/slide" Target="slide24.xml"/><Relationship Id="rId8" Type="http://schemas.openxmlformats.org/officeDocument/2006/relationships/slide" Target="slide34.xml"/><Relationship Id="rId33" Type="http://schemas.openxmlformats.org/officeDocument/2006/relationships/slide" Target="slide54.xml"/><Relationship Id="rId34" Type="http://schemas.openxmlformats.org/officeDocument/2006/relationships/slide" Target="slide107.xml"/><Relationship Id="rId10" Type="http://schemas.openxmlformats.org/officeDocument/2006/relationships/slide" Target="slide5.xml"/><Relationship Id="rId11" Type="http://schemas.openxmlformats.org/officeDocument/2006/relationships/slide" Target="slide15.xml"/><Relationship Id="rId12" Type="http://schemas.openxmlformats.org/officeDocument/2006/relationships/slide" Target="slide26.xml"/><Relationship Id="rId13" Type="http://schemas.openxmlformats.org/officeDocument/2006/relationships/slide" Target="slide36.xml"/><Relationship Id="rId14" Type="http://schemas.openxmlformats.org/officeDocument/2006/relationships/slide" Target="slide46.xml"/><Relationship Id="rId15" Type="http://schemas.openxmlformats.org/officeDocument/2006/relationships/slide" Target="slide7.xml"/><Relationship Id="rId16" Type="http://schemas.openxmlformats.org/officeDocument/2006/relationships/slide" Target="slide17.xml"/><Relationship Id="rId17" Type="http://schemas.openxmlformats.org/officeDocument/2006/relationships/slide" Target="slide28.xml"/><Relationship Id="rId18" Type="http://schemas.openxmlformats.org/officeDocument/2006/relationships/slide" Target="slide38.xml"/><Relationship Id="rId19" Type="http://schemas.openxmlformats.org/officeDocument/2006/relationships/slide" Target="slide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slide" Target="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4.xml.rels><?xml version="1.0" encoding="UTF-8" standalone="yes"?>
<Relationships xmlns="http://schemas.openxmlformats.org/package/2006/relationships"><Relationship Id="rId9" Type="http://schemas.openxmlformats.org/officeDocument/2006/relationships/slide" Target="slide57.xml"/><Relationship Id="rId20" Type="http://schemas.openxmlformats.org/officeDocument/2006/relationships/slide" Target="slide61.xml"/><Relationship Id="rId21" Type="http://schemas.openxmlformats.org/officeDocument/2006/relationships/slide" Target="slide72.xml"/><Relationship Id="rId22" Type="http://schemas.openxmlformats.org/officeDocument/2006/relationships/slide" Target="slide82.xml"/><Relationship Id="rId23" Type="http://schemas.openxmlformats.org/officeDocument/2006/relationships/slide" Target="slide93.xml"/><Relationship Id="rId24" Type="http://schemas.openxmlformats.org/officeDocument/2006/relationships/slide" Target="slide103.xml"/><Relationship Id="rId25" Type="http://schemas.openxmlformats.org/officeDocument/2006/relationships/slide" Target="slide63.xml"/><Relationship Id="rId26" Type="http://schemas.openxmlformats.org/officeDocument/2006/relationships/slide" Target="slide74.xml"/><Relationship Id="rId27" Type="http://schemas.openxmlformats.org/officeDocument/2006/relationships/slide" Target="slide84.xml"/><Relationship Id="rId28" Type="http://schemas.openxmlformats.org/officeDocument/2006/relationships/slide" Target="slide95.xml"/><Relationship Id="rId29" Type="http://schemas.openxmlformats.org/officeDocument/2006/relationships/slide" Target="slide105.xml"/><Relationship Id="rId30" Type="http://schemas.openxmlformats.org/officeDocument/2006/relationships/slide" Target="slide2.xml"/><Relationship Id="rId31" Type="http://schemas.openxmlformats.org/officeDocument/2006/relationships/slide" Target="slide107.xml"/><Relationship Id="rId10" Type="http://schemas.openxmlformats.org/officeDocument/2006/relationships/slide" Target="slide67.xml"/><Relationship Id="rId11" Type="http://schemas.openxmlformats.org/officeDocument/2006/relationships/slide" Target="slide78.xml"/><Relationship Id="rId12" Type="http://schemas.openxmlformats.org/officeDocument/2006/relationships/slide" Target="slide88.xml"/><Relationship Id="rId13" Type="http://schemas.openxmlformats.org/officeDocument/2006/relationships/slide" Target="slide99.xml"/><Relationship Id="rId14" Type="http://schemas.openxmlformats.org/officeDocument/2006/relationships/slide" Target="slide59.xml"/><Relationship Id="rId15" Type="http://schemas.openxmlformats.org/officeDocument/2006/relationships/slide" Target="slide70.xml"/><Relationship Id="rId16" Type="http://schemas.openxmlformats.org/officeDocument/2006/relationships/slide" Target="slide80.xml"/><Relationship Id="rId17" Type="http://schemas.openxmlformats.org/officeDocument/2006/relationships/slide" Target="slide90.xml"/><Relationship Id="rId18" Type="http://schemas.openxmlformats.org/officeDocument/2006/relationships/slide" Target="slide91.xml"/><Relationship Id="rId19" Type="http://schemas.openxmlformats.org/officeDocument/2006/relationships/slide" Target="slide101.xml"/><Relationship Id="rId1" Type="http://schemas.openxmlformats.org/officeDocument/2006/relationships/slideLayout" Target="../slideLayouts/slideLayout7.xml"/><Relationship Id="rId2" Type="http://schemas.openxmlformats.org/officeDocument/2006/relationships/slide" Target="slide54.xml"/><Relationship Id="rId3" Type="http://schemas.openxmlformats.org/officeDocument/2006/relationships/slide" Target="slide55.xml"/><Relationship Id="rId4" Type="http://schemas.openxmlformats.org/officeDocument/2006/relationships/audio" Target="../media/audio1.bin"/><Relationship Id="rId5" Type="http://schemas.openxmlformats.org/officeDocument/2006/relationships/slide" Target="slide65.xml"/><Relationship Id="rId6" Type="http://schemas.openxmlformats.org/officeDocument/2006/relationships/slide" Target="slide76.xml"/><Relationship Id="rId7" Type="http://schemas.openxmlformats.org/officeDocument/2006/relationships/slide" Target="slide86.xml"/><Relationship Id="rId8" Type="http://schemas.openxmlformats.org/officeDocument/2006/relationships/slide" Target="slide9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5"/>
          <p:cNvSpPr>
            <a:spLocks noChangeArrowheads="1"/>
          </p:cNvSpPr>
          <p:nvPr/>
        </p:nvSpPr>
        <p:spPr bwMode="auto">
          <a:xfrm>
            <a:off x="0" y="0"/>
            <a:ext cx="9144000" cy="6858000"/>
          </a:xfrm>
          <a:prstGeom prst="rect">
            <a:avLst/>
          </a:prstGeom>
          <a:gradFill rotWithShape="0">
            <a:gsLst>
              <a:gs pos="0">
                <a:srgbClr val="3366FF"/>
              </a:gs>
              <a:gs pos="100000">
                <a:srgbClr val="000066"/>
              </a:gs>
            </a:gsLst>
            <a:path path="shape">
              <a:fillToRect l="50000" t="50000" r="50000" b="50000"/>
            </a:path>
          </a:gradFill>
          <a:ln w="9525">
            <a:solidFill>
              <a:schemeClr val="tx1"/>
            </a:solidFill>
            <a:miter lim="800000"/>
            <a:headEnd/>
            <a:tailEnd/>
          </a:ln>
        </p:spPr>
        <p:txBody>
          <a:bodyPr wrap="none" anchor="ctr"/>
          <a:lstStyle/>
          <a:p>
            <a:endParaRPr lang="en-US"/>
          </a:p>
        </p:txBody>
      </p:sp>
      <p:pic>
        <p:nvPicPr>
          <p:cNvPr id="205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505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WordArt 8"/>
          <p:cNvSpPr>
            <a:spLocks noChangeArrowheads="1" noChangeShapeType="1" noTextEdit="1"/>
          </p:cNvSpPr>
          <p:nvPr/>
        </p:nvSpPr>
        <p:spPr bwMode="auto">
          <a:xfrm>
            <a:off x="3886200" y="381000"/>
            <a:ext cx="4170363" cy="1338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Welcome</a:t>
            </a:r>
          </a:p>
        </p:txBody>
      </p:sp>
      <p:sp>
        <p:nvSpPr>
          <p:cNvPr id="2052" name="WordArt 10"/>
          <p:cNvSpPr>
            <a:spLocks noChangeArrowheads="1" noChangeShapeType="1" noTextEdit="1"/>
          </p:cNvSpPr>
          <p:nvPr/>
        </p:nvSpPr>
        <p:spPr bwMode="auto">
          <a:xfrm>
            <a:off x="5638800" y="2459038"/>
            <a:ext cx="747713" cy="1122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to</a:t>
            </a:r>
          </a:p>
        </p:txBody>
      </p:sp>
      <p:sp>
        <p:nvSpPr>
          <p:cNvPr id="2053" name="WordArt 11"/>
          <p:cNvSpPr>
            <a:spLocks noChangeArrowheads="1" noChangeShapeType="1" noTextEdit="1"/>
          </p:cNvSpPr>
          <p:nvPr/>
        </p:nvSpPr>
        <p:spPr bwMode="auto">
          <a:xfrm>
            <a:off x="3886200" y="4035425"/>
            <a:ext cx="4041775" cy="2212975"/>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FF00"/>
                    </a:gs>
                    <a:gs pos="100000">
                      <a:srgbClr val="FF9933"/>
                    </a:gs>
                  </a:gsLst>
                  <a:path path="rect">
                    <a:fillToRect l="50000" t="50000" r="50000" b="50000"/>
                  </a:path>
                </a:gradFill>
                <a:latin typeface="Impact"/>
                <a:ea typeface="Impact"/>
                <a:cs typeface="Impact"/>
              </a:rPr>
              <a:t>Jeopardy!</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2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2293" name="TextBox 4"/>
          <p:cNvSpPr txBox="1">
            <a:spLocks noChangeArrowheads="1"/>
          </p:cNvSpPr>
          <p:nvPr/>
        </p:nvSpPr>
        <p:spPr bwMode="auto">
          <a:xfrm>
            <a:off x="685800" y="914400"/>
            <a:ext cx="7848600" cy="2062103"/>
          </a:xfrm>
          <a:prstGeom prst="rect">
            <a:avLst/>
          </a:prstGeom>
          <a:noFill/>
          <a:ln w="9525">
            <a:noFill/>
            <a:miter lim="800000"/>
            <a:headEnd/>
            <a:tailEnd/>
          </a:ln>
        </p:spPr>
        <p:txBody>
          <a:bodyPr wrap="square">
            <a:spAutoFit/>
          </a:bodyPr>
          <a:lstStyle/>
          <a:p>
            <a:pPr algn="ctr">
              <a:defRPr/>
            </a:pPr>
            <a:r>
              <a:rPr lang="en-US" sz="3200" dirty="0" smtClean="0">
                <a:solidFill>
                  <a:srgbClr val="FFFFFF"/>
                </a:solidFill>
                <a:cs typeface="+mn-cs"/>
              </a:rPr>
              <a:t>Moses 1:39</a:t>
            </a:r>
          </a:p>
          <a:p>
            <a:pPr algn="ctr">
              <a:defRPr/>
            </a:pPr>
            <a:r>
              <a:rPr lang="en-US" sz="3200" dirty="0" smtClean="0">
                <a:solidFill>
                  <a:srgbClr val="FFFFFF"/>
                </a:solidFill>
                <a:cs typeface="+mn-cs"/>
              </a:rPr>
              <a:t>For </a:t>
            </a:r>
            <a:r>
              <a:rPr lang="en-US" sz="3200" dirty="0">
                <a:solidFill>
                  <a:srgbClr val="FFFFFF"/>
                </a:solidFill>
                <a:cs typeface="+mn-cs"/>
              </a:rPr>
              <a:t>behold, this is my work and my glory—to bring to pass the immortality and eternal life of man.</a:t>
            </a:r>
            <a:endParaRPr lang="en-US" sz="3200" dirty="0">
              <a:solidFill>
                <a:srgbClr val="FFFFFF"/>
              </a:solidFill>
              <a:latin typeface="Times New Roman" pitchFamily="18" charset="0"/>
              <a:ea typeface="+mn-ea"/>
              <a:cs typeface="+mn-cs"/>
            </a:endParaRP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57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5716" name="TextBox 4"/>
          <p:cNvSpPr txBox="1">
            <a:spLocks noChangeArrowheads="1"/>
          </p:cNvSpPr>
          <p:nvPr/>
        </p:nvSpPr>
        <p:spPr bwMode="auto">
          <a:xfrm>
            <a:off x="990600" y="838200"/>
            <a:ext cx="7315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Ronald A </a:t>
            </a:r>
            <a:r>
              <a:rPr lang="en-US" sz="4000" dirty="0" err="1">
                <a:solidFill>
                  <a:srgbClr val="FFFFFF"/>
                </a:solidFill>
              </a:rPr>
              <a:t>Rasband</a:t>
            </a:r>
            <a:r>
              <a:rPr lang="en-US" sz="4000" dirty="0">
                <a:solidFill>
                  <a:srgbClr val="FFFFFF"/>
                </a:solidFill>
              </a:rPr>
              <a:t>,</a:t>
            </a:r>
          </a:p>
          <a:p>
            <a:pPr algn="ctr"/>
            <a:r>
              <a:rPr lang="en-US" sz="4000">
                <a:solidFill>
                  <a:srgbClr val="FFFFFF"/>
                </a:solidFill>
              </a:rPr>
              <a:t>Gary </a:t>
            </a:r>
            <a:r>
              <a:rPr lang="en-US" sz="4000" dirty="0">
                <a:solidFill>
                  <a:srgbClr val="FFFFFF"/>
                </a:solidFill>
              </a:rPr>
              <a:t>E</a:t>
            </a:r>
            <a:r>
              <a:rPr lang="en-US" sz="4000" smtClean="0">
                <a:solidFill>
                  <a:srgbClr val="FFFFFF"/>
                </a:solidFill>
              </a:rPr>
              <a:t>. </a:t>
            </a:r>
            <a:r>
              <a:rPr lang="en-US" sz="4000" dirty="0" smtClean="0">
                <a:solidFill>
                  <a:srgbClr val="FFFFFF"/>
                </a:solidFill>
              </a:rPr>
              <a:t>Stevenson</a:t>
            </a:r>
            <a:r>
              <a:rPr lang="en-US" sz="4000" dirty="0">
                <a:solidFill>
                  <a:srgbClr val="FFFFFF"/>
                </a:solidFill>
              </a:rPr>
              <a:t>, </a:t>
            </a:r>
            <a:endParaRPr lang="en-US" sz="4000" dirty="0" smtClean="0">
              <a:solidFill>
                <a:srgbClr val="FFFFFF"/>
              </a:solidFill>
            </a:endParaRPr>
          </a:p>
          <a:p>
            <a:pPr algn="ctr"/>
            <a:r>
              <a:rPr lang="en-US" sz="4000" dirty="0" smtClean="0">
                <a:solidFill>
                  <a:srgbClr val="FFFFFF"/>
                </a:solidFill>
              </a:rPr>
              <a:t>Dale </a:t>
            </a:r>
            <a:r>
              <a:rPr lang="en-US" sz="4000" dirty="0">
                <a:solidFill>
                  <a:srgbClr val="FFFFFF"/>
                </a:solidFill>
              </a:rPr>
              <a:t>G. </a:t>
            </a:r>
            <a:r>
              <a:rPr lang="en-US" sz="4000" dirty="0" err="1">
                <a:solidFill>
                  <a:srgbClr val="FFFFFF"/>
                </a:solidFill>
              </a:rPr>
              <a:t>Renlund</a:t>
            </a:r>
            <a:r>
              <a:rPr lang="en-US" sz="4000" dirty="0">
                <a:solidFill>
                  <a:srgbClr val="FFFFFF"/>
                </a:solidFill>
              </a:rPr>
              <a:t>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67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Name </a:t>
            </a:r>
            <a:r>
              <a:rPr lang="en-US" sz="4000" dirty="0" smtClean="0">
                <a:solidFill>
                  <a:srgbClr val="FFFFFF"/>
                </a:solidFill>
              </a:rPr>
              <a:t>the </a:t>
            </a:r>
            <a:r>
              <a:rPr lang="en-US" sz="4000" dirty="0">
                <a:solidFill>
                  <a:srgbClr val="FFFFFF"/>
                </a:solidFill>
              </a:rPr>
              <a:t>apostles that passed away in the past six months.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77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7764" name="TextBox 4"/>
          <p:cNvSpPr txBox="1">
            <a:spLocks noChangeArrowheads="1"/>
          </p:cNvSpPr>
          <p:nvPr/>
        </p:nvSpPr>
        <p:spPr bwMode="auto">
          <a:xfrm>
            <a:off x="1371600" y="838200"/>
            <a:ext cx="6781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chemeClr val="bg1"/>
                </a:solidFill>
              </a:rPr>
              <a:t>L. Tom Perry</a:t>
            </a:r>
          </a:p>
          <a:p>
            <a:pPr algn="ctr"/>
            <a:r>
              <a:rPr lang="en-US" sz="4000" dirty="0" smtClean="0">
                <a:solidFill>
                  <a:schemeClr val="bg1"/>
                </a:solidFill>
              </a:rPr>
              <a:t>Boyd </a:t>
            </a:r>
            <a:r>
              <a:rPr lang="en-US" sz="4000" dirty="0">
                <a:solidFill>
                  <a:schemeClr val="bg1"/>
                </a:solidFill>
              </a:rPr>
              <a:t>K. </a:t>
            </a:r>
            <a:r>
              <a:rPr lang="en-US" sz="4000" dirty="0" smtClean="0">
                <a:solidFill>
                  <a:schemeClr val="bg1"/>
                </a:solidFill>
              </a:rPr>
              <a:t>Packer</a:t>
            </a:r>
          </a:p>
          <a:p>
            <a:pPr algn="ctr"/>
            <a:r>
              <a:rPr lang="en-US" sz="4000" dirty="0" smtClean="0">
                <a:solidFill>
                  <a:schemeClr val="bg1"/>
                </a:solidFill>
              </a:rPr>
              <a:t>Richard G. Scott</a:t>
            </a:r>
            <a:endParaRPr lang="en-US" sz="40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87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118788" name="Text Box 4"/>
          <p:cNvSpPr txBox="1">
            <a:spLocks noChangeArrowheads="1"/>
          </p:cNvSpPr>
          <p:nvPr/>
        </p:nvSpPr>
        <p:spPr bwMode="auto">
          <a:xfrm>
            <a:off x="304800" y="1219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spcBef>
                <a:spcPct val="50000"/>
              </a:spcBef>
              <a:defRPr/>
            </a:pPr>
            <a:r>
              <a:rPr lang="en-US" sz="4800">
                <a:solidFill>
                  <a:schemeClr val="bg1"/>
                </a:solidFill>
                <a:latin typeface="Times New Roman" pitchFamily="18" charset="0"/>
                <a:ea typeface="+mn-ea"/>
                <a:cs typeface="+mn-cs"/>
              </a:rPr>
              <a:t>    </a:t>
            </a:r>
            <a:endParaRPr lang="en-US" sz="4400">
              <a:solidFill>
                <a:schemeClr val="bg1"/>
              </a:solidFill>
              <a:latin typeface="Courier New" pitchFamily="49" charset="0"/>
              <a:ea typeface="+mn-ea"/>
              <a:cs typeface="+mn-cs"/>
            </a:endParaRPr>
          </a:p>
        </p:txBody>
      </p:sp>
      <p:sp>
        <p:nvSpPr>
          <p:cNvPr id="2" name="TextBox 4"/>
          <p:cNvSpPr txBox="1">
            <a:spLocks noChangeArrowheads="1"/>
          </p:cNvSpPr>
          <p:nvPr/>
        </p:nvSpPr>
        <p:spPr bwMode="auto">
          <a:xfrm>
            <a:off x="1295400" y="838200"/>
            <a:ext cx="7162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a:solidFill>
                  <a:srgbClr val="FFFFFF"/>
                </a:solidFill>
              </a:rPr>
              <a:t>How many Presidents of the Quorum of 70 are there? </a:t>
            </a:r>
          </a:p>
        </p:txBody>
      </p:sp>
    </p:spTree>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98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981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a:solidFill>
                  <a:schemeClr val="bg1"/>
                </a:solidFill>
              </a:rPr>
              <a:t>7</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08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1371600" y="838200"/>
            <a:ext cx="632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Who is the new President of the Quorum of Twelve Apostles?</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18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21860" name="TextBox 4"/>
          <p:cNvSpPr txBox="1">
            <a:spLocks noChangeArrowheads="1"/>
          </p:cNvSpPr>
          <p:nvPr/>
        </p:nvSpPr>
        <p:spPr bwMode="auto">
          <a:xfrm>
            <a:off x="1371600" y="838200"/>
            <a:ext cx="6324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Russell. M. Nelson</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22" name="WordArt 4"/>
          <p:cNvSpPr>
            <a:spLocks noChangeArrowheads="1" noChangeShapeType="1" noTextEdit="1"/>
          </p:cNvSpPr>
          <p:nvPr/>
        </p:nvSpPr>
        <p:spPr bwMode="auto">
          <a:xfrm>
            <a:off x="2209800" y="223838"/>
            <a:ext cx="4894263" cy="3281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Final</a:t>
            </a:r>
          </a:p>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Jeopardy</a:t>
            </a:r>
          </a:p>
        </p:txBody>
      </p:sp>
      <p:sp>
        <p:nvSpPr>
          <p:cNvPr id="133123" name="AutoShape 9">
            <a:hlinkClick r:id="rId2" action="ppaction://hlinksldjump"/>
          </p:cNvPr>
          <p:cNvSpPr>
            <a:spLocks noChangeArrowheads="1"/>
          </p:cNvSpPr>
          <p:nvPr/>
        </p:nvSpPr>
        <p:spPr bwMode="auto">
          <a:xfrm>
            <a:off x="3962400" y="51054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133124" name="Text Box 10">
            <a:hlinkClick r:id="rId2" action="ppaction://hlinksldjump"/>
          </p:cNvPr>
          <p:cNvSpPr txBox="1">
            <a:spLocks noChangeArrowheads="1"/>
          </p:cNvSpPr>
          <p:nvPr/>
        </p:nvSpPr>
        <p:spPr bwMode="auto">
          <a:xfrm>
            <a:off x="4003675" y="5178425"/>
            <a:ext cx="1143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 Question</a:t>
            </a:r>
          </a:p>
        </p:txBody>
      </p:sp>
    </p:spTree>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pic>
        <p:nvPicPr>
          <p:cNvPr id="185348" name="finaljeo.wav">
            <a:hlinkClick r:id="" action="ppaction://media"/>
          </p:cNvPr>
          <p:cNvPicPr>
            <a:picLocks noRot="1" noChangeAspect="1" noChangeArrowheads="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7" name="TextBox 3"/>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34148" name="TextBox 4"/>
          <p:cNvSpPr txBox="1">
            <a:spLocks noChangeArrowheads="1"/>
          </p:cNvSpPr>
          <p:nvPr/>
        </p:nvSpPr>
        <p:spPr bwMode="auto">
          <a:xfrm>
            <a:off x="1524000" y="9906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Bednar</a:t>
            </a:r>
            <a:r>
              <a:rPr lang="en-US" sz="4000" dirty="0">
                <a:solidFill>
                  <a:srgbClr val="FFFFFF"/>
                </a:solidFill>
              </a:rPr>
              <a:t> said that he has been the </a:t>
            </a:r>
            <a:r>
              <a:rPr lang="en-US" sz="4000" dirty="0" smtClean="0">
                <a:solidFill>
                  <a:srgbClr val="FFFFFF"/>
                </a:solidFill>
              </a:rPr>
              <a:t>youngest member </a:t>
            </a:r>
            <a:r>
              <a:rPr lang="en-US" sz="4000" dirty="0">
                <a:solidFill>
                  <a:srgbClr val="FFFFFF"/>
                </a:solidFill>
              </a:rPr>
              <a:t>of the 12 in chronological age for 11 years.  What did he say was the average age of the apostles?</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1000"/>
                                  </p:stCondLst>
                                  <p:childTnLst>
                                    <p:cmd type="call" cmd="playFrom(0.0)">
                                      <p:cBhvr>
                                        <p:cTn id="6" dur="1" fill="hold"/>
                                        <p:tgtEl>
                                          <p:spTgt spid="18534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Prev" delay="0">
                      <p:tgtEl>
                        <p:sldTgt/>
                      </p:tgtEl>
                    </p:cond>
                    <p:cond evt="onStopAudio" delay="0">
                      <p:tgtEl>
                        <p:sldTgt/>
                      </p:tgtEl>
                    </p:cond>
                  </p:endCondLst>
                </p:cTn>
                <p:tgtEl>
                  <p:spTgt spid="185348"/>
                </p:tgtEl>
              </p:cMediaNode>
            </p:audio>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5171" name="Text Box 3"/>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12">
            <a:hlinkClick r:id="rId2" action="ppaction://hlinksldjump"/>
          </p:cNvPr>
          <p:cNvSpPr>
            <a:spLocks noChangeArrowheads="1"/>
          </p:cNvSpPr>
          <p:nvPr/>
        </p:nvSpPr>
        <p:spPr bwMode="auto">
          <a:xfrm>
            <a:off x="4114800" y="48006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35172" name="TextBox 4"/>
          <p:cNvSpPr txBox="1">
            <a:spLocks noChangeArrowheads="1"/>
          </p:cNvSpPr>
          <p:nvPr/>
        </p:nvSpPr>
        <p:spPr bwMode="auto">
          <a:xfrm>
            <a:off x="533400" y="920750"/>
            <a:ext cx="7620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77</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13316" name="Text Box 4"/>
          <p:cNvSpPr txBox="1">
            <a:spLocks noChangeArrowheads="1"/>
          </p:cNvSpPr>
          <p:nvPr/>
        </p:nvSpPr>
        <p:spPr bwMode="auto">
          <a:xfrm>
            <a:off x="381000" y="9144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685800" y="838200"/>
            <a:ext cx="80772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President Henry B. </a:t>
            </a:r>
            <a:r>
              <a:rPr lang="en-US" sz="4000" dirty="0" err="1" smtClean="0">
                <a:solidFill>
                  <a:srgbClr val="FFFFFF"/>
                </a:solidFill>
              </a:rPr>
              <a:t>Eyring</a:t>
            </a:r>
            <a:r>
              <a:rPr lang="en-US" sz="4000" dirty="0" smtClean="0">
                <a:solidFill>
                  <a:srgbClr val="FFFFFF"/>
                </a:solidFill>
              </a:rPr>
              <a:t> taught, “We </a:t>
            </a:r>
            <a:r>
              <a:rPr lang="en-US" sz="4000" dirty="0">
                <a:solidFill>
                  <a:srgbClr val="FFFFFF"/>
                </a:solidFill>
              </a:rPr>
              <a:t>each think, say, and do things in our daily lives that can offend the Spirit. The Lord taught us that the Holy Ghost will be our constant companion when our hearts are full of charity and when virtue garnishes our thoughts </a:t>
            </a:r>
            <a:r>
              <a:rPr lang="en-US" sz="4000" dirty="0" smtClean="0">
                <a:solidFill>
                  <a:srgbClr val="FFFFFF"/>
                </a:solidFill>
              </a:rPr>
              <a:t>unceasingly.” Find and read D&amp;C 121:45</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43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4340" name="TextBox 4"/>
          <p:cNvSpPr txBox="1">
            <a:spLocks noChangeArrowheads="1"/>
          </p:cNvSpPr>
          <p:nvPr/>
        </p:nvSpPr>
        <p:spPr bwMode="auto">
          <a:xfrm>
            <a:off x="685800" y="685800"/>
            <a:ext cx="80772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indent="0"/>
            <a:r>
              <a:rPr lang="en-US" sz="4000" dirty="0">
                <a:solidFill>
                  <a:srgbClr val="FFFFFF"/>
                </a:solidFill>
              </a:rPr>
              <a:t>Let thy bowels also be full of charity towards all men, and to the household of faith, and let virtue garnish thy thoughts unceasingly; then shall thy confidence wax strong in the presence of God; and the doctrine of the priesthood shall distil upon thy soul as the dews from heaven.</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53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5" name="Rectangle 4"/>
          <p:cNvSpPr/>
          <p:nvPr/>
        </p:nvSpPr>
        <p:spPr>
          <a:xfrm>
            <a:off x="2209800" y="1752600"/>
            <a:ext cx="4572000" cy="1569660"/>
          </a:xfrm>
          <a:prstGeom prst="rect">
            <a:avLst/>
          </a:prstGeom>
        </p:spPr>
        <p:txBody>
          <a:bodyPr>
            <a:spAutoFit/>
          </a:bodyPr>
          <a:lstStyle/>
          <a:p>
            <a:r>
              <a:rPr lang="en-US" sz="3200" dirty="0">
                <a:solidFill>
                  <a:srgbClr val="FFFFFF"/>
                </a:solidFill>
              </a:rPr>
              <a:t>Elder Hales said that we don’t marry perfection, but we marry what?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36513" y="-127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3200"/>
          </a:p>
        </p:txBody>
      </p:sp>
      <p:sp>
        <p:nvSpPr>
          <p:cNvPr id="16387" name="Text Box 3"/>
          <p:cNvSpPr txBox="1">
            <a:spLocks noChangeArrowheads="1"/>
          </p:cNvSpPr>
          <p:nvPr/>
        </p:nvSpPr>
        <p:spPr bwMode="auto">
          <a:xfrm>
            <a:off x="0" y="0"/>
            <a:ext cx="1828800" cy="58420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32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16388" name="TextBox 4"/>
          <p:cNvSpPr txBox="1">
            <a:spLocks noChangeArrowheads="1"/>
          </p:cNvSpPr>
          <p:nvPr/>
        </p:nvSpPr>
        <p:spPr bwMode="auto">
          <a:xfrm>
            <a:off x="1066800" y="1371600"/>
            <a:ext cx="73152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POTENTIAL</a:t>
            </a:r>
          </a:p>
          <a:p>
            <a:pPr algn="ctr"/>
            <a:r>
              <a:rPr lang="en-US" sz="4000" b="1" dirty="0">
                <a:solidFill>
                  <a:srgbClr val="FFFFFF"/>
                </a:solidFill>
              </a:rPr>
              <a:t>He said your responsibility is to be worthy of the person you want to marry</a:t>
            </a:r>
            <a:r>
              <a:rPr lang="en-US" sz="4000" b="1" dirty="0" smtClean="0">
                <a:solidFill>
                  <a:srgbClr val="FFFFFF"/>
                </a:solidFill>
              </a:rPr>
              <a:t>.</a:t>
            </a: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74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17412" name="Text Box 4"/>
          <p:cNvSpPr txBox="1">
            <a:spLocks noChangeArrowheads="1"/>
          </p:cNvSpPr>
          <p:nvPr/>
        </p:nvSpPr>
        <p:spPr bwMode="auto">
          <a:xfrm>
            <a:off x="381000" y="14478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838200" y="838200"/>
            <a:ext cx="76962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err="1">
                <a:solidFill>
                  <a:srgbClr val="FFFFFF"/>
                </a:solidFill>
              </a:rPr>
              <a:t>Keetch</a:t>
            </a:r>
            <a:r>
              <a:rPr lang="en-US" sz="3200" dirty="0">
                <a:solidFill>
                  <a:srgbClr val="FFFFFF"/>
                </a:solidFill>
              </a:rPr>
              <a:t> told the story of being on a beach in Australia.  A group of American surfers </a:t>
            </a:r>
            <a:r>
              <a:rPr lang="en-US" sz="3200" dirty="0" smtClean="0">
                <a:solidFill>
                  <a:srgbClr val="FFFFFF"/>
                </a:solidFill>
              </a:rPr>
              <a:t>were upset </a:t>
            </a:r>
            <a:r>
              <a:rPr lang="en-US" sz="3200" dirty="0">
                <a:solidFill>
                  <a:srgbClr val="FFFFFF"/>
                </a:solidFill>
              </a:rPr>
              <a:t>about a barrier that went to the ocean floor </a:t>
            </a:r>
            <a:r>
              <a:rPr lang="en-US" sz="3200" dirty="0" smtClean="0">
                <a:solidFill>
                  <a:srgbClr val="FFFFFF"/>
                </a:solidFill>
              </a:rPr>
              <a:t>that </a:t>
            </a:r>
            <a:r>
              <a:rPr lang="en-US" sz="3200" dirty="0">
                <a:solidFill>
                  <a:srgbClr val="FFFFFF"/>
                </a:solidFill>
              </a:rPr>
              <a:t>stretched across the bay keeping them from where the big waves were.  A man from the area gave them binoculars to </a:t>
            </a:r>
            <a:r>
              <a:rPr lang="en-US" sz="3200" dirty="0" smtClean="0">
                <a:solidFill>
                  <a:srgbClr val="FFFFFF"/>
                </a:solidFill>
              </a:rPr>
              <a:t>see </a:t>
            </a:r>
            <a:r>
              <a:rPr lang="en-US" sz="3200" dirty="0">
                <a:solidFill>
                  <a:srgbClr val="FFFFFF"/>
                </a:solidFill>
              </a:rPr>
              <a:t>better.  That is when they saw dorsal fins of large sharks feeding on the other side of the barrier.  </a:t>
            </a:r>
            <a:r>
              <a:rPr lang="en-US" sz="3200" b="1" dirty="0">
                <a:solidFill>
                  <a:srgbClr val="FFFFFF"/>
                </a:solidFill>
              </a:rPr>
              <a:t>What did Elder </a:t>
            </a:r>
            <a:r>
              <a:rPr lang="en-US" sz="3200" b="1" dirty="0" err="1">
                <a:solidFill>
                  <a:srgbClr val="FFFFFF"/>
                </a:solidFill>
              </a:rPr>
              <a:t>Keetch</a:t>
            </a:r>
            <a:r>
              <a:rPr lang="en-US" sz="3200" b="1" dirty="0">
                <a:solidFill>
                  <a:srgbClr val="FFFFFF"/>
                </a:solidFill>
              </a:rPr>
              <a:t> compare </a:t>
            </a:r>
            <a:r>
              <a:rPr lang="en-US" sz="3200" b="1" dirty="0" smtClean="0">
                <a:solidFill>
                  <a:srgbClr val="FFFFFF"/>
                </a:solidFill>
              </a:rPr>
              <a:t>the barrier </a:t>
            </a:r>
            <a:r>
              <a:rPr lang="en-US" sz="3200" b="1" dirty="0">
                <a:solidFill>
                  <a:srgbClr val="FFFFFF"/>
                </a:solidFill>
              </a:rPr>
              <a:t>to</a:t>
            </a:r>
            <a:r>
              <a:rPr lang="en-US" sz="3200" dirty="0">
                <a:solidFill>
                  <a:srgbClr val="FFFFFF"/>
                </a:solidFill>
              </a:rPr>
              <a:t>?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4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8436" name="TextBox 4"/>
          <p:cNvSpPr txBox="1">
            <a:spLocks noChangeArrowheads="1"/>
          </p:cNvSpPr>
          <p:nvPr/>
        </p:nvSpPr>
        <p:spPr bwMode="auto">
          <a:xfrm>
            <a:off x="838200" y="2590800"/>
            <a:ext cx="7391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Aft>
                <a:spcPts val="1200"/>
              </a:spcAft>
            </a:pPr>
            <a:r>
              <a:rPr lang="en-US" sz="4000" dirty="0">
                <a:solidFill>
                  <a:srgbClr val="FFFFFF"/>
                </a:solidFill>
              </a:rPr>
              <a:t>God’s commands and standards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94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1295400" y="1371600"/>
            <a:ext cx="6477000" cy="1754327"/>
          </a:xfrm>
          <a:prstGeom prst="rect">
            <a:avLst/>
          </a:prstGeom>
        </p:spPr>
        <p:txBody>
          <a:bodyPr wrap="square">
            <a:spAutoFit/>
          </a:bodyPr>
          <a:lstStyle/>
          <a:p>
            <a:r>
              <a:rPr lang="en-US" sz="3600" b="1" dirty="0">
                <a:solidFill>
                  <a:srgbClr val="FFFFFF"/>
                </a:solidFill>
              </a:rPr>
              <a:t>What did Elder </a:t>
            </a:r>
            <a:r>
              <a:rPr lang="en-US" sz="3600" b="1" dirty="0" err="1">
                <a:solidFill>
                  <a:srgbClr val="FFFFFF"/>
                </a:solidFill>
              </a:rPr>
              <a:t>Christofferson</a:t>
            </a:r>
            <a:r>
              <a:rPr lang="en-US" sz="3600" b="1" dirty="0">
                <a:solidFill>
                  <a:srgbClr val="FFFFFF"/>
                </a:solidFill>
              </a:rPr>
              <a:t> say was the major reason Christ has a church</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04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20484" name="TextBox 4"/>
          <p:cNvSpPr txBox="1">
            <a:spLocks noChangeArrowheads="1"/>
          </p:cNvSpPr>
          <p:nvPr/>
        </p:nvSpPr>
        <p:spPr bwMode="auto">
          <a:xfrm>
            <a:off x="1143000" y="1066800"/>
            <a:ext cx="69342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To </a:t>
            </a:r>
            <a:r>
              <a:rPr lang="en-US" sz="4000" dirty="0">
                <a:solidFill>
                  <a:srgbClr val="FFFFFF"/>
                </a:solidFill>
              </a:rPr>
              <a:t>preach the good news of the gospel of Jesus Christ and administer the ordinances of salvation—in other words, to bring people to Christ.</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329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3299"/>
                                        </p:tgtEl>
                                        <p:attrNameLst>
                                          <p:attrName>style.visibility</p:attrName>
                                        </p:attrNameLst>
                                      </p:cBhvr>
                                      <p:to>
                                        <p:strVal val="visible"/>
                                      </p:to>
                                    </p:set>
                                    <p:animEffect transition="in" filter="box(out)">
                                      <p:cBhvr>
                                        <p:cTn id="7" dur="500"/>
                                        <p:tgtEl>
                                          <p:spTgt spid="18329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97"/>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80" name="Rectangle 124">
            <a:hlinkClick r:id="rId2" action="ppaction://hlinksldjump"/>
          </p:cNvPr>
          <p:cNvSpPr>
            <a:spLocks noChangeArrowheads="1"/>
          </p:cNvSpPr>
          <p:nvPr/>
        </p:nvSpPr>
        <p:spPr bwMode="auto">
          <a:xfrm>
            <a:off x="0" y="0"/>
            <a:ext cx="9144000" cy="6934200"/>
          </a:xfrm>
          <a:prstGeom prst="rect">
            <a:avLst/>
          </a:prstGeom>
          <a:solidFill>
            <a:srgbClr val="3366FF">
              <a:alpha val="67000"/>
            </a:srgbClr>
          </a:solidFill>
          <a:ln w="76200">
            <a:solidFill>
              <a:schemeClr val="tx1"/>
            </a:solidFill>
            <a:miter lim="800000"/>
            <a:headEnd/>
            <a:tailEnd/>
          </a:ln>
        </p:spPr>
        <p:txBody>
          <a:bodyPr wrap="none" anchor="ctr"/>
          <a:lstStyle/>
          <a:p>
            <a:endParaRPr lang="en-US"/>
          </a:p>
        </p:txBody>
      </p:sp>
      <p:sp>
        <p:nvSpPr>
          <p:cNvPr id="4098" name="Rectangle 124">
            <a:hlinkClick r:id="rId3" action="ppaction://hlinksldjump"/>
          </p:cNvPr>
          <p:cNvSpPr>
            <a:spLocks noChangeArrowheads="1"/>
          </p:cNvSpPr>
          <p:nvPr/>
        </p:nvSpPr>
        <p:spPr bwMode="auto">
          <a:xfrm>
            <a:off x="0" y="609600"/>
            <a:ext cx="6172200" cy="61722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4099" name="AutoShape 2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1" name="AutoShape 244"/>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2" name="AutoShape 245"/>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3" name="AutoShape 246"/>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4" name="AutoShape 247"/>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5" name="Text Box 248"/>
          <p:cNvSpPr txBox="1">
            <a:spLocks noChangeArrowheads="1"/>
          </p:cNvSpPr>
          <p:nvPr/>
        </p:nvSpPr>
        <p:spPr bwMode="auto">
          <a:xfrm>
            <a:off x="152400" y="685800"/>
            <a:ext cx="1219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400" b="1" dirty="0" smtClean="0">
                <a:solidFill>
                  <a:schemeClr val="bg1"/>
                </a:solidFill>
                <a:latin typeface="Arial" charset="0"/>
              </a:rPr>
              <a:t>It’s a</a:t>
            </a:r>
          </a:p>
          <a:p>
            <a:pPr algn="ctr">
              <a:spcBef>
                <a:spcPct val="50000"/>
              </a:spcBef>
            </a:pPr>
            <a:r>
              <a:rPr lang="en-US" sz="1400" b="1" dirty="0" smtClean="0">
                <a:solidFill>
                  <a:schemeClr val="bg1"/>
                </a:solidFill>
                <a:latin typeface="Arial" charset="0"/>
              </a:rPr>
              <a:t>Scripture</a:t>
            </a:r>
          </a:p>
          <a:p>
            <a:pPr algn="ctr">
              <a:spcBef>
                <a:spcPct val="50000"/>
              </a:spcBef>
            </a:pPr>
            <a:r>
              <a:rPr lang="en-US" sz="1400" b="1" dirty="0" smtClean="0">
                <a:solidFill>
                  <a:schemeClr val="bg1"/>
                </a:solidFill>
                <a:latin typeface="Arial" charset="0"/>
              </a:rPr>
              <a:t>Chase</a:t>
            </a:r>
            <a:endParaRPr lang="en-US" sz="1400" b="1" dirty="0">
              <a:solidFill>
                <a:schemeClr val="bg1"/>
              </a:solidFill>
              <a:latin typeface="Arial" charset="0"/>
            </a:endParaRPr>
          </a:p>
        </p:txBody>
      </p:sp>
      <p:sp>
        <p:nvSpPr>
          <p:cNvPr id="4106" name="Text Box 249"/>
          <p:cNvSpPr txBox="1">
            <a:spLocks noChangeArrowheads="1"/>
          </p:cNvSpPr>
          <p:nvPr/>
        </p:nvSpPr>
        <p:spPr bwMode="auto">
          <a:xfrm>
            <a:off x="1371600" y="806450"/>
            <a:ext cx="1066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1600" b="1" dirty="0" smtClean="0">
                <a:solidFill>
                  <a:schemeClr val="bg1"/>
                </a:solidFill>
                <a:latin typeface="Arial" charset="0"/>
              </a:rPr>
              <a:t>What Did</a:t>
            </a:r>
          </a:p>
          <a:p>
            <a:pPr algn="ctr"/>
            <a:r>
              <a:rPr lang="en-US" sz="1600" b="1" dirty="0" smtClean="0">
                <a:solidFill>
                  <a:schemeClr val="bg1"/>
                </a:solidFill>
                <a:latin typeface="Arial" charset="0"/>
              </a:rPr>
              <a:t>They Say?</a:t>
            </a:r>
            <a:endParaRPr lang="en-US" sz="1600" b="1" dirty="0">
              <a:solidFill>
                <a:schemeClr val="bg1"/>
              </a:solidFill>
              <a:latin typeface="Arial" charset="0"/>
            </a:endParaRPr>
          </a:p>
        </p:txBody>
      </p:sp>
      <p:sp>
        <p:nvSpPr>
          <p:cNvPr id="4107" name="Text Box 250"/>
          <p:cNvSpPr txBox="1">
            <a:spLocks noChangeArrowheads="1"/>
          </p:cNvSpPr>
          <p:nvPr/>
        </p:nvSpPr>
        <p:spPr bwMode="auto">
          <a:xfrm>
            <a:off x="3733800" y="914400"/>
            <a:ext cx="129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a:solidFill>
                  <a:schemeClr val="bg1"/>
                </a:solidFill>
                <a:latin typeface="Arial" charset="0"/>
              </a:rPr>
              <a:t>Questions Answered</a:t>
            </a:r>
          </a:p>
        </p:txBody>
      </p:sp>
      <p:sp>
        <p:nvSpPr>
          <p:cNvPr id="2300" name="Text Box 252"/>
          <p:cNvSpPr txBox="1">
            <a:spLocks noChangeArrowheads="1"/>
          </p:cNvSpPr>
          <p:nvPr/>
        </p:nvSpPr>
        <p:spPr bwMode="auto">
          <a:xfrm>
            <a:off x="2514600" y="533400"/>
            <a:ext cx="1371600" cy="584776"/>
          </a:xfrm>
          <a:prstGeom prst="rect">
            <a:avLst/>
          </a:prstGeom>
          <a:noFill/>
          <a:ln w="9525">
            <a:noFill/>
            <a:miter lim="800000"/>
            <a:headEnd/>
            <a:tailEnd/>
          </a:ln>
          <a:effectLst/>
        </p:spPr>
        <p:txBody>
          <a:bodyPr>
            <a:spAutoFit/>
          </a:bodyPr>
          <a:lstStyle/>
          <a:p>
            <a:pPr>
              <a:defRPr/>
            </a:pPr>
            <a:endParaRPr lang="en-US" sz="1600" dirty="0">
              <a:cs typeface="+mn-cs"/>
            </a:endParaRPr>
          </a:p>
          <a:p>
            <a:pPr algn="ctr">
              <a:defRPr/>
            </a:pPr>
            <a:endParaRPr lang="en-US" sz="1600" b="1" spc="-100" dirty="0">
              <a:solidFill>
                <a:schemeClr val="bg1"/>
              </a:solidFill>
              <a:latin typeface="Arial" charset="0"/>
              <a:ea typeface="+mn-ea"/>
              <a:cs typeface="+mn-cs"/>
            </a:endParaRPr>
          </a:p>
        </p:txBody>
      </p:sp>
      <p:sp>
        <p:nvSpPr>
          <p:cNvPr id="4110" name="AutoShape 2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1" name="Text Box 254">
            <a:hlinkClick r:id="rId4" action="ppaction://hlinksldjump" highlightClick="1">
              <a:snd r:embed="rId5"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4" action="ppaction://hlinksldjump"/>
              </a:rPr>
              <a:t>$100</a:t>
            </a:r>
            <a:endParaRPr lang="en-US" sz="2800" b="1" dirty="0">
              <a:solidFill>
                <a:schemeClr val="bg1"/>
              </a:solidFill>
              <a:latin typeface="Arial" charset="0"/>
            </a:endParaRPr>
          </a:p>
        </p:txBody>
      </p:sp>
      <p:sp>
        <p:nvSpPr>
          <p:cNvPr id="4112" name="AutoShape 227"/>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3" name="Text Box 260">
            <a:hlinkClick r:id="rId6" action="ppaction://hlinksldjump">
              <a:snd r:embed="rId5"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$100</a:t>
            </a:r>
            <a:endParaRPr lang="en-US" sz="2800" b="1">
              <a:solidFill>
                <a:schemeClr val="bg1"/>
              </a:solidFill>
              <a:latin typeface="Arial" charset="0"/>
            </a:endParaRPr>
          </a:p>
        </p:txBody>
      </p:sp>
      <p:sp>
        <p:nvSpPr>
          <p:cNvPr id="4114" name="AutoShape 221"/>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5" name="Text Box 261">
            <a:hlinkClick r:id="" action="ppaction://noaction">
              <a:snd r:embed="rId5"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$100</a:t>
            </a:r>
            <a:endParaRPr lang="en-US" sz="2800" b="1">
              <a:solidFill>
                <a:schemeClr val="bg1"/>
              </a:solidFill>
              <a:latin typeface="Arial" charset="0"/>
            </a:endParaRPr>
          </a:p>
        </p:txBody>
      </p:sp>
      <p:sp>
        <p:nvSpPr>
          <p:cNvPr id="4116" name="AutoShape 215"/>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7" name="Text Box 262">
            <a:hlinkClick r:id="rId8" action="ppaction://hlinksldjump">
              <a:snd r:embed="rId5"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8" action="ppaction://hlinksldjump"/>
              </a:rPr>
              <a:t>$100</a:t>
            </a:r>
            <a:endParaRPr lang="en-US" sz="2800" b="1" dirty="0">
              <a:solidFill>
                <a:schemeClr val="bg1"/>
              </a:solidFill>
              <a:latin typeface="Arial" charset="0"/>
            </a:endParaRPr>
          </a:p>
        </p:txBody>
      </p:sp>
      <p:sp>
        <p:nvSpPr>
          <p:cNvPr id="4118" name="AutoShape 209"/>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9" name="Text Box 263">
            <a:hlinkClick r:id="rId9" action="ppaction://hlinksldjump">
              <a:snd r:embed="rId5"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$100</a:t>
            </a:r>
            <a:endParaRPr lang="en-US" sz="2800" b="1">
              <a:solidFill>
                <a:schemeClr val="bg1"/>
              </a:solidFill>
              <a:latin typeface="Arial" charset="0"/>
            </a:endParaRPr>
          </a:p>
        </p:txBody>
      </p:sp>
      <p:sp>
        <p:nvSpPr>
          <p:cNvPr id="4122" name="AutoShape 2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3" name="Text Box 265">
            <a:hlinkClick r:id="rId10" action="ppaction://hlinksldjump">
              <a:snd r:embed="rId5"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$200</a:t>
            </a:r>
            <a:endParaRPr lang="en-US" sz="2800" b="1">
              <a:solidFill>
                <a:schemeClr val="bg1"/>
              </a:solidFill>
              <a:latin typeface="Arial" charset="0"/>
            </a:endParaRPr>
          </a:p>
        </p:txBody>
      </p:sp>
      <p:sp>
        <p:nvSpPr>
          <p:cNvPr id="4124" name="AutoShape 226"/>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5" name="Text Box 266">
            <a:hlinkClick r:id="rId11" action="ppaction://hlinksldjump">
              <a:snd r:embed="rId5"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$200</a:t>
            </a:r>
            <a:endParaRPr lang="en-US" sz="2800" b="1">
              <a:solidFill>
                <a:schemeClr val="bg1"/>
              </a:solidFill>
              <a:latin typeface="Arial" charset="0"/>
            </a:endParaRPr>
          </a:p>
        </p:txBody>
      </p:sp>
      <p:sp>
        <p:nvSpPr>
          <p:cNvPr id="4126" name="AutoShape 220"/>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7" name="Text Box 267">
            <a:hlinkClick r:id="rId12" action="ppaction://hlinksldjump">
              <a:snd r:embed="rId5"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$200</a:t>
            </a:r>
            <a:endParaRPr lang="en-US" sz="2800" b="1">
              <a:solidFill>
                <a:schemeClr val="bg1"/>
              </a:solidFill>
              <a:latin typeface="Arial" charset="0"/>
            </a:endParaRPr>
          </a:p>
        </p:txBody>
      </p:sp>
      <p:sp>
        <p:nvSpPr>
          <p:cNvPr id="4128" name="AutoShape 214"/>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9" name="Text Box 268">
            <a:hlinkClick r:id="rId13" action="ppaction://hlinksldjump">
              <a:snd r:embed="rId5"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$200</a:t>
            </a:r>
            <a:endParaRPr lang="en-US" sz="2800" b="1">
              <a:solidFill>
                <a:schemeClr val="bg1"/>
              </a:solidFill>
              <a:latin typeface="Arial" charset="0"/>
            </a:endParaRPr>
          </a:p>
        </p:txBody>
      </p:sp>
      <p:sp>
        <p:nvSpPr>
          <p:cNvPr id="4130" name="AutoShape 208"/>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1" name="Text Box 269">
            <a:hlinkClick r:id="rId14" action="ppaction://hlinksldjump">
              <a:snd r:embed="rId5"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$200</a:t>
            </a:r>
            <a:endParaRPr lang="en-US" sz="2800" b="1">
              <a:solidFill>
                <a:schemeClr val="bg1"/>
              </a:solidFill>
              <a:latin typeface="Arial" charset="0"/>
            </a:endParaRPr>
          </a:p>
        </p:txBody>
      </p:sp>
      <p:sp>
        <p:nvSpPr>
          <p:cNvPr id="4134" name="AutoShape 2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5" name="Text Box 271">
            <a:hlinkClick r:id="rId15" action="ppaction://hlinksldjump">
              <a:snd r:embed="rId5"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$300</a:t>
            </a:r>
            <a:endParaRPr lang="en-US" sz="2800" b="1">
              <a:solidFill>
                <a:schemeClr val="bg1"/>
              </a:solidFill>
              <a:latin typeface="Arial" charset="0"/>
            </a:endParaRPr>
          </a:p>
        </p:txBody>
      </p:sp>
      <p:sp>
        <p:nvSpPr>
          <p:cNvPr id="4136" name="AutoShape 225"/>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7" name="Text Box 272">
            <a:hlinkClick r:id="rId16" action="ppaction://hlinksldjump">
              <a:snd r:embed="rId5"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$300</a:t>
            </a:r>
            <a:endParaRPr lang="en-US" sz="2800" b="1">
              <a:solidFill>
                <a:schemeClr val="bg1"/>
              </a:solidFill>
              <a:latin typeface="Arial" charset="0"/>
            </a:endParaRPr>
          </a:p>
        </p:txBody>
      </p:sp>
      <p:sp>
        <p:nvSpPr>
          <p:cNvPr id="4138" name="AutoShape 219"/>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9" name="Text Box 273">
            <a:hlinkClick r:id="rId17" action="ppaction://hlinksldjump">
              <a:snd r:embed="rId5"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7" action="ppaction://hlinksldjump"/>
              </a:rPr>
              <a:t>$300</a:t>
            </a:r>
            <a:endParaRPr lang="en-US" sz="2800" b="1">
              <a:solidFill>
                <a:schemeClr val="bg1"/>
              </a:solidFill>
              <a:latin typeface="Arial" charset="0"/>
            </a:endParaRPr>
          </a:p>
        </p:txBody>
      </p:sp>
      <p:sp>
        <p:nvSpPr>
          <p:cNvPr id="4140" name="AutoShape 213"/>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1" name="Text Box 274">
            <a:hlinkClick r:id="rId18" action="ppaction://hlinksldjump">
              <a:snd r:embed="rId5"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$300</a:t>
            </a:r>
            <a:endParaRPr lang="en-US" sz="2800" b="1">
              <a:solidFill>
                <a:schemeClr val="bg1"/>
              </a:solidFill>
              <a:latin typeface="Arial" charset="0"/>
            </a:endParaRPr>
          </a:p>
        </p:txBody>
      </p:sp>
      <p:sp>
        <p:nvSpPr>
          <p:cNvPr id="4142" name="AutoShape 207"/>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3" name="Text Box 275">
            <a:hlinkClick r:id="rId19" action="ppaction://hlinksldjump">
              <a:snd r:embed="rId5"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19" action="ppaction://hlinksldjump"/>
              </a:rPr>
              <a:t>$300</a:t>
            </a:r>
            <a:endParaRPr lang="en-US" sz="2800" b="1" dirty="0">
              <a:solidFill>
                <a:schemeClr val="bg1"/>
              </a:solidFill>
              <a:latin typeface="Arial" charset="0"/>
            </a:endParaRPr>
          </a:p>
        </p:txBody>
      </p:sp>
      <p:sp>
        <p:nvSpPr>
          <p:cNvPr id="4146" name="AutoShape 2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7" name="Text Box 277">
            <a:hlinkClick r:id="rId20" action="ppaction://hlinksldjump">
              <a:snd r:embed="rId5"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$400</a:t>
            </a:r>
            <a:endParaRPr lang="en-US" sz="2800" b="1">
              <a:solidFill>
                <a:schemeClr val="bg1"/>
              </a:solidFill>
              <a:latin typeface="Arial" charset="0"/>
            </a:endParaRPr>
          </a:p>
        </p:txBody>
      </p:sp>
      <p:sp>
        <p:nvSpPr>
          <p:cNvPr id="4148" name="AutoShape 224"/>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9" name="Text Box 278">
            <a:hlinkClick r:id="" action="ppaction://noaction">
              <a:snd r:embed="rId5"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$400</a:t>
            </a:r>
            <a:endParaRPr lang="en-US" sz="2800" b="1">
              <a:solidFill>
                <a:schemeClr val="bg1"/>
              </a:solidFill>
              <a:latin typeface="Arial" charset="0"/>
            </a:endParaRPr>
          </a:p>
        </p:txBody>
      </p:sp>
      <p:sp>
        <p:nvSpPr>
          <p:cNvPr id="4150" name="AutoShape 218"/>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1" name="Text Box 279">
            <a:hlinkClick r:id="rId22" action="ppaction://hlinksldjump">
              <a:snd r:embed="rId5"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$400</a:t>
            </a:r>
            <a:endParaRPr lang="en-US" sz="2800" b="1">
              <a:solidFill>
                <a:schemeClr val="bg1"/>
              </a:solidFill>
              <a:latin typeface="Arial" charset="0"/>
            </a:endParaRPr>
          </a:p>
        </p:txBody>
      </p:sp>
      <p:sp>
        <p:nvSpPr>
          <p:cNvPr id="4152" name="AutoShape 212"/>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3" name="Text Box 280">
            <a:hlinkClick r:id="rId24" action="ppaction://hlinksldjump">
              <a:snd r:embed="rId5"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$400</a:t>
            </a:r>
            <a:endParaRPr lang="en-US" sz="2800" b="1">
              <a:solidFill>
                <a:schemeClr val="bg1"/>
              </a:solidFill>
              <a:latin typeface="Arial" charset="0"/>
            </a:endParaRPr>
          </a:p>
        </p:txBody>
      </p:sp>
      <p:sp>
        <p:nvSpPr>
          <p:cNvPr id="4154" name="AutoShape 206"/>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5" name="Text Box 281">
            <a:hlinkClick r:id="rId25" action="ppaction://hlinksldjump">
              <a:snd r:embed="rId5"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$400</a:t>
            </a:r>
            <a:endParaRPr lang="en-US" sz="2800" b="1">
              <a:solidFill>
                <a:schemeClr val="bg1"/>
              </a:solidFill>
              <a:latin typeface="Arial" charset="0"/>
            </a:endParaRPr>
          </a:p>
        </p:txBody>
      </p:sp>
      <p:sp>
        <p:nvSpPr>
          <p:cNvPr id="4158" name="AutoShape 2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9" name="Text Box 283">
            <a:hlinkClick r:id="rId27" action="ppaction://hlinksldjump">
              <a:snd r:embed="rId5"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$500</a:t>
            </a:r>
            <a:endParaRPr lang="en-US" sz="2800" b="1">
              <a:solidFill>
                <a:schemeClr val="bg1"/>
              </a:solidFill>
              <a:latin typeface="Arial" charset="0"/>
            </a:endParaRPr>
          </a:p>
        </p:txBody>
      </p:sp>
      <p:sp>
        <p:nvSpPr>
          <p:cNvPr id="4160" name="AutoShape 223"/>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1" name="Text Box 284">
            <a:hlinkClick r:id="rId28" action="ppaction://hlinksldjump">
              <a:snd r:embed="rId5"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$500</a:t>
            </a:r>
            <a:endParaRPr lang="en-US" sz="2800" b="1">
              <a:solidFill>
                <a:schemeClr val="bg1"/>
              </a:solidFill>
              <a:latin typeface="Arial" charset="0"/>
            </a:endParaRPr>
          </a:p>
        </p:txBody>
      </p:sp>
      <p:sp>
        <p:nvSpPr>
          <p:cNvPr id="4162" name="AutoShape 217"/>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3" name="Text Box 285">
            <a:hlinkClick r:id="rId23" action="ppaction://hlinksldjump">
              <a:snd r:embed="rId5"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$500</a:t>
            </a:r>
            <a:endParaRPr lang="en-US" sz="2800" b="1">
              <a:solidFill>
                <a:schemeClr val="bg1"/>
              </a:solidFill>
              <a:latin typeface="Arial" charset="0"/>
            </a:endParaRPr>
          </a:p>
        </p:txBody>
      </p:sp>
      <p:sp>
        <p:nvSpPr>
          <p:cNvPr id="4164" name="AutoShape 211"/>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5" name="Text Box 286">
            <a:hlinkClick r:id="rId30" action="ppaction://hlinksldjump">
              <a:snd r:embed="rId5"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0" action="ppaction://hlinksldjump"/>
              </a:rPr>
              <a:t>$500</a:t>
            </a:r>
            <a:endParaRPr lang="en-US" sz="2800" b="1">
              <a:solidFill>
                <a:schemeClr val="bg1"/>
              </a:solidFill>
              <a:latin typeface="Arial" charset="0"/>
            </a:endParaRPr>
          </a:p>
        </p:txBody>
      </p:sp>
      <p:sp>
        <p:nvSpPr>
          <p:cNvPr id="4166" name="AutoShape 205"/>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7" name="Text Box 287">
            <a:hlinkClick r:id="rId31" action="ppaction://hlinksldjump">
              <a:snd r:embed="rId5"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2" action="ppaction://hlinksldjump"/>
              </a:rPr>
              <a:t>$500</a:t>
            </a:r>
            <a:endParaRPr lang="en-US" sz="2800" b="1">
              <a:solidFill>
                <a:schemeClr val="bg1"/>
              </a:solidFill>
              <a:latin typeface="Arial" charset="0"/>
            </a:endParaRPr>
          </a:p>
        </p:txBody>
      </p:sp>
      <p:sp>
        <p:nvSpPr>
          <p:cNvPr id="4170" name="AutoShape 324">
            <a:hlinkClick r:id="rId33" action="ppaction://hlinksldjump"/>
          </p:cNvPr>
          <p:cNvSpPr>
            <a:spLocks noChangeArrowheads="1"/>
          </p:cNvSpPr>
          <p:nvPr/>
        </p:nvSpPr>
        <p:spPr bwMode="auto">
          <a:xfrm>
            <a:off x="7924800"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1" name="Text Box 325">
            <a:hlinkClick r:id="rId33" action="ppaction://hlinksldjump"/>
          </p:cNvPr>
          <p:cNvSpPr txBox="1">
            <a:spLocks noChangeArrowheads="1"/>
          </p:cNvSpPr>
          <p:nvPr/>
        </p:nvSpPr>
        <p:spPr bwMode="auto">
          <a:xfrm>
            <a:off x="7918450"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2</a:t>
            </a:r>
          </a:p>
        </p:txBody>
      </p:sp>
      <p:sp>
        <p:nvSpPr>
          <p:cNvPr id="4172" name="AutoShape 327">
            <a:hlinkClick r:id="rId34" action="ppaction://hlinksldjump"/>
          </p:cNvPr>
          <p:cNvSpPr>
            <a:spLocks noChangeArrowheads="1"/>
          </p:cNvSpPr>
          <p:nvPr/>
        </p:nvSpPr>
        <p:spPr bwMode="auto">
          <a:xfrm>
            <a:off x="7924800"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3" name="Text Box 328">
            <a:hlinkClick r:id="rId34" action="ppaction://hlinksldjump"/>
          </p:cNvPr>
          <p:cNvSpPr txBox="1">
            <a:spLocks noChangeArrowheads="1"/>
          </p:cNvSpPr>
          <p:nvPr/>
        </p:nvSpPr>
        <p:spPr bwMode="auto">
          <a:xfrm>
            <a:off x="8001000" y="1905000"/>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a:t>
            </a:r>
          </a:p>
        </p:txBody>
      </p:sp>
      <p:sp>
        <p:nvSpPr>
          <p:cNvPr id="4174" name="Text Box 335"/>
          <p:cNvSpPr txBox="1">
            <a:spLocks noChangeArrowheads="1"/>
          </p:cNvSpPr>
          <p:nvPr/>
        </p:nvSpPr>
        <p:spPr bwMode="auto">
          <a:xfrm>
            <a:off x="4953000" y="762000"/>
            <a:ext cx="106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a:solidFill>
                  <a:schemeClr val="bg1"/>
                </a:solidFill>
                <a:latin typeface="Arial" charset="0"/>
                <a:cs typeface="Arial" charset="0"/>
              </a:rPr>
              <a:t>What should we do?</a:t>
            </a:r>
          </a:p>
        </p:txBody>
      </p:sp>
      <p:sp>
        <p:nvSpPr>
          <p:cNvPr id="2" name="TextBox 1"/>
          <p:cNvSpPr txBox="1"/>
          <p:nvPr/>
        </p:nvSpPr>
        <p:spPr>
          <a:xfrm>
            <a:off x="2743200" y="914400"/>
            <a:ext cx="811841" cy="584776"/>
          </a:xfrm>
          <a:prstGeom prst="rect">
            <a:avLst/>
          </a:prstGeom>
          <a:noFill/>
        </p:spPr>
        <p:txBody>
          <a:bodyPr wrap="none" rtlCol="0">
            <a:spAutoFit/>
          </a:bodyPr>
          <a:lstStyle/>
          <a:p>
            <a:pPr algn="ctr"/>
            <a:r>
              <a:rPr lang="en-US" sz="1600" b="1" dirty="0" smtClean="0">
                <a:solidFill>
                  <a:srgbClr val="FFFFFF"/>
                </a:solidFill>
                <a:latin typeface="Arial"/>
                <a:cs typeface="Arial"/>
              </a:rPr>
              <a:t>Lists</a:t>
            </a:r>
          </a:p>
          <a:p>
            <a:pPr algn="ctr"/>
            <a:r>
              <a:rPr lang="en-US" sz="1600" b="1" dirty="0" smtClean="0">
                <a:solidFill>
                  <a:srgbClr val="FFFFFF"/>
                </a:solidFill>
                <a:latin typeface="Arial"/>
                <a:cs typeface="Arial"/>
              </a:rPr>
              <a:t> Given</a:t>
            </a:r>
            <a:endParaRPr lang="en-US" sz="1600" b="1" dirty="0">
              <a:solidFill>
                <a:srgbClr val="FFFFFF"/>
              </a:solidFill>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25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914400" y="762000"/>
            <a:ext cx="7467600" cy="3970318"/>
          </a:xfrm>
          <a:prstGeom prst="rect">
            <a:avLst/>
          </a:prstGeom>
        </p:spPr>
        <p:txBody>
          <a:bodyPr wrap="square">
            <a:spAutoFit/>
          </a:bodyPr>
          <a:lstStyle/>
          <a:p>
            <a:r>
              <a:rPr lang="en-US" sz="3600" dirty="0">
                <a:solidFill>
                  <a:srgbClr val="FFFFFF"/>
                </a:solidFill>
              </a:rPr>
              <a:t>Elder </a:t>
            </a:r>
            <a:r>
              <a:rPr lang="en-US" sz="3600" dirty="0" err="1">
                <a:solidFill>
                  <a:srgbClr val="FFFFFF"/>
                </a:solidFill>
              </a:rPr>
              <a:t>Bednar</a:t>
            </a:r>
            <a:r>
              <a:rPr lang="en-US" sz="3600" dirty="0">
                <a:solidFill>
                  <a:srgbClr val="FFFFFF"/>
                </a:solidFill>
              </a:rPr>
              <a:t> reviewed the last conference talk subjects of the six apostles and prophet that have died in the 11 years since he's been called to be an apostle.  After each one he used the same phrase.  What did he say of these men's last talks?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235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2209800" y="1676400"/>
            <a:ext cx="5257800" cy="1200329"/>
          </a:xfrm>
          <a:prstGeom prst="rect">
            <a:avLst/>
          </a:prstGeom>
          <a:noFill/>
        </p:spPr>
        <p:txBody>
          <a:bodyPr wrap="square" rtlCol="0">
            <a:spAutoFit/>
          </a:bodyPr>
          <a:lstStyle/>
          <a:p>
            <a:r>
              <a:rPr lang="en-US" sz="3600" dirty="0" smtClean="0">
                <a:solidFill>
                  <a:srgbClr val="FFFFFF"/>
                </a:solidFill>
              </a:rPr>
              <a:t>A </a:t>
            </a:r>
            <a:r>
              <a:rPr lang="en-US" sz="3600" dirty="0">
                <a:solidFill>
                  <a:srgbClr val="FFFFFF"/>
                </a:solidFill>
              </a:rPr>
              <a:t>powerful lesson of a lifetime from a man I </a:t>
            </a:r>
            <a:r>
              <a:rPr lang="en-US" sz="3600" dirty="0" smtClean="0">
                <a:solidFill>
                  <a:srgbClr val="FFFFFF"/>
                </a:solidFill>
              </a:rPr>
              <a:t>love.</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45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762000" y="990600"/>
            <a:ext cx="7391400" cy="5078314"/>
          </a:xfrm>
          <a:prstGeom prst="rect">
            <a:avLst/>
          </a:prstGeom>
        </p:spPr>
        <p:txBody>
          <a:bodyPr wrap="square">
            <a:spAutoFit/>
          </a:bodyPr>
          <a:lstStyle/>
          <a:p>
            <a:r>
              <a:rPr lang="en-US" sz="3600" dirty="0">
                <a:solidFill>
                  <a:srgbClr val="FFFFFF"/>
                </a:solidFill>
              </a:rPr>
              <a:t>Elder </a:t>
            </a:r>
            <a:r>
              <a:rPr lang="en-US" sz="3600" dirty="0" err="1">
                <a:solidFill>
                  <a:srgbClr val="FFFFFF"/>
                </a:solidFill>
              </a:rPr>
              <a:t>Schwitzer</a:t>
            </a:r>
            <a:r>
              <a:rPr lang="en-US" sz="3600" dirty="0">
                <a:solidFill>
                  <a:srgbClr val="FFFFFF"/>
                </a:solidFill>
              </a:rPr>
              <a:t> talked about </a:t>
            </a:r>
            <a:r>
              <a:rPr lang="en-US" sz="3600" dirty="0" err="1">
                <a:solidFill>
                  <a:srgbClr val="FFFFFF"/>
                </a:solidFill>
              </a:rPr>
              <a:t>Lehi's</a:t>
            </a:r>
            <a:r>
              <a:rPr lang="en-US" sz="3600" dirty="0">
                <a:solidFill>
                  <a:srgbClr val="FFFFFF"/>
                </a:solidFill>
              </a:rPr>
              <a:t> dream and the great and spacious building.  He said for years he thought the people in the building were mocking those holding onto the iron rod.  He said the voices in the building today have changed in their tone and approach.  </a:t>
            </a:r>
            <a:r>
              <a:rPr lang="en-US" sz="3600" b="1" dirty="0">
                <a:solidFill>
                  <a:srgbClr val="FFFFFF"/>
                </a:solidFill>
              </a:rPr>
              <a:t>What did he say they are doing now?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56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371600" y="1295400"/>
            <a:ext cx="6248400" cy="2862322"/>
          </a:xfrm>
          <a:prstGeom prst="rect">
            <a:avLst/>
          </a:prstGeom>
        </p:spPr>
        <p:txBody>
          <a:bodyPr wrap="square">
            <a:spAutoFit/>
          </a:bodyPr>
          <a:lstStyle/>
          <a:p>
            <a:r>
              <a:rPr lang="en-US" sz="3600" dirty="0">
                <a:solidFill>
                  <a:srgbClr val="FFFFFF"/>
                </a:solidFill>
              </a:rPr>
              <a:t>They try to drown out the simple message </a:t>
            </a:r>
            <a:r>
              <a:rPr lang="en-US" sz="3600" dirty="0" smtClean="0">
                <a:solidFill>
                  <a:srgbClr val="FFFFFF"/>
                </a:solidFill>
              </a:rPr>
              <a:t>of the gospel by </a:t>
            </a:r>
            <a:r>
              <a:rPr lang="en-US" sz="3600" dirty="0">
                <a:solidFill>
                  <a:srgbClr val="FFFFFF"/>
                </a:solidFill>
              </a:rPr>
              <a:t>attacking something about the church and attacking the heart of our doctrine.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66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1219200" y="1143000"/>
            <a:ext cx="6934200" cy="4524316"/>
          </a:xfrm>
          <a:prstGeom prst="rect">
            <a:avLst/>
          </a:prstGeom>
        </p:spPr>
        <p:txBody>
          <a:bodyPr wrap="square">
            <a:spAutoFit/>
          </a:bodyPr>
          <a:lstStyle/>
          <a:p>
            <a:r>
              <a:rPr lang="en-US" sz="3600" dirty="0">
                <a:solidFill>
                  <a:srgbClr val="FFFFFF"/>
                </a:solidFill>
              </a:rPr>
              <a:t>The last conference Elder Ballard spoke on the old ship Zion. This conference he is answering a question some of his family asked:  What is in the old ship Zion that we should hang on to?  He then listed four gospel truths that we should hang on </a:t>
            </a:r>
            <a:r>
              <a:rPr lang="en-US" sz="3600" dirty="0" smtClean="0">
                <a:solidFill>
                  <a:srgbClr val="FFFFFF"/>
                </a:solidFill>
              </a:rPr>
              <a:t>to. Name two:</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76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914400"/>
            <a:ext cx="7848600" cy="4524316"/>
          </a:xfrm>
          <a:prstGeom prst="rect">
            <a:avLst/>
          </a:prstGeom>
        </p:spPr>
        <p:txBody>
          <a:bodyPr wrap="square">
            <a:spAutoFit/>
          </a:bodyPr>
          <a:lstStyle/>
          <a:p>
            <a:pPr marL="457200" indent="-457200">
              <a:buAutoNum type="arabicPeriod"/>
            </a:pPr>
            <a:r>
              <a:rPr lang="en-US" sz="3600" dirty="0" smtClean="0">
                <a:solidFill>
                  <a:srgbClr val="FFFFFF"/>
                </a:solidFill>
              </a:rPr>
              <a:t>Church </a:t>
            </a:r>
            <a:r>
              <a:rPr lang="en-US" sz="3600" dirty="0">
                <a:solidFill>
                  <a:srgbClr val="FFFFFF"/>
                </a:solidFill>
              </a:rPr>
              <a:t>always been led by living prophets and apostles.  </a:t>
            </a:r>
          </a:p>
          <a:p>
            <a:pPr marL="457200" indent="-457200">
              <a:buAutoNum type="arabicPeriod" startAt="2"/>
            </a:pPr>
            <a:r>
              <a:rPr lang="en-US" sz="3600" dirty="0" smtClean="0">
                <a:solidFill>
                  <a:srgbClr val="FFFFFF"/>
                </a:solidFill>
              </a:rPr>
              <a:t>Doctrine </a:t>
            </a:r>
            <a:r>
              <a:rPr lang="en-US" sz="3600" dirty="0">
                <a:solidFill>
                  <a:srgbClr val="FFFFFF"/>
                </a:solidFill>
              </a:rPr>
              <a:t>of the plan of salvation.</a:t>
            </a:r>
          </a:p>
          <a:p>
            <a:r>
              <a:rPr lang="en-US" sz="3600" dirty="0" smtClean="0">
                <a:solidFill>
                  <a:srgbClr val="FFFFFF"/>
                </a:solidFill>
              </a:rPr>
              <a:t>3</a:t>
            </a:r>
            <a:r>
              <a:rPr lang="en-US" sz="3600" dirty="0">
                <a:solidFill>
                  <a:srgbClr val="FFFFFF"/>
                </a:solidFill>
              </a:rPr>
              <a:t>. Heavenly Father created Adam and Eve for a lofty purpose and the charge of their posterity is to create mortal bodies so they could experience mortality.  </a:t>
            </a:r>
          </a:p>
          <a:p>
            <a:r>
              <a:rPr lang="en-US" sz="3600" dirty="0" smtClean="0">
                <a:solidFill>
                  <a:srgbClr val="FFFFFF"/>
                </a:solidFill>
              </a:rPr>
              <a:t>4</a:t>
            </a:r>
            <a:r>
              <a:rPr lang="en-US" sz="3600" dirty="0">
                <a:solidFill>
                  <a:srgbClr val="FFFFFF"/>
                </a:solidFill>
              </a:rPr>
              <a:t>. Observe the Sabbath Day.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86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1219200" y="1143000"/>
            <a:ext cx="6934200" cy="2308324"/>
          </a:xfrm>
          <a:prstGeom prst="rect">
            <a:avLst/>
          </a:prstGeom>
        </p:spPr>
        <p:txBody>
          <a:bodyPr wrap="square">
            <a:spAutoFit/>
          </a:bodyPr>
          <a:lstStyle/>
          <a:p>
            <a:pPr algn="ctr"/>
            <a:r>
              <a:rPr lang="en-US" sz="3600" dirty="0">
                <a:solidFill>
                  <a:srgbClr val="FFFFFF"/>
                </a:solidFill>
              </a:rPr>
              <a:t>Sister Stevens shared four principles that will help you get back on the road of faith and obedience. </a:t>
            </a:r>
            <a:endParaRPr lang="en-US" sz="3600" dirty="0" smtClean="0">
              <a:solidFill>
                <a:srgbClr val="FFFFFF"/>
              </a:solidFill>
            </a:endParaRPr>
          </a:p>
          <a:p>
            <a:pPr algn="ctr"/>
            <a:r>
              <a:rPr lang="en-US" sz="3600" dirty="0" smtClean="0">
                <a:solidFill>
                  <a:srgbClr val="FFFFFF"/>
                </a:solidFill>
              </a:rPr>
              <a:t> </a:t>
            </a:r>
            <a:r>
              <a:rPr lang="en-US" sz="3600" b="1" dirty="0">
                <a:solidFill>
                  <a:srgbClr val="FFFFFF"/>
                </a:solidFill>
              </a:rPr>
              <a:t>Name one.</a:t>
            </a:r>
            <a:r>
              <a:rPr lang="en-US" sz="3600" dirty="0">
                <a:solidFill>
                  <a:srgbClr val="FFFFFF"/>
                </a:solidFill>
              </a:rPr>
              <a:t> </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96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1219200" y="990600"/>
            <a:ext cx="7086600" cy="2862322"/>
          </a:xfrm>
          <a:prstGeom prst="rect">
            <a:avLst/>
          </a:prstGeom>
        </p:spPr>
        <p:txBody>
          <a:bodyPr wrap="square">
            <a:spAutoFit/>
          </a:bodyPr>
          <a:lstStyle/>
          <a:p>
            <a:r>
              <a:rPr lang="en-US" sz="3600" dirty="0">
                <a:solidFill>
                  <a:srgbClr val="FFFFFF"/>
                </a:solidFill>
              </a:rPr>
              <a:t>1. Trust God and in his plan for you.  </a:t>
            </a:r>
          </a:p>
          <a:p>
            <a:r>
              <a:rPr lang="en-US" sz="3600" dirty="0">
                <a:solidFill>
                  <a:srgbClr val="FFFFFF"/>
                </a:solidFill>
              </a:rPr>
              <a:t>2. Trust Jesus.  </a:t>
            </a:r>
          </a:p>
          <a:p>
            <a:r>
              <a:rPr lang="en-US" sz="3600" dirty="0">
                <a:solidFill>
                  <a:srgbClr val="FFFFFF"/>
                </a:solidFill>
              </a:rPr>
              <a:t>3. Trust the whisperings of the spirit.  </a:t>
            </a:r>
          </a:p>
          <a:p>
            <a:r>
              <a:rPr lang="en-US" sz="3600" dirty="0" smtClean="0">
                <a:solidFill>
                  <a:srgbClr val="FFFFFF"/>
                </a:solidFill>
              </a:rPr>
              <a:t>4</a:t>
            </a:r>
            <a:r>
              <a:rPr lang="en-US" sz="3600" dirty="0">
                <a:solidFill>
                  <a:srgbClr val="FFFFFF"/>
                </a:solidFill>
              </a:rPr>
              <a:t>. Trust the counsel of living prophets.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07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1524000" y="1219200"/>
            <a:ext cx="5867400" cy="2862322"/>
          </a:xfrm>
          <a:prstGeom prst="rect">
            <a:avLst/>
          </a:prstGeom>
        </p:spPr>
        <p:txBody>
          <a:bodyPr wrap="square">
            <a:spAutoFit/>
          </a:bodyPr>
          <a:lstStyle/>
          <a:p>
            <a:r>
              <a:rPr lang="en-US" sz="3600" dirty="0">
                <a:solidFill>
                  <a:srgbClr val="FFFFFF"/>
                </a:solidFill>
              </a:rPr>
              <a:t>Elder Cook listed four principles of righteousness that can bring us divine protection in the world today. </a:t>
            </a:r>
            <a:r>
              <a:rPr lang="en-US" sz="3600" b="1" dirty="0">
                <a:solidFill>
                  <a:srgbClr val="FFFFFF"/>
                </a:solidFill>
              </a:rPr>
              <a:t>Name one of them.</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17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1748" name="TextBox 4"/>
          <p:cNvSpPr txBox="1">
            <a:spLocks noChangeArrowheads="1"/>
          </p:cNvSpPr>
          <p:nvPr/>
        </p:nvSpPr>
        <p:spPr bwMode="auto">
          <a:xfrm>
            <a:off x="685800" y="609600"/>
            <a:ext cx="7848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1. Be temple worthy.</a:t>
            </a:r>
          </a:p>
          <a:p>
            <a:r>
              <a:rPr lang="en-US" sz="4000" dirty="0">
                <a:solidFill>
                  <a:srgbClr val="FFFFFF"/>
                </a:solidFill>
              </a:rPr>
              <a:t>2. Practice righteous self-control in conduct.</a:t>
            </a:r>
          </a:p>
          <a:p>
            <a:r>
              <a:rPr lang="en-US" sz="4000" dirty="0">
                <a:solidFill>
                  <a:srgbClr val="FFFFFF"/>
                </a:solidFill>
              </a:rPr>
              <a:t>3. Honoring the Sabbath will increase righteousness and be a protection to the family.</a:t>
            </a:r>
          </a:p>
          <a:p>
            <a:r>
              <a:rPr lang="en-US" sz="4000" dirty="0">
                <a:solidFill>
                  <a:srgbClr val="FFFFFF"/>
                </a:solidFill>
              </a:rPr>
              <a:t>4. Divine protections are provided when we are righteous</a:t>
            </a:r>
            <a:r>
              <a:rPr lang="en-US" sz="4000" dirty="0" smtClean="0">
                <a:solidFill>
                  <a:srgbClr val="FFFFFF"/>
                </a:solidFill>
              </a:rPr>
              <a:t>.</a:t>
            </a: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3" name="Text Box 4"/>
          <p:cNvSpPr txBox="1">
            <a:spLocks noChangeArrowheads="1"/>
          </p:cNvSpPr>
          <p:nvPr/>
        </p:nvSpPr>
        <p:spPr bwMode="auto">
          <a:xfrm>
            <a:off x="0" y="0"/>
            <a:ext cx="1905000" cy="708025"/>
          </a:xfrm>
          <a:prstGeom prst="rect">
            <a:avLst/>
          </a:prstGeom>
          <a:noFill/>
          <a:ln w="9525">
            <a:noFill/>
            <a:miter lim="800000"/>
            <a:headEnd/>
            <a:tailEnd/>
          </a:ln>
          <a:effectLst>
            <a:outerShdw dist="63500" dir="3187806" algn="ctr" rotWithShape="0">
              <a:schemeClr val="tx2"/>
            </a:outerShdw>
          </a:effectLst>
        </p:spPr>
        <p:txBody>
          <a:bodyPr>
            <a:spAutoFit/>
          </a:bodyPr>
          <a:lstStyle/>
          <a:p>
            <a:pPr marL="457200" indent="-457200">
              <a:defRPr/>
            </a:pPr>
            <a:r>
              <a:rPr lang="en-US" sz="4000" b="1">
                <a:solidFill>
                  <a:schemeClr val="bg1"/>
                </a:solidFill>
                <a:latin typeface="Times New Roman" pitchFamily="18" charset="0"/>
                <a:ea typeface="+mn-ea"/>
                <a:cs typeface="+mn-cs"/>
              </a:rPr>
              <a:t>$100</a:t>
            </a:r>
            <a:endParaRPr lang="en-US" sz="40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533400" y="1003300"/>
            <a:ext cx="7924800" cy="507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chemeClr val="bg1"/>
                </a:solidFill>
              </a:rPr>
              <a:t>Sister Marriott told us that </a:t>
            </a:r>
            <a:r>
              <a:rPr lang="en-US" sz="3600" dirty="0" smtClean="0">
                <a:solidFill>
                  <a:schemeClr val="bg1"/>
                </a:solidFill>
              </a:rPr>
              <a:t>her family’s </a:t>
            </a:r>
            <a:r>
              <a:rPr lang="en-US" sz="3600" dirty="0">
                <a:solidFill>
                  <a:schemeClr val="bg1"/>
                </a:solidFill>
              </a:rPr>
              <a:t>motto is:  It will all work out.  </a:t>
            </a:r>
            <a:r>
              <a:rPr lang="en-US" sz="3600" dirty="0" smtClean="0">
                <a:solidFill>
                  <a:schemeClr val="bg1"/>
                </a:solidFill>
              </a:rPr>
              <a:t>She </a:t>
            </a:r>
            <a:r>
              <a:rPr lang="en-US" sz="3600" dirty="0">
                <a:solidFill>
                  <a:schemeClr val="bg1"/>
                </a:solidFill>
              </a:rPr>
              <a:t>lost </a:t>
            </a:r>
            <a:r>
              <a:rPr lang="en-US" sz="3600" dirty="0" smtClean="0">
                <a:solidFill>
                  <a:schemeClr val="bg1"/>
                </a:solidFill>
              </a:rPr>
              <a:t>her </a:t>
            </a:r>
            <a:r>
              <a:rPr lang="en-US" sz="3600" dirty="0">
                <a:solidFill>
                  <a:schemeClr val="bg1"/>
                </a:solidFill>
              </a:rPr>
              <a:t>beautiful 20 year old daughter in a bike accident.  She said </a:t>
            </a:r>
            <a:r>
              <a:rPr lang="en-US" sz="3600" dirty="0" smtClean="0">
                <a:solidFill>
                  <a:schemeClr val="bg1"/>
                </a:solidFill>
              </a:rPr>
              <a:t>her </a:t>
            </a:r>
            <a:r>
              <a:rPr lang="en-US" sz="3600" dirty="0">
                <a:solidFill>
                  <a:schemeClr val="bg1"/>
                </a:solidFill>
              </a:rPr>
              <a:t>family motto doesn’t say it will all work out now.  It speaks of our hope in the eternal outcome and not in present results.  Then she quoted Job 5:18.  </a:t>
            </a:r>
            <a:r>
              <a:rPr lang="en-US" sz="3600" b="1" dirty="0">
                <a:solidFill>
                  <a:schemeClr val="bg1"/>
                </a:solidFill>
              </a:rPr>
              <a:t>Find and read that scripture</a:t>
            </a:r>
            <a:r>
              <a:rPr lang="en-US" sz="3600" dirty="0">
                <a:solidFill>
                  <a:schemeClr val="bg1"/>
                </a:solidFill>
              </a:rPr>
              <a:t>!</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15875" y="-238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27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457200" y="838200"/>
            <a:ext cx="85344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solidFill>
                  <a:srgbClr val="FFFFFF"/>
                </a:solidFill>
              </a:rPr>
              <a:t>Elder </a:t>
            </a:r>
            <a:r>
              <a:rPr lang="en-US" dirty="0" err="1">
                <a:solidFill>
                  <a:srgbClr val="FFFFFF"/>
                </a:solidFill>
              </a:rPr>
              <a:t>Stanfill</a:t>
            </a:r>
            <a:r>
              <a:rPr lang="en-US" dirty="0">
                <a:solidFill>
                  <a:srgbClr val="FFFFFF"/>
                </a:solidFill>
              </a:rPr>
              <a:t> told the story of he and his wife taking their bicycles to the Hiawatha trail in NW Montana and anticipated a fun day.  The 15 mile trail would include trestles over deep canyons and long tunnels. </a:t>
            </a:r>
            <a:r>
              <a:rPr lang="en-US" dirty="0" smtClean="0">
                <a:solidFill>
                  <a:srgbClr val="FFFFFF"/>
                </a:solidFill>
              </a:rPr>
              <a:t>They came </a:t>
            </a:r>
            <a:r>
              <a:rPr lang="en-US" dirty="0">
                <a:solidFill>
                  <a:srgbClr val="FFFFFF"/>
                </a:solidFill>
              </a:rPr>
              <a:t>prepared with </a:t>
            </a:r>
            <a:r>
              <a:rPr lang="en-US" dirty="0" smtClean="0">
                <a:solidFill>
                  <a:srgbClr val="FFFFFF"/>
                </a:solidFill>
              </a:rPr>
              <a:t>lights. </a:t>
            </a:r>
            <a:r>
              <a:rPr lang="en-US" dirty="0">
                <a:solidFill>
                  <a:srgbClr val="FFFFFF"/>
                </a:solidFill>
              </a:rPr>
              <a:t>However when we went into the tunnel, the darkness engulfed </a:t>
            </a:r>
            <a:r>
              <a:rPr lang="en-US" dirty="0" smtClean="0">
                <a:solidFill>
                  <a:srgbClr val="FFFFFF"/>
                </a:solidFill>
              </a:rPr>
              <a:t>them. He began </a:t>
            </a:r>
            <a:r>
              <a:rPr lang="en-US" dirty="0">
                <a:solidFill>
                  <a:srgbClr val="FFFFFF"/>
                </a:solidFill>
              </a:rPr>
              <a:t>to feel </a:t>
            </a:r>
            <a:r>
              <a:rPr lang="en-US" dirty="0" smtClean="0">
                <a:solidFill>
                  <a:srgbClr val="FFFFFF"/>
                </a:solidFill>
              </a:rPr>
              <a:t>anxious, confused </a:t>
            </a:r>
            <a:r>
              <a:rPr lang="en-US" dirty="0">
                <a:solidFill>
                  <a:srgbClr val="FFFFFF"/>
                </a:solidFill>
              </a:rPr>
              <a:t>and disoriented. </a:t>
            </a:r>
            <a:r>
              <a:rPr lang="en-US" dirty="0">
                <a:solidFill>
                  <a:srgbClr val="FFFFFF"/>
                </a:solidFill>
              </a:rPr>
              <a:t>H</a:t>
            </a:r>
            <a:r>
              <a:rPr lang="en-US" dirty="0" smtClean="0">
                <a:solidFill>
                  <a:srgbClr val="FFFFFF"/>
                </a:solidFill>
              </a:rPr>
              <a:t>e </a:t>
            </a:r>
            <a:r>
              <a:rPr lang="en-US" dirty="0">
                <a:solidFill>
                  <a:srgbClr val="FFFFFF"/>
                </a:solidFill>
              </a:rPr>
              <a:t>was able to draw closer to a more powerful light of a friend.  By staying close to him and relying </a:t>
            </a:r>
            <a:r>
              <a:rPr lang="en-US" dirty="0" smtClean="0">
                <a:solidFill>
                  <a:srgbClr val="FFFFFF"/>
                </a:solidFill>
              </a:rPr>
              <a:t>on </a:t>
            </a:r>
            <a:r>
              <a:rPr lang="en-US" dirty="0">
                <a:solidFill>
                  <a:srgbClr val="FFFFFF"/>
                </a:solidFill>
              </a:rPr>
              <a:t>his light and collective light of the group, he went on and soon saw a pinpoint of light. That light got brighter and long before reaching the end, he no longer needed assistance </a:t>
            </a:r>
            <a:r>
              <a:rPr lang="en-US" dirty="0" smtClean="0">
                <a:solidFill>
                  <a:srgbClr val="FFFFFF"/>
                </a:solidFill>
              </a:rPr>
              <a:t>of his </a:t>
            </a:r>
            <a:r>
              <a:rPr lang="en-US" dirty="0">
                <a:solidFill>
                  <a:srgbClr val="FFFFFF"/>
                </a:solidFill>
              </a:rPr>
              <a:t>friends. All anxiety disappeared as </a:t>
            </a:r>
            <a:r>
              <a:rPr lang="en-US" dirty="0" smtClean="0">
                <a:solidFill>
                  <a:srgbClr val="FFFFFF"/>
                </a:solidFill>
              </a:rPr>
              <a:t>he </a:t>
            </a:r>
            <a:r>
              <a:rPr lang="en-US" dirty="0">
                <a:solidFill>
                  <a:srgbClr val="FFFFFF"/>
                </a:solidFill>
              </a:rPr>
              <a:t>road into the light.  </a:t>
            </a:r>
            <a:r>
              <a:rPr lang="en-US" dirty="0" smtClean="0">
                <a:solidFill>
                  <a:srgbClr val="FFFFFF"/>
                </a:solidFill>
              </a:rPr>
              <a:t>He </a:t>
            </a:r>
            <a:r>
              <a:rPr lang="en-US" dirty="0">
                <a:solidFill>
                  <a:srgbClr val="FFFFFF"/>
                </a:solidFill>
              </a:rPr>
              <a:t>then gave us three lessons learned from that experience.  </a:t>
            </a:r>
            <a:r>
              <a:rPr lang="en-US" b="1" dirty="0">
                <a:solidFill>
                  <a:srgbClr val="FFFFFF"/>
                </a:solidFill>
              </a:rPr>
              <a:t>Name one:</a:t>
            </a:r>
            <a:endParaRPr lang="en-US" dirty="0">
              <a:solidFill>
                <a:srgbClr val="FFFFFF"/>
              </a:solidFill>
            </a:endParaRPr>
          </a:p>
          <a:p>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37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3796" name="Text Box 4"/>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6">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3797" name="TextBox 5"/>
          <p:cNvSpPr txBox="1">
            <a:spLocks noChangeArrowheads="1"/>
          </p:cNvSpPr>
          <p:nvPr/>
        </p:nvSpPr>
        <p:spPr bwMode="auto">
          <a:xfrm>
            <a:off x="457200" y="685800"/>
            <a:ext cx="8305800" cy="507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1. No matter how intense the darkness of doubt, we choose how long we allow it to influence us.  </a:t>
            </a:r>
          </a:p>
          <a:p>
            <a:r>
              <a:rPr lang="en-US" sz="3600" dirty="0">
                <a:solidFill>
                  <a:srgbClr val="FFFFFF"/>
                </a:solidFill>
              </a:rPr>
              <a:t>2. We must trust in the Lord to help us with our spiritual selves. We cannot rely on others forever.  </a:t>
            </a:r>
          </a:p>
          <a:p>
            <a:r>
              <a:rPr lang="en-US" sz="3600" dirty="0">
                <a:solidFill>
                  <a:srgbClr val="FFFFFF"/>
                </a:solidFill>
              </a:rPr>
              <a:t>3. There is no darkness so dense, so menacing or difficult that it cannot be overcome by light.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48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1371600" y="838200"/>
            <a:ext cx="6324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Montoya said that our burdens are not to be carried alone. We have responsibility to help each other.  He listed four ways our burdens are lighter as we help each other.  </a:t>
            </a:r>
            <a:r>
              <a:rPr lang="en-US" sz="4000" b="1" dirty="0">
                <a:solidFill>
                  <a:srgbClr val="FFFFFF"/>
                </a:solidFill>
              </a:rPr>
              <a:t>NAME ONE: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58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5844" name="TextBox 5"/>
          <p:cNvSpPr txBox="1">
            <a:spLocks noChangeArrowheads="1"/>
          </p:cNvSpPr>
          <p:nvPr/>
        </p:nvSpPr>
        <p:spPr bwMode="auto">
          <a:xfrm>
            <a:off x="609600" y="1219200"/>
            <a:ext cx="76962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1. Whoever compels you to go a mile, go with him twain.  </a:t>
            </a:r>
          </a:p>
          <a:p>
            <a:r>
              <a:rPr lang="en-US" sz="4000" dirty="0">
                <a:solidFill>
                  <a:srgbClr val="FFFFFF"/>
                </a:solidFill>
              </a:rPr>
              <a:t>2. Smile.   </a:t>
            </a:r>
          </a:p>
          <a:p>
            <a:r>
              <a:rPr lang="en-US" sz="4000" dirty="0">
                <a:solidFill>
                  <a:srgbClr val="FFFFFF"/>
                </a:solidFill>
              </a:rPr>
              <a:t>3. Express feelings of compassion to others.  </a:t>
            </a:r>
          </a:p>
          <a:p>
            <a:pPr lvl="0"/>
            <a:r>
              <a:rPr lang="en-US" sz="4000" dirty="0" smtClean="0">
                <a:solidFill>
                  <a:srgbClr val="FFFFFF"/>
                </a:solidFill>
              </a:rPr>
              <a:t>4.Remember </a:t>
            </a:r>
            <a:r>
              <a:rPr lang="en-US" sz="4000" dirty="0">
                <a:solidFill>
                  <a:srgbClr val="FFFFFF"/>
                </a:solidFill>
              </a:rPr>
              <a:t>the cornerstone of the gospel is the atonement.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68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6"/>
          <p:cNvSpPr txBox="1">
            <a:spLocks noChangeArrowheads="1"/>
          </p:cNvSpPr>
          <p:nvPr/>
        </p:nvSpPr>
        <p:spPr bwMode="auto">
          <a:xfrm>
            <a:off x="762000" y="1447800"/>
            <a:ext cx="7620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Holland used the words: Bear, borne, carry, deliver and said these are powerful Messianic words conveying help and hope in getting from where we were to where we need to be but cannot get without the Savior’s assistance.  Then he compared those same words to who besides the Savior?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78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7892" name="TextBox 6"/>
          <p:cNvSpPr txBox="1">
            <a:spLocks noChangeArrowheads="1"/>
          </p:cNvSpPr>
          <p:nvPr/>
        </p:nvSpPr>
        <p:spPr bwMode="auto">
          <a:xfrm>
            <a:off x="914400" y="1143000"/>
            <a:ext cx="75438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Mothers</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89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8916" name="Text Box 4"/>
          <p:cNvSpPr txBox="1">
            <a:spLocks noChangeArrowheads="1"/>
          </p:cNvSpPr>
          <p:nvPr/>
        </p:nvSpPr>
        <p:spPr bwMode="auto">
          <a:xfrm>
            <a:off x="381000" y="762000"/>
            <a:ext cx="8382000" cy="64135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36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762000" y="838200"/>
            <a:ext cx="79248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dirty="0">
                <a:solidFill>
                  <a:srgbClr val="FFFFFF"/>
                </a:solidFill>
              </a:rPr>
              <a:t>Pres. </a:t>
            </a:r>
            <a:r>
              <a:rPr lang="en-US" sz="2800" dirty="0" err="1">
                <a:solidFill>
                  <a:srgbClr val="FFFFFF"/>
                </a:solidFill>
              </a:rPr>
              <a:t>Uchtdorf</a:t>
            </a:r>
            <a:r>
              <a:rPr lang="en-US" sz="2800" dirty="0">
                <a:solidFill>
                  <a:srgbClr val="FFFFFF"/>
                </a:solidFill>
              </a:rPr>
              <a:t> said that we as church members would benefit by asking ourselves from time to time, is my experience in the church working for me?  He said the gospel should fill your life with peace and joy and invigorate and inspire us.  But he said, some do not have the same experience. He then asked us this question: </a:t>
            </a:r>
            <a:r>
              <a:rPr lang="en-US" sz="2800" b="1" dirty="0">
                <a:solidFill>
                  <a:srgbClr val="FFFFFF"/>
                </a:solidFill>
              </a:rPr>
              <a:t>Why are experiences different?  List two things that he shared to answer that question and to help our feelings about our church membership:</a:t>
            </a:r>
            <a:endParaRPr lang="en-US" sz="2800" dirty="0">
              <a:solidFill>
                <a:srgbClr val="FFFFFF"/>
              </a:solidFill>
            </a:endParaRPr>
          </a:p>
          <a:p>
            <a:endParaRPr lang="en-US" sz="28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99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9940" name="TextBox 4"/>
          <p:cNvSpPr txBox="1">
            <a:spLocks noChangeArrowheads="1"/>
          </p:cNvSpPr>
          <p:nvPr/>
        </p:nvSpPr>
        <p:spPr bwMode="auto">
          <a:xfrm>
            <a:off x="1066800" y="2438400"/>
            <a:ext cx="7315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742950" indent="-742950">
              <a:buAutoNum type="arabicPeriod"/>
            </a:pPr>
            <a:r>
              <a:rPr lang="en-US" sz="4000" dirty="0" smtClean="0">
                <a:solidFill>
                  <a:srgbClr val="FFFFFF"/>
                </a:solidFill>
              </a:rPr>
              <a:t>Are </a:t>
            </a:r>
            <a:r>
              <a:rPr lang="en-US" sz="4000" dirty="0">
                <a:solidFill>
                  <a:srgbClr val="FFFFFF"/>
                </a:solidFill>
              </a:rPr>
              <a:t>we making our discipleship too complicated?  </a:t>
            </a:r>
          </a:p>
          <a:p>
            <a:r>
              <a:rPr lang="en-US" sz="4000" dirty="0" smtClean="0">
                <a:solidFill>
                  <a:srgbClr val="FFFFFF"/>
                </a:solidFill>
              </a:rPr>
              <a:t>2</a:t>
            </a:r>
            <a:r>
              <a:rPr lang="en-US" sz="4000" dirty="0">
                <a:solidFill>
                  <a:srgbClr val="FFFFFF"/>
                </a:solidFill>
              </a:rPr>
              <a:t>.	Start where you are.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09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533400" y="1905000"/>
            <a:ext cx="7848600" cy="1754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Lawrence gave us a spiritual exercise to do tonight!  </a:t>
            </a:r>
            <a:r>
              <a:rPr lang="en-US" sz="3600" b="1" dirty="0">
                <a:solidFill>
                  <a:srgbClr val="FFFFFF"/>
                </a:solidFill>
              </a:rPr>
              <a:t>What is the exercise?</a:t>
            </a:r>
            <a:r>
              <a:rPr lang="en-US" sz="3600" dirty="0">
                <a:solidFill>
                  <a:srgbClr val="FFFFFF"/>
                </a:solidFill>
              </a:rPr>
              <a:t>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19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1988" name="TextBox 4"/>
          <p:cNvSpPr txBox="1">
            <a:spLocks noChangeArrowheads="1"/>
          </p:cNvSpPr>
          <p:nvPr/>
        </p:nvSpPr>
        <p:spPr bwMode="auto">
          <a:xfrm>
            <a:off x="914400" y="914400"/>
            <a:ext cx="72390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Humbly ask the Lord, what is keeping me from progressing (or what lack I yet) then wait quietly for a response.  It will be revelation intended just for you.  (He said the possibilities are endless.)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5"/>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147" name="Text Box 6"/>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2">
            <a:hlinkClick r:id="rId3"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6148" name="TextBox 4"/>
          <p:cNvSpPr txBox="1">
            <a:spLocks noChangeArrowheads="1"/>
          </p:cNvSpPr>
          <p:nvPr/>
        </p:nvSpPr>
        <p:spPr bwMode="auto">
          <a:xfrm>
            <a:off x="13716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For he </a:t>
            </a:r>
            <a:r>
              <a:rPr lang="en-US" sz="4000" dirty="0" err="1">
                <a:solidFill>
                  <a:srgbClr val="FFFFFF"/>
                </a:solidFill>
              </a:rPr>
              <a:t>maketh</a:t>
            </a:r>
            <a:r>
              <a:rPr lang="en-US" sz="4000" dirty="0">
                <a:solidFill>
                  <a:srgbClr val="FFFFFF"/>
                </a:solidFill>
              </a:rPr>
              <a:t> sore, and </a:t>
            </a:r>
            <a:r>
              <a:rPr lang="en-US" sz="4000" dirty="0" err="1">
                <a:solidFill>
                  <a:srgbClr val="FFFFFF"/>
                </a:solidFill>
              </a:rPr>
              <a:t>bindeth</a:t>
            </a:r>
            <a:r>
              <a:rPr lang="en-US" sz="4000" dirty="0">
                <a:solidFill>
                  <a:srgbClr val="FFFFFF"/>
                </a:solidFill>
              </a:rPr>
              <a:t> up: he </a:t>
            </a:r>
            <a:r>
              <a:rPr lang="en-US" sz="4000" dirty="0" err="1">
                <a:solidFill>
                  <a:srgbClr val="FFFFFF"/>
                </a:solidFill>
              </a:rPr>
              <a:t>woundeth</a:t>
            </a:r>
            <a:r>
              <a:rPr lang="en-US" sz="4000" dirty="0">
                <a:solidFill>
                  <a:srgbClr val="FFFFFF"/>
                </a:solidFill>
              </a:rPr>
              <a:t>, and his hands make whole.</a:t>
            </a:r>
          </a:p>
          <a:p>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30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Stevenson said that President Monson was called as an apostle by Pres. David O. McKay and had served as a general authority for more than how many years?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ChangeArrowheads="1"/>
          </p:cNvSpPr>
          <p:nvPr/>
        </p:nvSpPr>
        <p:spPr bwMode="auto">
          <a:xfrm>
            <a:off x="0" y="381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40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4036" name="TextBox 4"/>
          <p:cNvSpPr txBox="1">
            <a:spLocks noChangeArrowheads="1"/>
          </p:cNvSpPr>
          <p:nvPr/>
        </p:nvSpPr>
        <p:spPr bwMode="auto">
          <a:xfrm>
            <a:off x="609600" y="1981200"/>
            <a:ext cx="800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Over 50 years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50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990600" y="1828800"/>
            <a:ext cx="7086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Durrant</a:t>
            </a:r>
            <a:r>
              <a:rPr lang="en-US" sz="4000" dirty="0">
                <a:solidFill>
                  <a:srgbClr val="FFFFFF"/>
                </a:solidFill>
              </a:rPr>
              <a:t> invited us do two things. One was to save money. The second was to </a:t>
            </a:r>
            <a:r>
              <a:rPr lang="en-US" sz="4000" dirty="0" err="1">
                <a:solidFill>
                  <a:srgbClr val="FFFFFF"/>
                </a:solidFill>
              </a:rPr>
              <a:t>ponderize</a:t>
            </a:r>
            <a:r>
              <a:rPr lang="en-US" sz="4000" dirty="0">
                <a:solidFill>
                  <a:srgbClr val="FFFFFF"/>
                </a:solidFill>
              </a:rPr>
              <a:t>.  </a:t>
            </a:r>
            <a:r>
              <a:rPr lang="en-US" sz="4000" b="1" dirty="0">
                <a:solidFill>
                  <a:srgbClr val="FFFFFF"/>
                </a:solidFill>
              </a:rPr>
              <a:t>What does </a:t>
            </a:r>
            <a:r>
              <a:rPr lang="en-US" sz="4000" b="1" dirty="0" err="1">
                <a:solidFill>
                  <a:srgbClr val="FFFFFF"/>
                </a:solidFill>
              </a:rPr>
              <a:t>ponderize</a:t>
            </a:r>
            <a:r>
              <a:rPr lang="en-US" sz="4000" b="1" dirty="0">
                <a:solidFill>
                  <a:srgbClr val="FFFFFF"/>
                </a:solidFill>
              </a:rPr>
              <a:t> mean</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60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46084" name="TextBox 4"/>
          <p:cNvSpPr txBox="1">
            <a:spLocks noChangeArrowheads="1"/>
          </p:cNvSpPr>
          <p:nvPr/>
        </p:nvSpPr>
        <p:spPr bwMode="auto">
          <a:xfrm>
            <a:off x="609600" y="2286000"/>
            <a:ext cx="80772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smtClean="0">
                <a:solidFill>
                  <a:srgbClr val="FFFFFF"/>
                </a:solidFill>
              </a:rPr>
              <a:t>It’s </a:t>
            </a:r>
            <a:r>
              <a:rPr lang="en-US" sz="3200" dirty="0">
                <a:solidFill>
                  <a:srgbClr val="FFFFFF"/>
                </a:solidFill>
              </a:rPr>
              <a:t>a combination of 80 percent extended pondering and 20 percent memorization.</a:t>
            </a:r>
            <a:endParaRPr lang="en-US" sz="3200" dirty="0">
              <a:solidFill>
                <a:srgbClr val="FFFFFF"/>
              </a:solidFill>
            </a:endParaRP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6000">
              <a:solidFill>
                <a:schemeClr val="bg1"/>
              </a:solidFill>
            </a:endParaRPr>
          </a:p>
        </p:txBody>
      </p:sp>
      <p:sp>
        <p:nvSpPr>
          <p:cNvPr id="471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4"/>
          <p:cNvSpPr txBox="1">
            <a:spLocks noChangeArrowheads="1"/>
          </p:cNvSpPr>
          <p:nvPr/>
        </p:nvSpPr>
        <p:spPr bwMode="auto">
          <a:xfrm>
            <a:off x="914400" y="1295400"/>
            <a:ext cx="7924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b="1" dirty="0">
                <a:solidFill>
                  <a:srgbClr val="FFFFFF"/>
                </a:solidFill>
              </a:rPr>
              <a:t>FILL IN THE BLANK:</a:t>
            </a:r>
            <a:r>
              <a:rPr lang="en-US" sz="4000" dirty="0">
                <a:solidFill>
                  <a:srgbClr val="FFFFFF"/>
                </a:solidFill>
              </a:rPr>
              <a:t>  Elder </a:t>
            </a:r>
            <a:r>
              <a:rPr lang="en-US" sz="4000" dirty="0" err="1">
                <a:solidFill>
                  <a:srgbClr val="FFFFFF"/>
                </a:solidFill>
              </a:rPr>
              <a:t>Schwitzer</a:t>
            </a:r>
            <a:r>
              <a:rPr lang="en-US" sz="4000" dirty="0">
                <a:solidFill>
                  <a:srgbClr val="FFFFFF"/>
                </a:solidFill>
              </a:rPr>
              <a:t> said that one man or one woman who is willing to ________ when the world seems to be going in the opposite direction can make a difference.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81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8132" name="TextBox 5"/>
          <p:cNvSpPr txBox="1">
            <a:spLocks noChangeArrowheads="1"/>
          </p:cNvSpPr>
          <p:nvPr/>
        </p:nvSpPr>
        <p:spPr bwMode="auto">
          <a:xfrm>
            <a:off x="914400" y="1524000"/>
            <a:ext cx="7010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Testify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91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838200" y="838200"/>
            <a:ext cx="71628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FILL IN THE BLANK.</a:t>
            </a:r>
          </a:p>
          <a:p>
            <a:r>
              <a:rPr lang="en-US" sz="4000" dirty="0" smtClean="0">
                <a:solidFill>
                  <a:srgbClr val="FFFFFF"/>
                </a:solidFill>
              </a:rPr>
              <a:t>Elder </a:t>
            </a:r>
            <a:r>
              <a:rPr lang="en-US" sz="4000" dirty="0" err="1" smtClean="0">
                <a:solidFill>
                  <a:srgbClr val="FFFFFF"/>
                </a:solidFill>
              </a:rPr>
              <a:t>Renlund</a:t>
            </a:r>
            <a:r>
              <a:rPr lang="en-US" sz="4000" dirty="0" smtClean="0">
                <a:solidFill>
                  <a:srgbClr val="FFFFFF"/>
                </a:solidFill>
              </a:rPr>
              <a:t> said to </a:t>
            </a:r>
            <a:r>
              <a:rPr lang="en-US" sz="4000" dirty="0">
                <a:solidFill>
                  <a:srgbClr val="FFFFFF"/>
                </a:solidFill>
              </a:rPr>
              <a:t>effectively serve others we must see them </a:t>
            </a:r>
            <a:r>
              <a:rPr lang="en-US" sz="4000" dirty="0" smtClean="0">
                <a:solidFill>
                  <a:srgbClr val="FFFFFF"/>
                </a:solidFill>
              </a:rPr>
              <a:t>through __________.</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01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0180" name="TextBox 4"/>
          <p:cNvSpPr txBox="1">
            <a:spLocks noChangeArrowheads="1"/>
          </p:cNvSpPr>
          <p:nvPr/>
        </p:nvSpPr>
        <p:spPr bwMode="auto">
          <a:xfrm>
            <a:off x="1371600" y="2057400"/>
            <a:ext cx="6324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A </a:t>
            </a:r>
            <a:r>
              <a:rPr lang="en-US" sz="4000" dirty="0">
                <a:solidFill>
                  <a:srgbClr val="FFFFFF"/>
                </a:solidFill>
              </a:rPr>
              <a:t>parent’s eyes, through Heavenly Father’s eyes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838200" y="838200"/>
            <a:ext cx="73152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Costa said there is something we should do to keep the Sabbath day </a:t>
            </a:r>
            <a:r>
              <a:rPr lang="en-US" sz="4000" dirty="0" smtClean="0">
                <a:solidFill>
                  <a:srgbClr val="FFFFFF"/>
                </a:solidFill>
              </a:rPr>
              <a:t>in </a:t>
            </a:r>
            <a:r>
              <a:rPr lang="en-US" sz="4000" dirty="0">
                <a:solidFill>
                  <a:srgbClr val="FFFFFF"/>
                </a:solidFill>
              </a:rPr>
              <a:t>our homes.  </a:t>
            </a:r>
            <a:r>
              <a:rPr lang="en-US" sz="4000" b="1" dirty="0">
                <a:solidFill>
                  <a:srgbClr val="FFFFFF"/>
                </a:solidFill>
              </a:rPr>
              <a:t>What should we do?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22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2228" name="TextBox 4"/>
          <p:cNvSpPr txBox="1">
            <a:spLocks noChangeArrowheads="1"/>
          </p:cNvSpPr>
          <p:nvPr/>
        </p:nvSpPr>
        <p:spPr bwMode="auto">
          <a:xfrm>
            <a:off x="1219200" y="2362200"/>
            <a:ext cx="69342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Tell the stories of Jesus to our children.</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ChangeArrowheads="1"/>
          </p:cNvSpPr>
          <p:nvPr/>
        </p:nvSpPr>
        <p:spPr bwMode="auto">
          <a:xfrm>
            <a:off x="-38100" y="-365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7172" name="Text Box 4"/>
          <p:cNvSpPr txBox="1">
            <a:spLocks noChangeArrowheads="1"/>
          </p:cNvSpPr>
          <p:nvPr/>
        </p:nvSpPr>
        <p:spPr bwMode="auto">
          <a:xfrm>
            <a:off x="457200" y="838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b="1">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1066800" y="838200"/>
            <a:ext cx="7086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Cook said quoted Ezekiel 20:20 which tells us that the Sabbath is a sign.  </a:t>
            </a:r>
            <a:r>
              <a:rPr lang="en-US" sz="4000" b="1" dirty="0">
                <a:solidFill>
                  <a:srgbClr val="FFFFFF"/>
                </a:solidFill>
              </a:rPr>
              <a:t>How is it a sign?</a:t>
            </a:r>
            <a:r>
              <a:rPr lang="en-US" sz="4000" dirty="0">
                <a:solidFill>
                  <a:srgbClr val="FFFFFF"/>
                </a:solidFill>
              </a:rPr>
              <a:t> </a:t>
            </a:r>
            <a:r>
              <a:rPr lang="en-US" sz="4000" dirty="0" smtClean="0">
                <a:solidFill>
                  <a:srgbClr val="FFFFFF"/>
                </a:solidFill>
              </a:rPr>
              <a:t>Find and read the scripture!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32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762000" y="1219200"/>
            <a:ext cx="7848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b="1" dirty="0">
                <a:solidFill>
                  <a:srgbClr val="FFFFFF"/>
                </a:solidFill>
              </a:rPr>
              <a:t>What did Elder Hales say we should do with the iron rod</a:t>
            </a:r>
            <a:r>
              <a:rPr lang="en-US" sz="4000" dirty="0">
                <a:solidFill>
                  <a:srgbClr val="FFFFFF"/>
                </a:solidFill>
              </a:rPr>
              <a:t>?</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ChangeArrowheads="1"/>
          </p:cNvSpPr>
          <p:nvPr/>
        </p:nvSpPr>
        <p:spPr bwMode="auto">
          <a:xfrm>
            <a:off x="0" y="7938"/>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42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4276" name="TextBox 4"/>
          <p:cNvSpPr txBox="1">
            <a:spLocks noChangeArrowheads="1"/>
          </p:cNvSpPr>
          <p:nvPr/>
        </p:nvSpPr>
        <p:spPr bwMode="auto">
          <a:xfrm>
            <a:off x="1371600" y="838200"/>
            <a:ext cx="6324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We need to tighten our grip on that rod.</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52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3"/>
          <p:cNvSpPr txBox="1">
            <a:spLocks noChangeArrowheads="1"/>
          </p:cNvSpPr>
          <p:nvPr/>
        </p:nvSpPr>
        <p:spPr bwMode="auto">
          <a:xfrm>
            <a:off x="533400" y="838200"/>
            <a:ext cx="80772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Stevenson quoted Paul who said that we live in perilous times.  </a:t>
            </a:r>
            <a:r>
              <a:rPr lang="en-US" sz="4000" b="1" dirty="0">
                <a:solidFill>
                  <a:srgbClr val="FFFFFF"/>
                </a:solidFill>
              </a:rPr>
              <a:t>What did he say that was Heavenly Father’s generous compensation for living in perilous times?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63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56324" name="TextBox 4"/>
          <p:cNvSpPr txBox="1">
            <a:spLocks noChangeArrowheads="1"/>
          </p:cNvSpPr>
          <p:nvPr/>
        </p:nvSpPr>
        <p:spPr bwMode="auto">
          <a:xfrm>
            <a:off x="1371600" y="838200"/>
            <a:ext cx="6324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We also live in the fullness of times.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75" name="Rectangle 124">
            <a:hlinkClick r:id="rId2" action="ppaction://hlinksldjump"/>
          </p:cNvPr>
          <p:cNvSpPr>
            <a:spLocks noChangeArrowheads="1"/>
          </p:cNvSpPr>
          <p:nvPr/>
        </p:nvSpPr>
        <p:spPr bwMode="auto">
          <a:xfrm>
            <a:off x="0" y="0"/>
            <a:ext cx="9144000" cy="6934200"/>
          </a:xfrm>
          <a:prstGeom prst="rect">
            <a:avLst/>
          </a:prstGeom>
          <a:solidFill>
            <a:srgbClr val="3366FF">
              <a:alpha val="62000"/>
            </a:srgbClr>
          </a:solidFill>
          <a:ln w="76200">
            <a:solidFill>
              <a:schemeClr val="tx1"/>
            </a:solidFill>
            <a:miter lim="800000"/>
            <a:headEnd/>
            <a:tailEnd/>
          </a:ln>
        </p:spPr>
        <p:txBody>
          <a:bodyPr wrap="none" anchor="ctr"/>
          <a:lstStyle/>
          <a:p>
            <a:endParaRPr lang="en-US"/>
          </a:p>
        </p:txBody>
      </p:sp>
      <p:sp>
        <p:nvSpPr>
          <p:cNvPr id="68610" name="Rectangle 76"/>
          <p:cNvSpPr>
            <a:spLocks noChangeArrowheads="1"/>
          </p:cNvSpPr>
          <p:nvPr/>
        </p:nvSpPr>
        <p:spPr bwMode="auto">
          <a:xfrm>
            <a:off x="152400" y="685800"/>
            <a:ext cx="6019800" cy="60960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68616" name="AutoShape 9"/>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7" name="AutoShape 10"/>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8" name="AutoShape 11"/>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9" name="AutoShape 12"/>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0" name="AutoShape 13"/>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1" name="AutoShape 14"/>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2" name="AutoShape 15"/>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3" name="AutoShape 16"/>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4" name="AutoShape 17"/>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5" name="AutoShape 18"/>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6" name="AutoShape 19"/>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7" name="AutoShape 20"/>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8" name="AutoShape 21"/>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9" name="AutoShape 22"/>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0" name="AutoShape 23"/>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1" name="AutoShape 24"/>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2" name="AutoShape 25"/>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3" name="AutoShape 26"/>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4" name="AutoShape 27"/>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5" name="AutoShape 28"/>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6" name="AutoShape 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7" name="AutoShape 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8" name="AutoShape 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9" name="AutoShape 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0" name="AutoShape 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1" name="AutoShape 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68644" name="AutoShape 36"/>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defRPr/>
            </a:pPr>
            <a:r>
              <a:rPr lang="en-US" sz="1800" b="1" spc="-100" dirty="0">
                <a:solidFill>
                  <a:schemeClr val="bg1"/>
                </a:solidFill>
                <a:latin typeface="Arial" pitchFamily="34" charset="0"/>
                <a:ea typeface="+mn-ea"/>
                <a:cs typeface="Arial" pitchFamily="34" charset="0"/>
              </a:rPr>
              <a:t>General</a:t>
            </a:r>
          </a:p>
          <a:p>
            <a:pPr algn="ctr">
              <a:spcAft>
                <a:spcPts val="1200"/>
              </a:spcAft>
              <a:defRPr/>
            </a:pPr>
            <a:r>
              <a:rPr lang="en-US" sz="1800" b="1" spc="-100" dirty="0">
                <a:solidFill>
                  <a:schemeClr val="bg1"/>
                </a:solidFill>
                <a:latin typeface="Arial" pitchFamily="34" charset="0"/>
                <a:ea typeface="+mn-ea"/>
                <a:cs typeface="Arial" pitchFamily="34" charset="0"/>
              </a:rPr>
              <a:t>Authorities</a:t>
            </a:r>
          </a:p>
        </p:txBody>
      </p:sp>
      <p:sp>
        <p:nvSpPr>
          <p:cNvPr id="2" name="AutoShape 37"/>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r>
              <a:rPr lang="en-US" sz="1800" b="1" dirty="0" smtClean="0">
                <a:solidFill>
                  <a:schemeClr val="bg1"/>
                </a:solidFill>
                <a:latin typeface="Arial" charset="0"/>
                <a:cs typeface="Arial" charset="0"/>
              </a:rPr>
              <a:t>Story</a:t>
            </a:r>
          </a:p>
          <a:p>
            <a:pPr algn="ctr"/>
            <a:r>
              <a:rPr lang="en-US" sz="1800" b="1" dirty="0" smtClean="0">
                <a:solidFill>
                  <a:schemeClr val="bg1"/>
                </a:solidFill>
                <a:latin typeface="Arial" charset="0"/>
                <a:cs typeface="Arial" charset="0"/>
              </a:rPr>
              <a:t>Told</a:t>
            </a:r>
            <a:endParaRPr lang="en-US" sz="1800" b="1" dirty="0">
              <a:solidFill>
                <a:schemeClr val="bg1"/>
              </a:solidFill>
              <a:latin typeface="Arial" charset="0"/>
              <a:cs typeface="Arial" charset="0"/>
            </a:endParaRPr>
          </a:p>
        </p:txBody>
      </p:sp>
      <p:sp>
        <p:nvSpPr>
          <p:cNvPr id="68645" name="AutoShape 38"/>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pPr>
            <a:r>
              <a:rPr lang="en-US" sz="1400" b="1" dirty="0">
                <a:solidFill>
                  <a:schemeClr val="bg1"/>
                </a:solidFill>
                <a:latin typeface="Arial" charset="0"/>
                <a:cs typeface="Arial" charset="0"/>
              </a:rPr>
              <a:t>Words of </a:t>
            </a:r>
          </a:p>
          <a:p>
            <a:pPr algn="ctr">
              <a:spcAft>
                <a:spcPts val="1200"/>
              </a:spcAft>
            </a:pPr>
            <a:r>
              <a:rPr lang="en-US" sz="1400" b="1" dirty="0" smtClean="0">
                <a:solidFill>
                  <a:schemeClr val="bg1"/>
                </a:solidFill>
                <a:latin typeface="Arial" charset="0"/>
                <a:cs typeface="Arial" charset="0"/>
              </a:rPr>
              <a:t>The First </a:t>
            </a:r>
          </a:p>
          <a:p>
            <a:pPr algn="ctr">
              <a:spcAft>
                <a:spcPts val="1200"/>
              </a:spcAft>
            </a:pPr>
            <a:r>
              <a:rPr lang="en-US" sz="1400" b="1" dirty="0" smtClean="0">
                <a:solidFill>
                  <a:schemeClr val="bg1"/>
                </a:solidFill>
                <a:latin typeface="Arial" charset="0"/>
                <a:cs typeface="Arial" charset="0"/>
              </a:rPr>
              <a:t>Presidency</a:t>
            </a:r>
            <a:endParaRPr lang="en-US" sz="1400" b="1" dirty="0">
              <a:solidFill>
                <a:schemeClr val="bg1"/>
              </a:solidFill>
              <a:latin typeface="Arial" charset="0"/>
              <a:cs typeface="Arial" charset="0"/>
            </a:endParaRPr>
          </a:p>
        </p:txBody>
      </p:sp>
      <p:sp>
        <p:nvSpPr>
          <p:cNvPr id="3111" name="AutoShape 39"/>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a:effectLst/>
        </p:spPr>
        <p:txBody>
          <a:bodyPr wrap="none" anchor="ctr"/>
          <a:lstStyle/>
          <a:p>
            <a:pPr algn="ctr">
              <a:spcAft>
                <a:spcPts val="1200"/>
              </a:spcAft>
              <a:defRPr/>
            </a:pPr>
            <a:r>
              <a:rPr lang="en-US" sz="1800" b="1" spc="-100" dirty="0" smtClean="0">
                <a:solidFill>
                  <a:schemeClr val="bg1"/>
                </a:solidFill>
                <a:latin typeface="Arial" pitchFamily="34" charset="0"/>
                <a:ea typeface="+mn-ea"/>
                <a:cs typeface="Arial" pitchFamily="34" charset="0"/>
              </a:rPr>
              <a:t>Quoting</a:t>
            </a:r>
          </a:p>
          <a:p>
            <a:pPr algn="ctr">
              <a:spcAft>
                <a:spcPts val="1200"/>
              </a:spcAft>
              <a:defRPr/>
            </a:pPr>
            <a:r>
              <a:rPr lang="en-US" sz="1800" b="1" spc="-100" dirty="0" smtClean="0">
                <a:solidFill>
                  <a:schemeClr val="bg1"/>
                </a:solidFill>
                <a:latin typeface="Arial" pitchFamily="34" charset="0"/>
                <a:ea typeface="+mn-ea"/>
                <a:cs typeface="Arial" pitchFamily="34" charset="0"/>
              </a:rPr>
              <a:t> Isaiah</a:t>
            </a:r>
            <a:endParaRPr lang="en-US" sz="1800" b="1" spc="-100" dirty="0">
              <a:solidFill>
                <a:schemeClr val="bg1"/>
              </a:solidFill>
              <a:latin typeface="Arial" pitchFamily="34" charset="0"/>
              <a:ea typeface="+mn-ea"/>
              <a:cs typeface="Arial" pitchFamily="34" charset="0"/>
            </a:endParaRPr>
          </a:p>
        </p:txBody>
      </p:sp>
      <p:sp>
        <p:nvSpPr>
          <p:cNvPr id="68647" name="Text Box 40"/>
          <p:cNvSpPr txBox="1">
            <a:spLocks noChangeArrowheads="1"/>
          </p:cNvSpPr>
          <p:nvPr/>
        </p:nvSpPr>
        <p:spPr bwMode="auto">
          <a:xfrm>
            <a:off x="228600" y="685800"/>
            <a:ext cx="1066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800" b="1" dirty="0" smtClean="0">
                <a:solidFill>
                  <a:schemeClr val="bg1"/>
                </a:solidFill>
                <a:latin typeface="Arial" charset="0"/>
              </a:rPr>
              <a:t>Humor &amp; Wisdom</a:t>
            </a:r>
            <a:endParaRPr lang="en-US" sz="1800" b="1" dirty="0">
              <a:solidFill>
                <a:schemeClr val="bg1"/>
              </a:solidFill>
              <a:latin typeface="Arial" charset="0"/>
            </a:endParaRPr>
          </a:p>
        </p:txBody>
      </p:sp>
      <p:sp>
        <p:nvSpPr>
          <p:cNvPr id="68648" name="Text Box 46">
            <a:hlinkClick r:id="rId3" action="ppaction://hlinksldjump">
              <a:snd r:embed="rId4"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 action="ppaction://hlinksldjump"/>
              </a:rPr>
              <a:t>$200</a:t>
            </a:r>
            <a:endParaRPr lang="en-US" sz="2800" b="1">
              <a:solidFill>
                <a:schemeClr val="bg1"/>
              </a:solidFill>
              <a:latin typeface="Arial" charset="0"/>
            </a:endParaRPr>
          </a:p>
        </p:txBody>
      </p:sp>
      <p:sp>
        <p:nvSpPr>
          <p:cNvPr id="68649" name="Text Box 47">
            <a:hlinkClick r:id="rId5" action="ppaction://hlinksldjump">
              <a:snd r:embed="rId4"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5" action="ppaction://hlinksldjump"/>
              </a:rPr>
              <a:t>$200</a:t>
            </a:r>
            <a:endParaRPr lang="en-US" sz="2800" b="1">
              <a:solidFill>
                <a:schemeClr val="bg1"/>
              </a:solidFill>
              <a:latin typeface="Arial" charset="0"/>
            </a:endParaRPr>
          </a:p>
        </p:txBody>
      </p:sp>
      <p:sp>
        <p:nvSpPr>
          <p:cNvPr id="68650" name="Text Box 48">
            <a:hlinkClick r:id="rId6" action="ppaction://hlinksldjump">
              <a:snd r:embed="rId4"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$200</a:t>
            </a:r>
            <a:endParaRPr lang="en-US" sz="2800" b="1">
              <a:solidFill>
                <a:schemeClr val="bg1"/>
              </a:solidFill>
              <a:latin typeface="Arial" charset="0"/>
            </a:endParaRPr>
          </a:p>
        </p:txBody>
      </p:sp>
      <p:sp>
        <p:nvSpPr>
          <p:cNvPr id="68651" name="Text Box 49">
            <a:hlinkClick r:id="rId7" action="ppaction://hlinksldjump">
              <a:snd r:embed="rId4"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$200</a:t>
            </a:r>
            <a:endParaRPr lang="en-US" sz="2800" b="1">
              <a:solidFill>
                <a:schemeClr val="bg1"/>
              </a:solidFill>
              <a:latin typeface="Arial" charset="0"/>
            </a:endParaRPr>
          </a:p>
        </p:txBody>
      </p:sp>
      <p:sp>
        <p:nvSpPr>
          <p:cNvPr id="68652" name="Text Box 50">
            <a:hlinkClick r:id="rId8" action="ppaction://hlinksldjump">
              <a:snd r:embed="rId4"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8" action="ppaction://hlinksldjump"/>
              </a:rPr>
              <a:t>$200</a:t>
            </a:r>
            <a:endParaRPr lang="en-US" sz="2800" b="1">
              <a:solidFill>
                <a:schemeClr val="bg1"/>
              </a:solidFill>
              <a:latin typeface="Arial" charset="0"/>
            </a:endParaRPr>
          </a:p>
        </p:txBody>
      </p:sp>
      <p:sp>
        <p:nvSpPr>
          <p:cNvPr id="68654" name="Text Box 52">
            <a:hlinkClick r:id="rId9" action="ppaction://hlinksldjump">
              <a:snd r:embed="rId4"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$400</a:t>
            </a:r>
            <a:endParaRPr lang="en-US" sz="2800" b="1">
              <a:solidFill>
                <a:schemeClr val="bg1"/>
              </a:solidFill>
              <a:latin typeface="Arial" charset="0"/>
            </a:endParaRPr>
          </a:p>
        </p:txBody>
      </p:sp>
      <p:sp>
        <p:nvSpPr>
          <p:cNvPr id="68655" name="Text Box 53">
            <a:hlinkClick r:id="rId10" action="ppaction://hlinksldjump">
              <a:snd r:embed="rId4"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$400</a:t>
            </a:r>
            <a:endParaRPr lang="en-US" sz="2800" b="1">
              <a:solidFill>
                <a:schemeClr val="bg1"/>
              </a:solidFill>
              <a:latin typeface="Arial" charset="0"/>
            </a:endParaRPr>
          </a:p>
        </p:txBody>
      </p:sp>
      <p:sp>
        <p:nvSpPr>
          <p:cNvPr id="68656" name="Text Box 54">
            <a:hlinkClick r:id="rId11" action="ppaction://hlinksldjump">
              <a:snd r:embed="rId4"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$400</a:t>
            </a:r>
            <a:endParaRPr lang="en-US" sz="2800" b="1">
              <a:solidFill>
                <a:schemeClr val="bg1"/>
              </a:solidFill>
              <a:latin typeface="Arial" charset="0"/>
            </a:endParaRPr>
          </a:p>
        </p:txBody>
      </p:sp>
      <p:sp>
        <p:nvSpPr>
          <p:cNvPr id="68657" name="Text Box 55">
            <a:hlinkClick r:id="rId12" action="ppaction://hlinksldjump">
              <a:snd r:embed="rId4"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$400</a:t>
            </a:r>
            <a:endParaRPr lang="en-US" sz="2800" b="1">
              <a:solidFill>
                <a:schemeClr val="bg1"/>
              </a:solidFill>
              <a:latin typeface="Arial" charset="0"/>
            </a:endParaRPr>
          </a:p>
        </p:txBody>
      </p:sp>
      <p:sp>
        <p:nvSpPr>
          <p:cNvPr id="68658" name="Text Box 56">
            <a:hlinkClick r:id="rId13" action="ppaction://hlinksldjump">
              <a:snd r:embed="rId4"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$400</a:t>
            </a:r>
            <a:endParaRPr lang="en-US" sz="2800" b="1">
              <a:solidFill>
                <a:schemeClr val="bg1"/>
              </a:solidFill>
              <a:latin typeface="Arial" charset="0"/>
            </a:endParaRPr>
          </a:p>
        </p:txBody>
      </p:sp>
      <p:sp>
        <p:nvSpPr>
          <p:cNvPr id="68660" name="Text Box 58">
            <a:hlinkClick r:id="rId14" action="ppaction://hlinksldjump">
              <a:snd r:embed="rId4"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$600</a:t>
            </a:r>
            <a:endParaRPr lang="en-US" sz="2800" b="1">
              <a:solidFill>
                <a:schemeClr val="bg1"/>
              </a:solidFill>
              <a:latin typeface="Arial" charset="0"/>
            </a:endParaRPr>
          </a:p>
        </p:txBody>
      </p:sp>
      <p:sp>
        <p:nvSpPr>
          <p:cNvPr id="68661" name="Text Box 59">
            <a:hlinkClick r:id="rId15" action="ppaction://hlinksldjump">
              <a:snd r:embed="rId4"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$600</a:t>
            </a:r>
            <a:endParaRPr lang="en-US" sz="2800" b="1">
              <a:solidFill>
                <a:schemeClr val="bg1"/>
              </a:solidFill>
              <a:latin typeface="Arial" charset="0"/>
            </a:endParaRPr>
          </a:p>
        </p:txBody>
      </p:sp>
      <p:sp>
        <p:nvSpPr>
          <p:cNvPr id="68662" name="Text Box 60">
            <a:hlinkClick r:id="rId16" action="ppaction://hlinksldjump">
              <a:snd r:embed="rId4"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$600</a:t>
            </a:r>
            <a:endParaRPr lang="en-US" sz="2800" b="1">
              <a:solidFill>
                <a:schemeClr val="bg1"/>
              </a:solidFill>
              <a:latin typeface="Arial" charset="0"/>
            </a:endParaRPr>
          </a:p>
        </p:txBody>
      </p:sp>
      <p:sp>
        <p:nvSpPr>
          <p:cNvPr id="68663" name="Text Box 61">
            <a:hlinkClick r:id="rId17" action="ppaction://hlinksldjump">
              <a:snd r:embed="rId4"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$600</a:t>
            </a:r>
            <a:endParaRPr lang="en-US" sz="2800" b="1">
              <a:solidFill>
                <a:schemeClr val="bg1"/>
              </a:solidFill>
              <a:latin typeface="Arial" charset="0"/>
            </a:endParaRPr>
          </a:p>
        </p:txBody>
      </p:sp>
      <p:sp>
        <p:nvSpPr>
          <p:cNvPr id="68664" name="Text Box 62">
            <a:hlinkClick r:id="rId19" action="ppaction://hlinksldjump">
              <a:snd r:embed="rId4"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9" action="ppaction://hlinksldjump"/>
              </a:rPr>
              <a:t>$600</a:t>
            </a:r>
            <a:endParaRPr lang="en-US" sz="2800" b="1">
              <a:solidFill>
                <a:schemeClr val="bg1"/>
              </a:solidFill>
              <a:latin typeface="Arial" charset="0"/>
            </a:endParaRPr>
          </a:p>
        </p:txBody>
      </p:sp>
      <p:sp>
        <p:nvSpPr>
          <p:cNvPr id="68666" name="Text Box 64">
            <a:hlinkClick r:id="rId20" action="ppaction://hlinksldjump">
              <a:snd r:embed="rId4"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$800</a:t>
            </a:r>
            <a:endParaRPr lang="en-US" sz="2800" b="1">
              <a:solidFill>
                <a:schemeClr val="bg1"/>
              </a:solidFill>
              <a:latin typeface="Arial" charset="0"/>
            </a:endParaRPr>
          </a:p>
        </p:txBody>
      </p:sp>
      <p:sp>
        <p:nvSpPr>
          <p:cNvPr id="68667" name="Text Box 65">
            <a:hlinkClick r:id="rId21" action="ppaction://hlinksldjump">
              <a:snd r:embed="rId4"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$800</a:t>
            </a:r>
            <a:endParaRPr lang="en-US" sz="2800" b="1">
              <a:solidFill>
                <a:schemeClr val="bg1"/>
              </a:solidFill>
              <a:latin typeface="Arial" charset="0"/>
            </a:endParaRPr>
          </a:p>
        </p:txBody>
      </p:sp>
      <p:sp>
        <p:nvSpPr>
          <p:cNvPr id="68668" name="Text Box 66">
            <a:hlinkClick r:id="rId22" action="ppaction://hlinksldjump">
              <a:snd r:embed="rId4"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2" action="ppaction://hlinksldjump"/>
              </a:rPr>
              <a:t>$800</a:t>
            </a:r>
            <a:endParaRPr lang="en-US" sz="2800" b="1">
              <a:solidFill>
                <a:schemeClr val="bg1"/>
              </a:solidFill>
              <a:latin typeface="Arial" charset="0"/>
            </a:endParaRPr>
          </a:p>
        </p:txBody>
      </p:sp>
      <p:sp>
        <p:nvSpPr>
          <p:cNvPr id="68669" name="Text Box 67">
            <a:hlinkClick r:id="rId23" action="ppaction://hlinksldjump">
              <a:snd r:embed="rId4"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$800</a:t>
            </a:r>
            <a:endParaRPr lang="en-US" sz="2800" b="1">
              <a:solidFill>
                <a:schemeClr val="bg1"/>
              </a:solidFill>
              <a:latin typeface="Arial" charset="0"/>
            </a:endParaRPr>
          </a:p>
        </p:txBody>
      </p:sp>
      <p:sp>
        <p:nvSpPr>
          <p:cNvPr id="68670" name="Text Box 68">
            <a:hlinkClick r:id="rId24" action="ppaction://hlinksldjump">
              <a:snd r:embed="rId4"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$800</a:t>
            </a:r>
            <a:endParaRPr lang="en-US" sz="2800" b="1">
              <a:solidFill>
                <a:schemeClr val="bg1"/>
              </a:solidFill>
              <a:latin typeface="Arial" charset="0"/>
            </a:endParaRPr>
          </a:p>
        </p:txBody>
      </p:sp>
      <p:sp>
        <p:nvSpPr>
          <p:cNvPr id="68672" name="Text Box 70">
            <a:hlinkClick r:id="rId25" action="ppaction://hlinksldjump">
              <a:snd r:embed="rId4"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5" action="ppaction://hlinksldjump"/>
              </a:rPr>
              <a:t>$1000</a:t>
            </a:r>
            <a:endParaRPr lang="en-US" sz="2800" b="1">
              <a:solidFill>
                <a:schemeClr val="bg1"/>
              </a:solidFill>
              <a:latin typeface="Arial" charset="0"/>
            </a:endParaRPr>
          </a:p>
        </p:txBody>
      </p:sp>
      <p:sp>
        <p:nvSpPr>
          <p:cNvPr id="68673" name="Text Box 71">
            <a:hlinkClick r:id="rId26" action="ppaction://hlinksldjump">
              <a:snd r:embed="rId4"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$1000</a:t>
            </a:r>
            <a:endParaRPr lang="en-US" sz="2800" b="1">
              <a:solidFill>
                <a:schemeClr val="bg1"/>
              </a:solidFill>
              <a:latin typeface="Arial" charset="0"/>
            </a:endParaRPr>
          </a:p>
        </p:txBody>
      </p:sp>
      <p:sp>
        <p:nvSpPr>
          <p:cNvPr id="68674" name="Text Box 72">
            <a:hlinkClick r:id="rId27" action="ppaction://hlinksldjump">
              <a:snd r:embed="rId4"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$1000</a:t>
            </a:r>
            <a:endParaRPr lang="en-US" sz="2800" b="1">
              <a:solidFill>
                <a:schemeClr val="bg1"/>
              </a:solidFill>
              <a:latin typeface="Arial" charset="0"/>
            </a:endParaRPr>
          </a:p>
        </p:txBody>
      </p:sp>
      <p:sp>
        <p:nvSpPr>
          <p:cNvPr id="68675" name="Text Box 73">
            <a:hlinkClick r:id="rId28" action="ppaction://hlinksldjump">
              <a:snd r:embed="rId4"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$1000</a:t>
            </a:r>
            <a:endParaRPr lang="en-US" sz="2800" b="1">
              <a:solidFill>
                <a:schemeClr val="bg1"/>
              </a:solidFill>
              <a:latin typeface="Arial" charset="0"/>
            </a:endParaRPr>
          </a:p>
        </p:txBody>
      </p:sp>
      <p:sp>
        <p:nvSpPr>
          <p:cNvPr id="68676" name="Text Box 74">
            <a:hlinkClick r:id="rId29" action="ppaction://hlinksldjump">
              <a:snd r:embed="rId4"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$1000</a:t>
            </a:r>
            <a:endParaRPr lang="en-US" sz="2800" b="1">
              <a:solidFill>
                <a:schemeClr val="bg1"/>
              </a:solidFill>
              <a:latin typeface="Arial" charset="0"/>
            </a:endParaRPr>
          </a:p>
        </p:txBody>
      </p:sp>
      <p:sp>
        <p:nvSpPr>
          <p:cNvPr id="68678" name="AutoShape 78">
            <a:hlinkClick r:id="rId30" action="ppaction://hlinksldjump"/>
          </p:cNvPr>
          <p:cNvSpPr>
            <a:spLocks noChangeArrowheads="1"/>
          </p:cNvSpPr>
          <p:nvPr/>
        </p:nvSpPr>
        <p:spPr bwMode="auto">
          <a:xfrm>
            <a:off x="7889875"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79" name="Text Box 79">
            <a:hlinkClick r:id="rId30" action="ppaction://hlinksldjump"/>
          </p:cNvPr>
          <p:cNvSpPr txBox="1">
            <a:spLocks noChangeArrowheads="1"/>
          </p:cNvSpPr>
          <p:nvPr/>
        </p:nvSpPr>
        <p:spPr bwMode="auto">
          <a:xfrm>
            <a:off x="7883525"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1</a:t>
            </a:r>
            <a:endParaRPr lang="en-US" sz="1600" b="1">
              <a:latin typeface="Arial" charset="0"/>
            </a:endParaRPr>
          </a:p>
        </p:txBody>
      </p:sp>
      <p:sp>
        <p:nvSpPr>
          <p:cNvPr id="68680" name="AutoShape 81">
            <a:hlinkClick r:id="rId31" action="ppaction://hlinksldjump"/>
          </p:cNvPr>
          <p:cNvSpPr>
            <a:spLocks noChangeArrowheads="1"/>
          </p:cNvSpPr>
          <p:nvPr/>
        </p:nvSpPr>
        <p:spPr bwMode="auto">
          <a:xfrm>
            <a:off x="7889875"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81" name="Text Box 82">
            <a:hlinkClick r:id="rId31" action="ppaction://hlinksldjump"/>
          </p:cNvPr>
          <p:cNvSpPr txBox="1">
            <a:spLocks noChangeArrowheads="1"/>
          </p:cNvSpPr>
          <p:nvPr/>
        </p:nvSpPr>
        <p:spPr bwMode="auto">
          <a:xfrm>
            <a:off x="7966075" y="1933575"/>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a:t>
            </a:r>
            <a:r>
              <a:rPr lang="en-US" sz="1600" b="1">
                <a:solidFill>
                  <a:schemeClr val="bg1"/>
                </a:solidFill>
                <a:latin typeface="Arial" charset="0"/>
                <a:hlinkClick r:id="rId31" action="ppaction://hlinksldjump"/>
              </a:rPr>
              <a:t>Jeopardy</a:t>
            </a:r>
            <a:endParaRPr lang="en-US" sz="1600" b="1">
              <a:solidFill>
                <a:schemeClr val="bg1"/>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96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609600" y="838200"/>
            <a:ext cx="7924800" cy="507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Pres. </a:t>
            </a:r>
            <a:r>
              <a:rPr lang="en-US" sz="3600" dirty="0" err="1">
                <a:solidFill>
                  <a:srgbClr val="FFFFFF"/>
                </a:solidFill>
              </a:rPr>
              <a:t>Uchtdorf</a:t>
            </a:r>
            <a:r>
              <a:rPr lang="en-US" sz="3600" dirty="0">
                <a:solidFill>
                  <a:srgbClr val="FFFFFF"/>
                </a:solidFill>
              </a:rPr>
              <a:t> told the story of a sister who taught in Relief Society and was making a quilt as part of her lesson but got behind with everything going on in her life and ended up staying up all night to finish the quilt.  Then she was really tired and struggled with her lesson.  </a:t>
            </a:r>
            <a:r>
              <a:rPr lang="en-US" sz="3600" b="1" dirty="0">
                <a:solidFill>
                  <a:srgbClr val="FFFFFF"/>
                </a:solidFill>
              </a:rPr>
              <a:t>What was the word at the center of the quilt that gave a laugh from the audience?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06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7">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0660" name="TextBox 4"/>
          <p:cNvSpPr txBox="1">
            <a:spLocks noChangeArrowheads="1"/>
          </p:cNvSpPr>
          <p:nvPr/>
        </p:nvSpPr>
        <p:spPr bwMode="auto">
          <a:xfrm>
            <a:off x="228600" y="838200"/>
            <a:ext cx="86868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Simplify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6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533400" y="838200"/>
            <a:ext cx="7620000" cy="4524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a:t>
            </a:r>
            <a:r>
              <a:rPr lang="en-US" sz="3600" dirty="0" err="1">
                <a:solidFill>
                  <a:srgbClr val="FFFFFF"/>
                </a:solidFill>
              </a:rPr>
              <a:t>Haynie</a:t>
            </a:r>
            <a:r>
              <a:rPr lang="en-US" sz="3600" dirty="0">
                <a:solidFill>
                  <a:srgbClr val="FFFFFF"/>
                </a:solidFill>
              </a:rPr>
              <a:t> told the funny story of his brothers and friends digging a hole. They worked and then put water in the bottom to soften up the ground and they decided to make the </a:t>
            </a:r>
            <a:r>
              <a:rPr lang="en-US" sz="3600" dirty="0" smtClean="0">
                <a:solidFill>
                  <a:srgbClr val="FFFFFF"/>
                </a:solidFill>
              </a:rPr>
              <a:t>hole </a:t>
            </a:r>
            <a:r>
              <a:rPr lang="en-US" sz="3600" dirty="0">
                <a:solidFill>
                  <a:srgbClr val="FFFFFF"/>
                </a:solidFill>
              </a:rPr>
              <a:t>into a swimming pool . </a:t>
            </a:r>
            <a:r>
              <a:rPr lang="en-US" sz="3600" dirty="0" smtClean="0">
                <a:solidFill>
                  <a:srgbClr val="FFFFFF"/>
                </a:solidFill>
              </a:rPr>
              <a:t>He </a:t>
            </a:r>
            <a:r>
              <a:rPr lang="en-US" sz="3600" dirty="0">
                <a:solidFill>
                  <a:srgbClr val="FFFFFF"/>
                </a:solidFill>
              </a:rPr>
              <a:t>jumped in to try it out. </a:t>
            </a:r>
            <a:r>
              <a:rPr lang="en-US" sz="3600" dirty="0" smtClean="0">
                <a:solidFill>
                  <a:srgbClr val="FFFFFF"/>
                </a:solidFill>
              </a:rPr>
              <a:t>When </a:t>
            </a:r>
            <a:r>
              <a:rPr lang="en-US" sz="3600" dirty="0">
                <a:solidFill>
                  <a:srgbClr val="FFFFFF"/>
                </a:solidFill>
              </a:rPr>
              <a:t>he went home, his grandma refused to let me in</a:t>
            </a:r>
            <a:r>
              <a:rPr lang="en-US" sz="3600" dirty="0">
                <a:solidFill>
                  <a:srgbClr val="FFFFFF"/>
                </a:solidFill>
              </a:rPr>
              <a:t> </a:t>
            </a:r>
            <a:r>
              <a:rPr lang="en-US" sz="3600" dirty="0" smtClean="0">
                <a:solidFill>
                  <a:srgbClr val="FFFFFF"/>
                </a:solidFill>
              </a:rPr>
              <a:t>until what?</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27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2708" name="TextBox 4"/>
          <p:cNvSpPr txBox="1">
            <a:spLocks noChangeArrowheads="1"/>
          </p:cNvSpPr>
          <p:nvPr/>
        </p:nvSpPr>
        <p:spPr bwMode="auto">
          <a:xfrm>
            <a:off x="1219200" y="1828800"/>
            <a:ext cx="66294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smtClean="0">
                <a:solidFill>
                  <a:schemeClr val="bg1"/>
                </a:solidFill>
              </a:rPr>
              <a:t>She squirted him off with the hose and he was all clean.</a:t>
            </a:r>
            <a:endParaRPr lang="en-US" sz="48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37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838200" y="838200"/>
            <a:ext cx="7467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 </a:t>
            </a:r>
            <a:r>
              <a:rPr lang="en-US" sz="4000" dirty="0" err="1">
                <a:solidFill>
                  <a:srgbClr val="FFFFFF"/>
                </a:solidFill>
              </a:rPr>
              <a:t>Uchtdorf</a:t>
            </a:r>
            <a:r>
              <a:rPr lang="en-US" sz="4000" dirty="0">
                <a:solidFill>
                  <a:srgbClr val="FFFFFF"/>
                </a:solidFill>
              </a:rPr>
              <a:t> began his talk with a quote he had recently seen:  Tell a man there  are trillions of stars in the universe and he will believe you, but tell him there is ___________.  </a:t>
            </a:r>
            <a:r>
              <a:rPr lang="en-US" sz="4000" b="1" dirty="0">
                <a:solidFill>
                  <a:srgbClr val="FFFFFF"/>
                </a:solidFill>
              </a:rPr>
              <a:t>Fill in the blank</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ChangeArrowheads="1"/>
          </p:cNvSpPr>
          <p:nvPr/>
        </p:nvSpPr>
        <p:spPr bwMode="auto">
          <a:xfrm>
            <a:off x="0" y="-15875"/>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1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196" name="TextBox 4"/>
          <p:cNvSpPr txBox="1">
            <a:spLocks noChangeArrowheads="1"/>
          </p:cNvSpPr>
          <p:nvPr/>
        </p:nvSpPr>
        <p:spPr bwMode="auto">
          <a:xfrm>
            <a:off x="914400" y="838200"/>
            <a:ext cx="7772400" cy="1754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And hallow my </a:t>
            </a:r>
            <a:r>
              <a:rPr lang="en-US" sz="3600" dirty="0" err="1">
                <a:solidFill>
                  <a:srgbClr val="FFFFFF"/>
                </a:solidFill>
              </a:rPr>
              <a:t>sabbaths</a:t>
            </a:r>
            <a:r>
              <a:rPr lang="en-US" sz="3600" dirty="0">
                <a:solidFill>
                  <a:srgbClr val="FFFFFF"/>
                </a:solidFill>
              </a:rPr>
              <a:t>; and they shall be a sign between me and you, that ye may know that I am the Lord your God.</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47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4756" name="TextBox 4"/>
          <p:cNvSpPr txBox="1">
            <a:spLocks noChangeArrowheads="1"/>
          </p:cNvSpPr>
          <p:nvPr/>
        </p:nvSpPr>
        <p:spPr bwMode="auto">
          <a:xfrm>
            <a:off x="533400" y="838200"/>
            <a:ext cx="81534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800" dirty="0" smtClean="0">
                <a:solidFill>
                  <a:srgbClr val="FFFFFF"/>
                </a:solidFill>
              </a:rPr>
              <a:t>Wet paint on the wall and he’ll touch it just to be sure. </a:t>
            </a:r>
            <a:endParaRPr lang="en-US" sz="4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ChangeArrowheads="1"/>
          </p:cNvSpPr>
          <p:nvPr/>
        </p:nvSpPr>
        <p:spPr bwMode="auto">
          <a:xfrm>
            <a:off x="-23813" y="20638"/>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57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1066800" y="838200"/>
            <a:ext cx="7315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Lawrence told us when we ask the question in our prayers, what lack I yet? the Holy Ghost gives customized counsel. He is a completely honest companion and tells us what no one else knows.  He said a young woman struggling with living far from home at college was given this answer which led to a chuckle.  </a:t>
            </a:r>
            <a:r>
              <a:rPr lang="en-US" sz="3200" b="1" dirty="0">
                <a:solidFill>
                  <a:srgbClr val="FFFFFF"/>
                </a:solidFill>
              </a:rPr>
              <a:t>What was the answer?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68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6804" name="TextBox 4"/>
          <p:cNvSpPr txBox="1">
            <a:spLocks noChangeArrowheads="1"/>
          </p:cNvSpPr>
          <p:nvPr/>
        </p:nvSpPr>
        <p:spPr bwMode="auto">
          <a:xfrm>
            <a:off x="1371600" y="838200"/>
            <a:ext cx="6553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800" dirty="0"/>
              <a:t>	</a:t>
            </a:r>
            <a:r>
              <a:rPr lang="en-US" sz="4800" dirty="0" smtClean="0">
                <a:solidFill>
                  <a:srgbClr val="FFFFFF"/>
                </a:solidFill>
              </a:rPr>
              <a:t>Clean your room!</a:t>
            </a:r>
            <a:endParaRPr lang="en-US" sz="4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78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Bednar</a:t>
            </a:r>
            <a:r>
              <a:rPr lang="en-US" sz="4000" dirty="0">
                <a:solidFill>
                  <a:srgbClr val="FFFFFF"/>
                </a:solidFill>
              </a:rPr>
              <a:t> sat with Elder Hales one Sunday and asked him the </a:t>
            </a:r>
            <a:r>
              <a:rPr lang="en-US" sz="4000" dirty="0" smtClean="0">
                <a:solidFill>
                  <a:srgbClr val="FFFFFF"/>
                </a:solidFill>
              </a:rPr>
              <a:t>question, “What </a:t>
            </a:r>
            <a:r>
              <a:rPr lang="en-US" sz="4000" dirty="0">
                <a:solidFill>
                  <a:srgbClr val="FFFFFF"/>
                </a:solidFill>
              </a:rPr>
              <a:t>have you learned as you've gotten older</a:t>
            </a:r>
            <a:r>
              <a:rPr lang="en-US" sz="4000" dirty="0" smtClean="0">
                <a:solidFill>
                  <a:srgbClr val="FFFFFF"/>
                </a:solidFill>
              </a:rPr>
              <a:t>?”  </a:t>
            </a:r>
            <a:r>
              <a:rPr lang="en-US" sz="4000" dirty="0">
                <a:solidFill>
                  <a:srgbClr val="FFFFFF"/>
                </a:solidFill>
              </a:rPr>
              <a:t>What was Elder Hales </a:t>
            </a:r>
            <a:r>
              <a:rPr lang="en-US" sz="4000" dirty="0" smtClean="0">
                <a:solidFill>
                  <a:srgbClr val="FFFFFF"/>
                </a:solidFill>
              </a:rPr>
              <a:t>answer?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88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78852" name="Text Box 4"/>
          <p:cNvSpPr txBox="1">
            <a:spLocks noChangeArrowheads="1"/>
          </p:cNvSpPr>
          <p:nvPr/>
        </p:nvSpPr>
        <p:spPr bwMode="auto">
          <a:xfrm>
            <a:off x="228600" y="914400"/>
            <a:ext cx="8382000" cy="1200150"/>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endParaRPr lang="en-US" sz="3600">
              <a:latin typeface="Times New Roman" pitchFamily="18" charset="0"/>
              <a:ea typeface="+mn-ea"/>
              <a:cs typeface="+mn-cs"/>
            </a:endParaRPr>
          </a:p>
          <a:p>
            <a:pPr>
              <a:defRPr/>
            </a:pPr>
            <a:endParaRPr lang="en-US" sz="3600">
              <a:solidFill>
                <a:schemeClr val="bg1"/>
              </a:solidFill>
              <a:latin typeface="Times New Roman" pitchFamily="18" charset="0"/>
              <a:ea typeface="+mn-ea"/>
              <a:cs typeface="+mn-cs"/>
            </a:endParaRP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8853" name="TextBox 5"/>
          <p:cNvSpPr txBox="1">
            <a:spLocks noChangeArrowheads="1"/>
          </p:cNvSpPr>
          <p:nvPr/>
        </p:nvSpPr>
        <p:spPr bwMode="auto">
          <a:xfrm>
            <a:off x="685800" y="685800"/>
            <a:ext cx="8001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When you cannot do when you have always done then you do what </a:t>
            </a:r>
            <a:r>
              <a:rPr lang="en-US" sz="4000" dirty="0" smtClean="0">
                <a:solidFill>
                  <a:srgbClr val="FFFFFF"/>
                </a:solidFill>
              </a:rPr>
              <a:t>matters most</a:t>
            </a:r>
            <a:r>
              <a:rPr lang="en-US" sz="4000" dirty="0">
                <a:solidFill>
                  <a:srgbClr val="FFFFFF"/>
                </a:solidFill>
              </a:rPr>
              <a:t>.  </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98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838200" y="838200"/>
            <a:ext cx="77724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Oaks talked about how the Savior’s atonement, he suffered pains and afflictions and temptations of every kind.  Because of that, the savior can provide us strength to overcome these challenges.  He then quoted the scripture mastery found in Isaiah 53:4.  </a:t>
            </a:r>
            <a:r>
              <a:rPr lang="en-US" sz="4000" b="1" dirty="0">
                <a:solidFill>
                  <a:srgbClr val="FFFFFF"/>
                </a:solidFill>
              </a:rPr>
              <a:t>Find and read that scripture.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08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0900" name="TextBox 4"/>
          <p:cNvSpPr txBox="1">
            <a:spLocks noChangeArrowheads="1"/>
          </p:cNvSpPr>
          <p:nvPr/>
        </p:nvSpPr>
        <p:spPr bwMode="auto">
          <a:xfrm>
            <a:off x="1143000" y="762000"/>
            <a:ext cx="7010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a:solidFill>
                  <a:schemeClr val="bg1"/>
                </a:solidFill>
              </a:rPr>
              <a:t>Surely he hath borne our </a:t>
            </a:r>
            <a:r>
              <a:rPr lang="en-US" sz="4800" dirty="0" err="1">
                <a:solidFill>
                  <a:schemeClr val="bg1"/>
                </a:solidFill>
              </a:rPr>
              <a:t>griefs</a:t>
            </a:r>
            <a:r>
              <a:rPr lang="en-US" sz="4800" dirty="0">
                <a:solidFill>
                  <a:schemeClr val="bg1"/>
                </a:solidFill>
              </a:rPr>
              <a:t>, and carried our sorrows: yet we did esteem him stricken, smitten of God, and afflicted</a:t>
            </a:r>
            <a:r>
              <a:rPr lang="en-US" sz="4800" dirty="0" smtClean="0">
                <a:solidFill>
                  <a:schemeClr val="bg1"/>
                </a:solidFill>
              </a:rPr>
              <a:t>.</a:t>
            </a:r>
            <a:endParaRPr lang="en-US" sz="48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7395"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7395"/>
                                        </p:tgtEl>
                                        <p:attrNameLst>
                                          <p:attrName>style.visibility</p:attrName>
                                        </p:attrNameLst>
                                      </p:cBhvr>
                                      <p:to>
                                        <p:strVal val="visible"/>
                                      </p:to>
                                    </p:set>
                                    <p:animEffect transition="in" filter="box(out)">
                                      <p:cBhvr>
                                        <p:cTn id="7" dur="500"/>
                                        <p:tgtEl>
                                          <p:spTgt spid="187395"/>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29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609600" y="838200"/>
            <a:ext cx="792480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err="1">
                <a:solidFill>
                  <a:srgbClr val="FFFFFF"/>
                </a:solidFill>
              </a:rPr>
              <a:t>Vinas</a:t>
            </a:r>
            <a:r>
              <a:rPr lang="en-US" sz="3200" dirty="0">
                <a:solidFill>
                  <a:srgbClr val="FFFFFF"/>
                </a:solidFill>
              </a:rPr>
              <a:t> said that sometimes we do things that interferes with our quality of the Sabbath like arriving late for sacrament meeting without a good reason, arriving without previously examining ourselves to take the bread and cup, arriving without confessed sins and asking for forgiveness, being irreverent in using electronic devices. Then he encouraged us by reading this scripture from Isaiah on making the Sabbath a delight!  </a:t>
            </a:r>
            <a:r>
              <a:rPr lang="en-US" sz="3200" b="1" dirty="0">
                <a:solidFill>
                  <a:srgbClr val="FFFFFF"/>
                </a:solidFill>
              </a:rPr>
              <a:t>Find and read Isaiah 58:13</a:t>
            </a:r>
            <a:endParaRPr lang="en-US" sz="32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39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3972" name="TextBox 4"/>
          <p:cNvSpPr txBox="1">
            <a:spLocks noChangeArrowheads="1"/>
          </p:cNvSpPr>
          <p:nvPr/>
        </p:nvSpPr>
        <p:spPr bwMode="auto">
          <a:xfrm>
            <a:off x="533400" y="838200"/>
            <a:ext cx="82296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600" dirty="0">
                <a:solidFill>
                  <a:schemeClr val="bg1"/>
                </a:solidFill>
              </a:rPr>
              <a:t>If thou turn away thy foot from the </a:t>
            </a:r>
            <a:r>
              <a:rPr lang="en-US" sz="3600" dirty="0" err="1">
                <a:solidFill>
                  <a:schemeClr val="bg1"/>
                </a:solidFill>
              </a:rPr>
              <a:t>sabbath</a:t>
            </a:r>
            <a:r>
              <a:rPr lang="en-US" sz="3600" dirty="0">
                <a:solidFill>
                  <a:schemeClr val="bg1"/>
                </a:solidFill>
              </a:rPr>
              <a:t>, from doing thy pleasure on my holy day; and call the </a:t>
            </a:r>
            <a:r>
              <a:rPr lang="en-US" sz="3600" dirty="0" err="1">
                <a:solidFill>
                  <a:schemeClr val="bg1"/>
                </a:solidFill>
              </a:rPr>
              <a:t>sabbath</a:t>
            </a:r>
            <a:r>
              <a:rPr lang="en-US" sz="3600" dirty="0">
                <a:solidFill>
                  <a:schemeClr val="bg1"/>
                </a:solidFill>
              </a:rPr>
              <a:t> a delight, the holy of the Lord, </a:t>
            </a:r>
            <a:r>
              <a:rPr lang="en-US" sz="3600" dirty="0" err="1">
                <a:solidFill>
                  <a:schemeClr val="bg1"/>
                </a:solidFill>
              </a:rPr>
              <a:t>honourable</a:t>
            </a:r>
            <a:r>
              <a:rPr lang="en-US" sz="3600" dirty="0">
                <a:solidFill>
                  <a:schemeClr val="bg1"/>
                </a:solidFill>
              </a:rPr>
              <a:t>; and shalt </a:t>
            </a:r>
            <a:r>
              <a:rPr lang="en-US" sz="3600" dirty="0" err="1">
                <a:solidFill>
                  <a:schemeClr val="bg1"/>
                </a:solidFill>
              </a:rPr>
              <a:t>honour</a:t>
            </a:r>
            <a:r>
              <a:rPr lang="en-US" sz="3600" dirty="0">
                <a:solidFill>
                  <a:schemeClr val="bg1"/>
                </a:solidFill>
              </a:rPr>
              <a:t> him, not doing </a:t>
            </a:r>
            <a:r>
              <a:rPr lang="en-US" sz="3600" dirty="0" err="1">
                <a:solidFill>
                  <a:schemeClr val="bg1"/>
                </a:solidFill>
              </a:rPr>
              <a:t>thine</a:t>
            </a:r>
            <a:r>
              <a:rPr lang="en-US" sz="3600" dirty="0">
                <a:solidFill>
                  <a:schemeClr val="bg1"/>
                </a:solidFill>
              </a:rPr>
              <a:t> own ways, nor finding </a:t>
            </a:r>
            <a:r>
              <a:rPr lang="en-US" sz="3600" dirty="0" err="1">
                <a:solidFill>
                  <a:schemeClr val="bg1"/>
                </a:solidFill>
              </a:rPr>
              <a:t>thine</a:t>
            </a:r>
            <a:r>
              <a:rPr lang="en-US" sz="3600" dirty="0">
                <a:solidFill>
                  <a:schemeClr val="bg1"/>
                </a:solidFill>
              </a:rPr>
              <a:t> own pleasure, nor speaking </a:t>
            </a:r>
            <a:r>
              <a:rPr lang="en-US" sz="3600" dirty="0" err="1">
                <a:solidFill>
                  <a:schemeClr val="bg1"/>
                </a:solidFill>
              </a:rPr>
              <a:t>thine</a:t>
            </a:r>
            <a:r>
              <a:rPr lang="en-US" sz="3600" dirty="0">
                <a:solidFill>
                  <a:schemeClr val="bg1"/>
                </a:solidFill>
              </a:rPr>
              <a:t> own words:</a:t>
            </a:r>
            <a:endParaRPr lang="en-US" sz="36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3"/>
          <p:cNvSpPr txBox="1">
            <a:spLocks noChangeArrowheads="1"/>
          </p:cNvSpPr>
          <p:nvPr/>
        </p:nvSpPr>
        <p:spPr bwMode="auto">
          <a:xfrm>
            <a:off x="685800" y="838200"/>
            <a:ext cx="77724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a:t>
            </a:r>
            <a:r>
              <a:rPr lang="en-US" sz="4000" dirty="0" err="1">
                <a:solidFill>
                  <a:srgbClr val="FFFFFF"/>
                </a:solidFill>
              </a:rPr>
              <a:t>Hoichi</a:t>
            </a:r>
            <a:r>
              <a:rPr lang="en-US" sz="4000" dirty="0">
                <a:solidFill>
                  <a:srgbClr val="FFFFFF"/>
                </a:solidFill>
              </a:rPr>
              <a:t> </a:t>
            </a:r>
            <a:r>
              <a:rPr lang="en-US" sz="4000" dirty="0" err="1">
                <a:solidFill>
                  <a:srgbClr val="FFFFFF"/>
                </a:solidFill>
              </a:rPr>
              <a:t>Ayoagi</a:t>
            </a:r>
            <a:r>
              <a:rPr lang="en-US" sz="4000" dirty="0">
                <a:solidFill>
                  <a:srgbClr val="FFFFFF"/>
                </a:solidFill>
              </a:rPr>
              <a:t> told about surviving the 9.4 earthquake in Japan and also years earlier surviving a bad car accident that left him with a lot of pain.  He said adversity and trials are part of the plan and quoted Abraham </a:t>
            </a:r>
            <a:r>
              <a:rPr lang="en-US" sz="4000" dirty="0" smtClean="0">
                <a:solidFill>
                  <a:srgbClr val="FFFFFF"/>
                </a:solidFill>
              </a:rPr>
              <a:t>3:25.</a:t>
            </a:r>
            <a:r>
              <a:rPr lang="en-US" sz="4000" b="1" dirty="0" smtClean="0">
                <a:solidFill>
                  <a:srgbClr val="FFFFFF"/>
                </a:solidFill>
              </a:rPr>
              <a:t>  </a:t>
            </a:r>
            <a:r>
              <a:rPr lang="en-US" sz="4000" b="1" dirty="0">
                <a:solidFill>
                  <a:srgbClr val="FFFFFF"/>
                </a:solidFill>
              </a:rPr>
              <a:t>Find and read </a:t>
            </a:r>
            <a:r>
              <a:rPr lang="en-US" sz="4000" b="1" dirty="0" smtClean="0">
                <a:solidFill>
                  <a:srgbClr val="FFFFFF"/>
                </a:solidFill>
              </a:rPr>
              <a:t>that scripture!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49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Holland said Isaiah invoked the image of a mother’s devotion in showing Heavenly Father’s love in Isaiah 49:15.  </a:t>
            </a:r>
            <a:r>
              <a:rPr lang="en-US" sz="4000" b="1" dirty="0">
                <a:solidFill>
                  <a:srgbClr val="FFFFFF"/>
                </a:solidFill>
              </a:rPr>
              <a:t>Find and read that scripture.</a:t>
            </a:r>
            <a:r>
              <a:rPr lang="en-US" sz="4000" dirty="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60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6020" name="TextBox 4"/>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Can a woman forget her sucking child, that she should not have compassion on the son of her womb? yea, they may forget, yet will I not forget thee.</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70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609600" y="838200"/>
            <a:ext cx="8077200" cy="4524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600" dirty="0">
                <a:solidFill>
                  <a:srgbClr val="FFFFFF"/>
                </a:solidFill>
              </a:rPr>
              <a:t>Elder </a:t>
            </a:r>
            <a:r>
              <a:rPr lang="en-US" sz="3600" dirty="0" err="1" smtClean="0">
                <a:solidFill>
                  <a:srgbClr val="FFFFFF"/>
                </a:solidFill>
              </a:rPr>
              <a:t>Maynes</a:t>
            </a:r>
            <a:r>
              <a:rPr lang="en-US" sz="3600" dirty="0" smtClean="0">
                <a:solidFill>
                  <a:srgbClr val="FFFFFF"/>
                </a:solidFill>
              </a:rPr>
              <a:t> </a:t>
            </a:r>
            <a:r>
              <a:rPr lang="en-US" sz="3600" dirty="0">
                <a:solidFill>
                  <a:srgbClr val="FFFFFF"/>
                </a:solidFill>
              </a:rPr>
              <a:t>told the story of Elder </a:t>
            </a:r>
            <a:r>
              <a:rPr lang="en-US" sz="3600" dirty="0" smtClean="0">
                <a:solidFill>
                  <a:srgbClr val="FFFFFF"/>
                </a:solidFill>
              </a:rPr>
              <a:t>Aoba </a:t>
            </a:r>
            <a:r>
              <a:rPr lang="en-US" sz="3600" dirty="0">
                <a:solidFill>
                  <a:srgbClr val="FFFFFF"/>
                </a:solidFill>
              </a:rPr>
              <a:t>from Japan </a:t>
            </a:r>
            <a:r>
              <a:rPr lang="en-US" sz="3600" dirty="0" smtClean="0">
                <a:solidFill>
                  <a:srgbClr val="FFFFFF"/>
                </a:solidFill>
              </a:rPr>
              <a:t>created pottery to </a:t>
            </a:r>
            <a:r>
              <a:rPr lang="en-US" sz="3600" dirty="0">
                <a:solidFill>
                  <a:srgbClr val="FFFFFF"/>
                </a:solidFill>
              </a:rPr>
              <a:t>teach some lessons to a young single adult conference.  They could only make pottery if the clay was in the direct center of the wheel so it would not fly around when the wheel was spinning. Then he quoted Isaiah 64:8.  </a:t>
            </a:r>
            <a:r>
              <a:rPr lang="en-US" sz="3600" b="1" dirty="0">
                <a:solidFill>
                  <a:srgbClr val="FFFFFF"/>
                </a:solidFill>
              </a:rPr>
              <a:t>Find and read that scripture</a:t>
            </a:r>
            <a:r>
              <a:rPr lang="en-US" sz="3600" dirty="0">
                <a:solidFill>
                  <a:srgbClr val="FFFFFF"/>
                </a:solidFill>
              </a:rPr>
              <a:t>. </a:t>
            </a: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80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8068" name="TextBox 4"/>
          <p:cNvSpPr txBox="1">
            <a:spLocks noChangeArrowheads="1"/>
          </p:cNvSpPr>
          <p:nvPr/>
        </p:nvSpPr>
        <p:spPr bwMode="auto">
          <a:xfrm>
            <a:off x="12954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chemeClr val="bg1"/>
                </a:solidFill>
              </a:rPr>
              <a:t>But now, O Lord, thou art our father; we are the clay, and thou our potter; and we all are the work of thy hand.</a:t>
            </a:r>
            <a:endParaRPr lang="en-US" sz="40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90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89092" name="Text Box 4"/>
          <p:cNvSpPr txBox="1">
            <a:spLocks noChangeArrowheads="1"/>
          </p:cNvSpPr>
          <p:nvPr/>
        </p:nvSpPr>
        <p:spPr bwMode="auto">
          <a:xfrm>
            <a:off x="304800" y="1524000"/>
            <a:ext cx="8382000" cy="4619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a:latin typeface="Times New Roman" pitchFamily="18" charset="0"/>
                <a:ea typeface="+mn-ea"/>
                <a:cs typeface="+mn-cs"/>
              </a:rPr>
              <a:t> </a:t>
            </a:r>
            <a:endParaRPr lang="en-US" sz="3600">
              <a:solidFill>
                <a:schemeClr val="bg1"/>
              </a:solidFill>
              <a:latin typeface="Courier New" pitchFamily="49" charset="0"/>
              <a:ea typeface="+mn-ea"/>
              <a:cs typeface="+mn-cs"/>
            </a:endParaRPr>
          </a:p>
        </p:txBody>
      </p:sp>
      <p:sp>
        <p:nvSpPr>
          <p:cNvPr id="2" name="TextBox 4"/>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Cook said that we live in a day when Christianity is under attack and quoted Isaiah 5:20 which he said also describes our day!  </a:t>
            </a:r>
            <a:r>
              <a:rPr lang="en-US" sz="4000" b="1" dirty="0">
                <a:solidFill>
                  <a:srgbClr val="FFFFFF"/>
                </a:solidFill>
              </a:rPr>
              <a:t>Find and read that scripture</a:t>
            </a:r>
            <a:r>
              <a:rPr lang="en-US" sz="4000" dirty="0">
                <a:solidFill>
                  <a:srgbClr val="FFFFFF"/>
                </a:solidFill>
              </a:rPr>
              <a:t>!</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01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267200" y="60198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0116" name="TextBox 4"/>
          <p:cNvSpPr txBox="1">
            <a:spLocks noChangeArrowheads="1"/>
          </p:cNvSpPr>
          <p:nvPr/>
        </p:nvSpPr>
        <p:spPr bwMode="auto">
          <a:xfrm>
            <a:off x="1371600" y="838200"/>
            <a:ext cx="63246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Woe unto them that call evil good, and good evil; that put darkness for light, and light for darkness; that put bitter for sweet, and sweet for bitter!</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r>
              <a:rPr lang="en-US"/>
              <a:t> </a:t>
            </a:r>
          </a:p>
        </p:txBody>
      </p:sp>
      <p:sp>
        <p:nvSpPr>
          <p:cNvPr id="911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914400" y="838200"/>
            <a:ext cx="7086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President Monson shared the story of obtaining land for the BYU Jerusalem Center.  </a:t>
            </a:r>
            <a:r>
              <a:rPr lang="en-US" sz="4000" b="1" dirty="0">
                <a:solidFill>
                  <a:srgbClr val="FFFFFF"/>
                </a:solidFill>
              </a:rPr>
              <a:t>What was the concern of the Jewish Leaders</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2164" name="TextBox 4"/>
          <p:cNvSpPr txBox="1">
            <a:spLocks noChangeArrowheads="1"/>
          </p:cNvSpPr>
          <p:nvPr/>
        </p:nvSpPr>
        <p:spPr bwMode="auto">
          <a:xfrm>
            <a:off x="457200" y="914400"/>
            <a:ext cx="80772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The church had to agree that </a:t>
            </a:r>
            <a:r>
              <a:rPr lang="en-US" sz="4000" dirty="0" smtClean="0">
                <a:solidFill>
                  <a:srgbClr val="FFFFFF"/>
                </a:solidFill>
              </a:rPr>
              <a:t>there would be no proselyting. </a:t>
            </a:r>
            <a:r>
              <a:rPr lang="en-US" sz="4000" dirty="0">
                <a:solidFill>
                  <a:srgbClr val="FFFFFF"/>
                </a:solidFill>
              </a:rPr>
              <a:t>One Jewish leader remarked that he knew the church would honor the agreement, but he </a:t>
            </a:r>
            <a:r>
              <a:rPr lang="en-US" sz="4000" dirty="0" smtClean="0">
                <a:solidFill>
                  <a:srgbClr val="FFFFFF"/>
                </a:solidFill>
              </a:rPr>
              <a:t>asked, “What </a:t>
            </a:r>
            <a:r>
              <a:rPr lang="en-US" sz="4000" dirty="0">
                <a:solidFill>
                  <a:srgbClr val="FFFFFF"/>
                </a:solidFill>
              </a:rPr>
              <a:t>are we going to do about the light in their </a:t>
            </a:r>
            <a:r>
              <a:rPr lang="en-US" sz="4000" dirty="0" smtClean="0">
                <a:solidFill>
                  <a:srgbClr val="FFFFFF"/>
                </a:solidFill>
              </a:rPr>
              <a:t>eyes?” </a:t>
            </a:r>
            <a:r>
              <a:rPr lang="en-US" sz="4000" dirty="0">
                <a:solidFill>
                  <a:srgbClr val="FFFFFF"/>
                </a:solidFill>
              </a:rPr>
              <a:t>(referring to the students).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31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President Monson used 1 Timothy 4:12 as the basis of his talk.  </a:t>
            </a:r>
            <a:r>
              <a:rPr lang="en-US" sz="4000" b="1" dirty="0">
                <a:solidFill>
                  <a:srgbClr val="FFFFFF"/>
                </a:solidFill>
              </a:rPr>
              <a:t>Find and read that scripture.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42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4212" name="TextBox 4"/>
          <p:cNvSpPr txBox="1">
            <a:spLocks noChangeArrowheads="1"/>
          </p:cNvSpPr>
          <p:nvPr/>
        </p:nvSpPr>
        <p:spPr bwMode="auto">
          <a:xfrm>
            <a:off x="1371600" y="685800"/>
            <a:ext cx="63246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Let no man despise thy youth; but be thou an example of the believers, in word, in conversation, in charity, in spirit, in faith, in purity.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3">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4" name="TextBox 4"/>
          <p:cNvSpPr txBox="1">
            <a:spLocks noChangeArrowheads="1"/>
          </p:cNvSpPr>
          <p:nvPr/>
        </p:nvSpPr>
        <p:spPr bwMode="auto">
          <a:xfrm>
            <a:off x="685800" y="685800"/>
            <a:ext cx="77724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indent="0"/>
            <a:r>
              <a:rPr lang="en-US" sz="3600" dirty="0">
                <a:solidFill>
                  <a:srgbClr val="FFFFFF"/>
                </a:solidFill>
              </a:rPr>
              <a:t>And we will prove them herewith, to see if they will do all things whatsoever the Lord their God shall command them;</a:t>
            </a:r>
          </a:p>
          <a:p>
            <a:pPr marL="0" indent="0"/>
            <a:endParaRPr lang="en-US" sz="3600" dirty="0">
              <a:solidFill>
                <a:srgbClr val="FFFFFF"/>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52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1371600" y="838200"/>
            <a:ext cx="6324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 </a:t>
            </a:r>
            <a:r>
              <a:rPr lang="en-US" sz="4000" dirty="0" err="1">
                <a:solidFill>
                  <a:srgbClr val="FFFFFF"/>
                </a:solidFill>
              </a:rPr>
              <a:t>Uchtdorf</a:t>
            </a:r>
            <a:r>
              <a:rPr lang="en-US" sz="4000" dirty="0">
                <a:solidFill>
                  <a:srgbClr val="FFFFFF"/>
                </a:solidFill>
              </a:rPr>
              <a:t> said this:  Exaltation is our goal and _______ is our journey.  Fill in the blank:</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62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96260" name="TextBox 4"/>
          <p:cNvSpPr txBox="1">
            <a:spLocks noChangeArrowheads="1"/>
          </p:cNvSpPr>
          <p:nvPr/>
        </p:nvSpPr>
        <p:spPr bwMode="auto">
          <a:xfrm>
            <a:off x="762000" y="838200"/>
            <a:ext cx="7772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600" dirty="0" smtClean="0">
                <a:solidFill>
                  <a:srgbClr val="FFFFFF"/>
                </a:solidFill>
              </a:rPr>
              <a:t>Discipleship</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72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685800" y="838200"/>
            <a:ext cx="7848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President Monson had a message for the youth of the church.  He said that as the world moves further away from principles and guidelines given to us by Heavenly Father, we will stand out from the crowd because we are different.  </a:t>
            </a:r>
            <a:r>
              <a:rPr lang="en-US" sz="4000" b="1" dirty="0">
                <a:solidFill>
                  <a:srgbClr val="FFFFFF"/>
                </a:solidFill>
              </a:rPr>
              <a:t>Name one of the ways he encouraged the youth to be different</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ChangeArrowheads="1"/>
          </p:cNvSpPr>
          <p:nvPr/>
        </p:nvSpPr>
        <p:spPr bwMode="auto">
          <a:xfrm>
            <a:off x="0" y="4763"/>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83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4"/>
          <p:cNvSpPr txBox="1">
            <a:spLocks noChangeArrowheads="1"/>
          </p:cNvSpPr>
          <p:nvPr/>
        </p:nvSpPr>
        <p:spPr bwMode="auto">
          <a:xfrm>
            <a:off x="838200" y="914400"/>
            <a:ext cx="75438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dress modestly, do not use profanity, do not partake of substances, avoid off color humor, avoid media choices that are demeaning and remove the spirit from our homes.</a:t>
            </a:r>
            <a:r>
              <a:rPr lang="en-US" sz="4000" b="1" dirty="0">
                <a:solidFill>
                  <a:srgbClr val="FFFFFF"/>
                </a:solidFill>
              </a:rPr>
              <a:t>  </a:t>
            </a:r>
            <a:endParaRPr lang="en-US" sz="4000" dirty="0">
              <a:solidFill>
                <a:srgbClr val="FFFFFF"/>
              </a:solidFill>
            </a:endParaRPr>
          </a:p>
          <a:p>
            <a:endParaRPr lang="en-US" sz="4000" dirty="0">
              <a:solidFill>
                <a:srgbClr val="FFFFFF"/>
              </a:solidFill>
            </a:endParaRPr>
          </a:p>
        </p:txBody>
      </p:sp>
      <p:sp>
        <p:nvSpPr>
          <p:cNvPr id="98308"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ChangeArrowheads="1"/>
          </p:cNvSpPr>
          <p:nvPr/>
        </p:nvSpPr>
        <p:spPr bwMode="auto">
          <a:xfrm>
            <a:off x="-4763"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993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TextBox 2"/>
          <p:cNvSpPr txBox="1"/>
          <p:nvPr/>
        </p:nvSpPr>
        <p:spPr>
          <a:xfrm>
            <a:off x="1219200" y="762000"/>
            <a:ext cx="6629400" cy="3170099"/>
          </a:xfrm>
          <a:prstGeom prst="rect">
            <a:avLst/>
          </a:prstGeom>
          <a:noFill/>
        </p:spPr>
        <p:txBody>
          <a:bodyPr wrap="square" rtlCol="0">
            <a:spAutoFit/>
          </a:bodyPr>
          <a:lstStyle/>
          <a:p>
            <a:r>
              <a:rPr lang="en-US" sz="4000" dirty="0">
                <a:solidFill>
                  <a:srgbClr val="FFFFFF"/>
                </a:solidFill>
              </a:rPr>
              <a:t>Pres. </a:t>
            </a:r>
            <a:r>
              <a:rPr lang="en-US" sz="4000" dirty="0" err="1" smtClean="0">
                <a:solidFill>
                  <a:srgbClr val="FFFFFF"/>
                </a:solidFill>
              </a:rPr>
              <a:t>Eyring</a:t>
            </a:r>
            <a:r>
              <a:rPr lang="en-US" sz="4000" dirty="0" smtClean="0">
                <a:solidFill>
                  <a:srgbClr val="FFFFFF"/>
                </a:solidFill>
              </a:rPr>
              <a:t> taught how valuable the inspiration of the Holy Ghost is in our lives. </a:t>
            </a:r>
            <a:r>
              <a:rPr lang="en-US" sz="4000" dirty="0" smtClean="0">
                <a:solidFill>
                  <a:srgbClr val="FFFFFF"/>
                </a:solidFill>
              </a:rPr>
              <a:t>What did he say we should do when we receive a prompting?</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03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90600" y="990600"/>
            <a:ext cx="7696200" cy="3170099"/>
          </a:xfrm>
          <a:prstGeom prst="rect">
            <a:avLst/>
          </a:prstGeom>
          <a:noFill/>
        </p:spPr>
        <p:txBody>
          <a:bodyPr wrap="square" rtlCol="0">
            <a:spAutoFit/>
          </a:bodyPr>
          <a:lstStyle/>
          <a:p>
            <a:r>
              <a:rPr lang="en-US" sz="4000" dirty="0">
                <a:solidFill>
                  <a:srgbClr val="FFFFFF"/>
                </a:solidFill>
              </a:rPr>
              <a:t>Whatever it is, do it. When you demonstrate your willingness to obey, the Spirit will send you more impressions of what God would have you do for Him.</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13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457200" y="838200"/>
            <a:ext cx="8077200" cy="5262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800" dirty="0">
                <a:solidFill>
                  <a:srgbClr val="FFFFFF"/>
                </a:solidFill>
              </a:rPr>
              <a:t>President Nelson was a cardiologist and was a pioneer in heart surgery.  He told how 58 years ago, he was asked to operate on a little girl ill from heart disease.  Her older brother had previously died. He was not optimistic about the outcome but vowed to do all his power to save her. Despite his best efforts, the child died. Later the same parents brought another daughter to him. Again, he performed an operation and this child also died.  This third heart-breaking loss in one family literally undid him. He said he went home grief-stricken and cried on the floor all night long.  </a:t>
            </a:r>
            <a:r>
              <a:rPr lang="en-US" sz="2800" b="1" dirty="0">
                <a:solidFill>
                  <a:srgbClr val="FFFFFF"/>
                </a:solidFill>
              </a:rPr>
              <a:t>Tell what his first wife </a:t>
            </a:r>
            <a:r>
              <a:rPr lang="en-US" sz="2800" b="1" dirty="0" err="1">
                <a:solidFill>
                  <a:srgbClr val="FFFFFF"/>
                </a:solidFill>
              </a:rPr>
              <a:t>Danzel</a:t>
            </a:r>
            <a:r>
              <a:rPr lang="en-US" sz="2800" b="1" dirty="0">
                <a:solidFill>
                  <a:srgbClr val="FFFFFF"/>
                </a:solidFill>
              </a:rPr>
              <a:t> did to help </a:t>
            </a:r>
            <a:r>
              <a:rPr lang="en-US" sz="2800" b="1" dirty="0" smtClean="0">
                <a:solidFill>
                  <a:srgbClr val="FFFFFF"/>
                </a:solidFill>
              </a:rPr>
              <a:t>him. </a:t>
            </a:r>
            <a:endParaRPr lang="en-US" sz="28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ChangeArrowheads="1"/>
          </p:cNvSpPr>
          <p:nvPr/>
        </p:nvSpPr>
        <p:spPr bwMode="auto">
          <a:xfrm>
            <a:off x="-127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04" name="TextBox 4"/>
          <p:cNvSpPr txBox="1">
            <a:spLocks noChangeArrowheads="1"/>
          </p:cNvSpPr>
          <p:nvPr/>
        </p:nvSpPr>
        <p:spPr bwMode="auto">
          <a:xfrm>
            <a:off x="685800" y="914400"/>
            <a:ext cx="7924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A</a:t>
            </a:r>
            <a:r>
              <a:rPr lang="en-US" sz="3200" dirty="0" smtClean="0">
                <a:solidFill>
                  <a:srgbClr val="FFFFFF"/>
                </a:solidFill>
              </a:rPr>
              <a:t>t </a:t>
            </a:r>
            <a:r>
              <a:rPr lang="en-US" sz="3200" dirty="0">
                <a:solidFill>
                  <a:srgbClr val="FFFFFF"/>
                </a:solidFill>
              </a:rPr>
              <a:t>5:00 am, </a:t>
            </a:r>
            <a:r>
              <a:rPr lang="en-US" sz="3200" dirty="0" err="1">
                <a:solidFill>
                  <a:srgbClr val="FFFFFF"/>
                </a:solidFill>
              </a:rPr>
              <a:t>Danzel</a:t>
            </a:r>
            <a:r>
              <a:rPr lang="en-US" sz="3200" dirty="0">
                <a:solidFill>
                  <a:srgbClr val="FFFFFF"/>
                </a:solidFill>
              </a:rPr>
              <a:t> looked at me and asked, are you finished crying? Then get dressed, go back to the lab, go to work. You  need to learn more.  If you quit now, others will have to painfully learn what you know now. I went back to work and learned more.  If not for her, I would not have done open heart surgery and in 1972 do the operation that saved the life of Spencer W. Kimball. </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34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Pres. </a:t>
            </a:r>
            <a:r>
              <a:rPr lang="en-US" sz="4000" dirty="0" err="1">
                <a:solidFill>
                  <a:srgbClr val="FFFFFF"/>
                </a:solidFill>
              </a:rPr>
              <a:t>Eyring</a:t>
            </a:r>
            <a:r>
              <a:rPr lang="en-US" sz="4000" dirty="0">
                <a:solidFill>
                  <a:srgbClr val="FFFFFF"/>
                </a:solidFill>
              </a:rPr>
              <a:t> spoke about how the Holy Ghost can help us in many ways. Then he told the story how that help came to his </a:t>
            </a:r>
            <a:r>
              <a:rPr lang="en-US" sz="4000" dirty="0" smtClean="0">
                <a:solidFill>
                  <a:srgbClr val="FFFFFF"/>
                </a:solidFill>
              </a:rPr>
              <a:t>father as he tried to keep the Sabbath day holy.</a:t>
            </a:r>
            <a:r>
              <a:rPr lang="en-US" sz="4000" b="1" dirty="0" smtClean="0">
                <a:solidFill>
                  <a:srgbClr val="FFFFFF"/>
                </a:solidFill>
              </a:rPr>
              <a:t>  </a:t>
            </a:r>
            <a:r>
              <a:rPr lang="en-US" sz="4000" b="1" dirty="0">
                <a:solidFill>
                  <a:srgbClr val="FFFFFF"/>
                </a:solidFill>
              </a:rPr>
              <a:t>Tell the story.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44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445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04453" name="TextBox 5"/>
          <p:cNvSpPr txBox="1">
            <a:spLocks noChangeArrowheads="1"/>
          </p:cNvSpPr>
          <p:nvPr/>
        </p:nvSpPr>
        <p:spPr bwMode="auto">
          <a:xfrm>
            <a:off x="304800" y="609600"/>
            <a:ext cx="861060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lvl="0"/>
            <a:r>
              <a:rPr lang="en-US" sz="2600" dirty="0">
                <a:solidFill>
                  <a:schemeClr val="bg1"/>
                </a:solidFill>
              </a:rPr>
              <a:t>That help came to my father years ago when his work took him to Australia. He was alone on a Sunday, and he wanted to take the sacrament. He could find no information about Latter-day Saint meetings. So he started walking. He prayed at each intersection to know which way to turn. After walking and making turns for an hour, he stopped to pray again. He felt an impression to turn down a particular street. Soon he began to hear singing coming from the ground floor of an apartment building close by. He looked in at the window and saw a few people seated near a table covered with a white cloth and sacrament trays.</a:t>
            </a:r>
            <a:endParaRPr lang="en-US" sz="26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3"/>
          <p:cNvSpPr txBox="1">
            <a:spLocks noChangeArrowheads="1"/>
          </p:cNvSpPr>
          <p:nvPr/>
        </p:nvSpPr>
        <p:spPr bwMode="auto">
          <a:xfrm>
            <a:off x="1371600" y="838200"/>
            <a:ext cx="63246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Elder Allen D. </a:t>
            </a:r>
            <a:r>
              <a:rPr lang="en-US" sz="4000" dirty="0" err="1" smtClean="0">
                <a:solidFill>
                  <a:srgbClr val="FFFFFF"/>
                </a:solidFill>
              </a:rPr>
              <a:t>Haynie</a:t>
            </a:r>
            <a:r>
              <a:rPr lang="en-US" sz="4000" dirty="0" smtClean="0">
                <a:solidFill>
                  <a:srgbClr val="FFFFFF"/>
                </a:solidFill>
              </a:rPr>
              <a:t> said, “Because </a:t>
            </a:r>
            <a:r>
              <a:rPr lang="en-US" sz="4000" dirty="0">
                <a:solidFill>
                  <a:srgbClr val="FFFFFF"/>
                </a:solidFill>
              </a:rPr>
              <a:t>our Father in Heaven loves us and has as His purpose “to bring to pass [our] immortality and eternal life,</a:t>
            </a:r>
            <a:r>
              <a:rPr lang="en-US" sz="4000" dirty="0" smtClean="0">
                <a:solidFill>
                  <a:srgbClr val="FFFFFF"/>
                </a:solidFill>
              </a:rPr>
              <a:t>” </a:t>
            </a:r>
            <a:r>
              <a:rPr lang="en-US" sz="4000" dirty="0">
                <a:solidFill>
                  <a:srgbClr val="FFFFFF"/>
                </a:solidFill>
              </a:rPr>
              <a:t>His plan included the role of a </a:t>
            </a:r>
            <a:r>
              <a:rPr lang="en-US" sz="4000" dirty="0" smtClean="0">
                <a:solidFill>
                  <a:srgbClr val="FFFFFF"/>
                </a:solidFill>
              </a:rPr>
              <a:t>Savior.” Find the scripture mastery he quoted.</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841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8419"/>
                                        </p:tgtEl>
                                        <p:attrNameLst>
                                          <p:attrName>style.visibility</p:attrName>
                                        </p:attrNameLst>
                                      </p:cBhvr>
                                      <p:to>
                                        <p:strVal val="visible"/>
                                      </p:to>
                                    </p:set>
                                    <p:animEffect transition="in" filter="box(out)">
                                      <p:cBhvr>
                                        <p:cTn id="7" dur="500"/>
                                        <p:tgtEl>
                                          <p:spTgt spid="18841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64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TextBox 3"/>
          <p:cNvSpPr txBox="1">
            <a:spLocks noChangeArrowheads="1"/>
          </p:cNvSpPr>
          <p:nvPr/>
        </p:nvSpPr>
        <p:spPr bwMode="auto">
          <a:xfrm>
            <a:off x="914400" y="838200"/>
            <a:ext cx="72390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Elder Holland told the story of a man who was dying away from the church he believed was true.  He said that however painful it is going to be for him to stand before God, he could not bear the thought of standing before who else?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75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7524" name="TextBox 4"/>
          <p:cNvSpPr txBox="1">
            <a:spLocks noChangeArrowheads="1"/>
          </p:cNvSpPr>
          <p:nvPr/>
        </p:nvSpPr>
        <p:spPr bwMode="auto">
          <a:xfrm>
            <a:off x="685800" y="914400"/>
            <a:ext cx="76962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smtClean="0">
                <a:solidFill>
                  <a:srgbClr val="FFFFFF"/>
                </a:solidFill>
              </a:rPr>
              <a:t>His mother</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85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TextBox 3"/>
          <p:cNvSpPr txBox="1">
            <a:spLocks noChangeArrowheads="1"/>
          </p:cNvSpPr>
          <p:nvPr/>
        </p:nvSpPr>
        <p:spPr bwMode="auto">
          <a:xfrm>
            <a:off x="838200" y="838200"/>
            <a:ext cx="723900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Foster told the story of a young man named Pablo who wanted to serve a mission.  </a:t>
            </a:r>
            <a:r>
              <a:rPr lang="en-US" sz="3200" dirty="0" smtClean="0">
                <a:solidFill>
                  <a:srgbClr val="FFFFFF"/>
                </a:solidFill>
              </a:rPr>
              <a:t>He </a:t>
            </a:r>
            <a:r>
              <a:rPr lang="en-US" sz="3200" dirty="0">
                <a:solidFill>
                  <a:srgbClr val="FFFFFF"/>
                </a:solidFill>
              </a:rPr>
              <a:t>interviewed him about his worthiness.  His answers were exact.  He was completely honest.  </a:t>
            </a:r>
            <a:r>
              <a:rPr lang="en-US" sz="3200" dirty="0" smtClean="0">
                <a:solidFill>
                  <a:srgbClr val="FFFFFF"/>
                </a:solidFill>
              </a:rPr>
              <a:t>Elder Foster </a:t>
            </a:r>
            <a:r>
              <a:rPr lang="en-US" sz="3200" dirty="0">
                <a:solidFill>
                  <a:srgbClr val="FFFFFF"/>
                </a:solidFill>
              </a:rPr>
              <a:t>was so impressed with this young man.  He asked Pablo, “Who helped you come to this point in your life?”  </a:t>
            </a:r>
            <a:r>
              <a:rPr lang="en-US" sz="3200" dirty="0" smtClean="0">
                <a:solidFill>
                  <a:srgbClr val="FFFFFF"/>
                </a:solidFill>
              </a:rPr>
              <a:t>Pablo answered, “My </a:t>
            </a:r>
            <a:r>
              <a:rPr lang="en-US" sz="3200" dirty="0">
                <a:solidFill>
                  <a:srgbClr val="FFFFFF"/>
                </a:solidFill>
              </a:rPr>
              <a:t>dad</a:t>
            </a:r>
            <a:r>
              <a:rPr lang="en-US" sz="3200" dirty="0" smtClean="0">
                <a:solidFill>
                  <a:srgbClr val="FFFFFF"/>
                </a:solidFill>
              </a:rPr>
              <a:t>.”  </a:t>
            </a:r>
            <a:r>
              <a:rPr lang="en-US" sz="3200" dirty="0">
                <a:solidFill>
                  <a:srgbClr val="FFFFFF"/>
                </a:solidFill>
              </a:rPr>
              <a:t>Elder Foster asked him to tell him his story.  </a:t>
            </a:r>
            <a:r>
              <a:rPr lang="en-US" sz="3200" b="1" dirty="0">
                <a:solidFill>
                  <a:srgbClr val="FFFFFF"/>
                </a:solidFill>
              </a:rPr>
              <a:t>Tell the rest of the </a:t>
            </a:r>
            <a:r>
              <a:rPr lang="en-US" sz="3200" b="1" dirty="0" smtClean="0">
                <a:solidFill>
                  <a:srgbClr val="FFFFFF"/>
                </a:solidFill>
              </a:rPr>
              <a:t>Pablo’s story</a:t>
            </a:r>
            <a:r>
              <a:rPr lang="en-US" sz="3200" b="1" dirty="0">
                <a:solidFill>
                  <a:srgbClr val="FFFFFF"/>
                </a:solidFill>
              </a:rPr>
              <a:t>: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95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1066800" y="990600"/>
            <a:ext cx="6858000" cy="4524315"/>
          </a:xfrm>
          <a:prstGeom prst="rect">
            <a:avLst/>
          </a:prstGeom>
          <a:noFill/>
        </p:spPr>
        <p:txBody>
          <a:bodyPr wrap="square" rtlCol="0">
            <a:spAutoFit/>
          </a:bodyPr>
          <a:lstStyle/>
          <a:p>
            <a:r>
              <a:rPr lang="en-US" dirty="0">
                <a:solidFill>
                  <a:srgbClr val="FFFFFF"/>
                </a:solidFill>
              </a:rPr>
              <a:t>When I was nine, my dad took me aside and said, ‘Pablo, I was nine once too. Here are some things you may come across. You’ll see people cheating in school. You might be around people who swear. You’ll probably have days when you don’t want to go to church. Now, when these things happen—or anything else that troubles you—I want you to come and talk to me, and I’ll help you get through them. And then I’ll tell you what comes next</a:t>
            </a:r>
            <a:r>
              <a:rPr lang="en-US" dirty="0" smtClean="0">
                <a:solidFill>
                  <a:srgbClr val="FFFFFF"/>
                </a:solidFill>
              </a:rPr>
              <a:t>.”</a:t>
            </a:r>
            <a:br>
              <a:rPr lang="en-US" dirty="0" smtClean="0">
                <a:solidFill>
                  <a:srgbClr val="FFFFFF"/>
                </a:solidFill>
              </a:rPr>
            </a:br>
            <a:r>
              <a:rPr lang="en-US" dirty="0" smtClean="0">
                <a:solidFill>
                  <a:srgbClr val="FFFFFF"/>
                </a:solidFill>
              </a:rPr>
              <a:t/>
            </a:r>
            <a:br>
              <a:rPr lang="en-US" dirty="0" smtClean="0">
                <a:solidFill>
                  <a:srgbClr val="FFFFFF"/>
                </a:solidFill>
              </a:rPr>
            </a:br>
            <a:r>
              <a:rPr lang="en-US" dirty="0" smtClean="0">
                <a:solidFill>
                  <a:srgbClr val="FFFFFF"/>
                </a:solidFill>
              </a:rPr>
              <a:t>This happened every year as Pablo grew up. His father helped him “line upon Line.”</a:t>
            </a:r>
            <a:endParaRPr lang="en-US"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05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838200" y="838200"/>
            <a:ext cx="74676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b="1" dirty="0">
                <a:solidFill>
                  <a:srgbClr val="FFFFFF"/>
                </a:solidFill>
              </a:rPr>
              <a:t>How did Elder </a:t>
            </a:r>
            <a:r>
              <a:rPr lang="en-US" sz="4000" b="1" dirty="0" err="1">
                <a:solidFill>
                  <a:srgbClr val="FFFFFF"/>
                </a:solidFill>
              </a:rPr>
              <a:t>Christofferson</a:t>
            </a:r>
            <a:r>
              <a:rPr lang="en-US" sz="4000" b="1" dirty="0">
                <a:solidFill>
                  <a:srgbClr val="FFFFFF"/>
                </a:solidFill>
              </a:rPr>
              <a:t> say the gospel was preached in Adam's day that is slightly different from Moses time?</a:t>
            </a:r>
            <a:r>
              <a:rPr lang="en-US" sz="4000" dirty="0">
                <a:solidFill>
                  <a:srgbClr val="FFFFFF"/>
                </a:solidFill>
              </a:rPr>
              <a:t> </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16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1620" name="TextBox 4"/>
          <p:cNvSpPr txBox="1">
            <a:spLocks noChangeArrowheads="1"/>
          </p:cNvSpPr>
          <p:nvPr/>
        </p:nvSpPr>
        <p:spPr bwMode="auto">
          <a:xfrm>
            <a:off x="533400" y="838200"/>
            <a:ext cx="8382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Beginning </a:t>
            </a:r>
            <a:r>
              <a:rPr lang="en-US" sz="4000" dirty="0">
                <a:solidFill>
                  <a:srgbClr val="FFFFFF"/>
                </a:solidFill>
              </a:rPr>
              <a:t>with Adam, the gospel was preached and essential ordinances were done through a family order.  In Moses' time, we read of a formal structure including </a:t>
            </a:r>
            <a:r>
              <a:rPr lang="en-US" sz="4000" dirty="0" smtClean="0">
                <a:solidFill>
                  <a:srgbClr val="FFFFFF"/>
                </a:solidFill>
              </a:rPr>
              <a:t>elders, </a:t>
            </a:r>
            <a:r>
              <a:rPr lang="en-US" sz="4000" dirty="0">
                <a:solidFill>
                  <a:srgbClr val="FFFFFF"/>
                </a:solidFill>
              </a:rPr>
              <a:t>priests and judges.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1371600" y="838200"/>
            <a:ext cx="6324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fr-FR" sz="4000" dirty="0">
                <a:solidFill>
                  <a:srgbClr val="FFFFFF"/>
                </a:solidFill>
              </a:rPr>
              <a:t>Name </a:t>
            </a:r>
            <a:r>
              <a:rPr lang="fr-FR" sz="4000" dirty="0" err="1">
                <a:solidFill>
                  <a:srgbClr val="FFFFFF"/>
                </a:solidFill>
              </a:rPr>
              <a:t>President</a:t>
            </a:r>
            <a:r>
              <a:rPr lang="fr-FR" sz="4000" dirty="0">
                <a:solidFill>
                  <a:srgbClr val="FFFFFF"/>
                </a:solidFill>
              </a:rPr>
              <a:t> </a:t>
            </a:r>
            <a:r>
              <a:rPr lang="fr-FR" sz="4000" dirty="0" err="1">
                <a:solidFill>
                  <a:srgbClr val="FFFFFF"/>
                </a:solidFill>
              </a:rPr>
              <a:t>Monson’s</a:t>
            </a:r>
            <a:r>
              <a:rPr lang="fr-FR" sz="4000" dirty="0">
                <a:solidFill>
                  <a:srgbClr val="FFFFFF"/>
                </a:solidFill>
              </a:rPr>
              <a:t> </a:t>
            </a:r>
            <a:r>
              <a:rPr lang="fr-FR" sz="4000" dirty="0" err="1">
                <a:solidFill>
                  <a:srgbClr val="FFFFFF"/>
                </a:solidFill>
              </a:rPr>
              <a:t>counselors</a:t>
            </a:r>
            <a:r>
              <a:rPr lang="fr-FR" sz="4000" dirty="0">
                <a:solidFill>
                  <a:srgbClr val="FFFFFF"/>
                </a:solidFill>
              </a:rPr>
              <a:t>.</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36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3668" name="TextBox 4"/>
          <p:cNvSpPr txBox="1">
            <a:spLocks noChangeArrowheads="1"/>
          </p:cNvSpPr>
          <p:nvPr/>
        </p:nvSpPr>
        <p:spPr bwMode="auto">
          <a:xfrm>
            <a:off x="1371600" y="838200"/>
            <a:ext cx="6324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a:solidFill>
                  <a:schemeClr val="bg1"/>
                </a:solidFill>
              </a:rPr>
              <a:t>Henry B. Eyring and </a:t>
            </a:r>
          </a:p>
          <a:p>
            <a:r>
              <a:rPr lang="en-US" sz="4000">
                <a:solidFill>
                  <a:schemeClr val="bg1"/>
                </a:solidFill>
              </a:rPr>
              <a:t>Dieter F. Uchtdorf.</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46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14692" name="Text Box 4"/>
          <p:cNvSpPr txBox="1">
            <a:spLocks noChangeArrowheads="1"/>
          </p:cNvSpPr>
          <p:nvPr/>
        </p:nvSpPr>
        <p:spPr bwMode="auto">
          <a:xfrm>
            <a:off x="304800" y="1143000"/>
            <a:ext cx="8382000" cy="1323975"/>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3200">
                <a:solidFill>
                  <a:schemeClr val="bg1"/>
                </a:solidFill>
                <a:latin typeface="Times New Roman" pitchFamily="18" charset="0"/>
                <a:ea typeface="+mn-ea"/>
                <a:cs typeface="+mn-cs"/>
              </a:rPr>
              <a:t> </a:t>
            </a:r>
          </a:p>
          <a:p>
            <a:pPr algn="ctr">
              <a:spcBef>
                <a:spcPct val="50000"/>
              </a:spcBef>
              <a:defRPr/>
            </a:pPr>
            <a:endParaRPr lang="en-US" sz="3200">
              <a:solidFill>
                <a:schemeClr val="bg1"/>
              </a:solidFill>
              <a:latin typeface="Times New Roman" pitchFamily="18" charset="0"/>
              <a:ea typeface="+mn-ea"/>
              <a:cs typeface="+mn-cs"/>
            </a:endParaRPr>
          </a:p>
        </p:txBody>
      </p:sp>
      <p:sp>
        <p:nvSpPr>
          <p:cNvPr id="2" name="TextBox 4"/>
          <p:cNvSpPr txBox="1">
            <a:spLocks noChangeArrowheads="1"/>
          </p:cNvSpPr>
          <p:nvPr/>
        </p:nvSpPr>
        <p:spPr bwMode="auto">
          <a:xfrm>
            <a:off x="1371600" y="838200"/>
            <a:ext cx="6324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Name </a:t>
            </a:r>
            <a:r>
              <a:rPr lang="en-US" sz="4000" dirty="0" smtClean="0">
                <a:solidFill>
                  <a:srgbClr val="FFFFFF"/>
                </a:solidFill>
              </a:rPr>
              <a:t>the </a:t>
            </a:r>
            <a:r>
              <a:rPr lang="en-US" sz="4000" dirty="0">
                <a:solidFill>
                  <a:srgbClr val="FFFFFF"/>
                </a:solidFill>
              </a:rPr>
              <a:t>three new members to the Quorum of the </a:t>
            </a:r>
            <a:r>
              <a:rPr lang="en-US" sz="4000" dirty="0" smtClean="0">
                <a:solidFill>
                  <a:srgbClr val="FFFFFF"/>
                </a:solidFill>
              </a:rPr>
              <a:t>12</a:t>
            </a:r>
            <a:r>
              <a:rPr lang="en-US" sz="4000" dirty="0">
                <a:solidFill>
                  <a:srgbClr val="FFFFFF"/>
                </a:solidFill>
              </a:rPr>
              <a:t>.</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262699"/>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9382</TotalTime>
  <Words>3954</Words>
  <Application>Microsoft Macintosh PowerPoint</Application>
  <PresentationFormat>On-screen Show (4:3)</PresentationFormat>
  <Paragraphs>319</Paragraphs>
  <Slides>109</Slides>
  <Notes>1</Notes>
  <HiddenSlides>0</HiddenSlides>
  <MMClips>1</MMClips>
  <ScaleCrop>false</ScaleCrop>
  <HeadingPairs>
    <vt:vector size="4" baseType="variant">
      <vt:variant>
        <vt:lpstr>Theme</vt:lpstr>
      </vt:variant>
      <vt:variant>
        <vt:i4>1</vt:i4>
      </vt:variant>
      <vt:variant>
        <vt:lpstr>Slide Titles</vt:lpstr>
      </vt:variant>
      <vt:variant>
        <vt:i4>109</vt:i4>
      </vt:variant>
    </vt:vector>
  </HeadingPairs>
  <TitlesOfParts>
    <vt:vector size="1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E. Damon</dc:creator>
  <cp:lastModifiedBy>Montserrat Wadsworth</cp:lastModifiedBy>
  <cp:revision>230</cp:revision>
  <dcterms:created xsi:type="dcterms:W3CDTF">2001-12-08T23:15:32Z</dcterms:created>
  <dcterms:modified xsi:type="dcterms:W3CDTF">2015-10-13T14:55:37Z</dcterms:modified>
</cp:coreProperties>
</file>