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8" r:id="rId4"/>
    <p:sldId id="269" r:id="rId5"/>
    <p:sldId id="270" r:id="rId6"/>
    <p:sldId id="271" r:id="rId7"/>
    <p:sldId id="272" r:id="rId8"/>
    <p:sldId id="273" r:id="rId9"/>
    <p:sldId id="274" r:id="rId10"/>
    <p:sldId id="275" r:id="rId11"/>
    <p:sldId id="276" r:id="rId12"/>
    <p:sldId id="277" r:id="rId13"/>
    <p:sldId id="258" r:id="rId14"/>
    <p:sldId id="263" r:id="rId15"/>
    <p:sldId id="259" r:id="rId16"/>
    <p:sldId id="264" r:id="rId17"/>
    <p:sldId id="260" r:id="rId18"/>
    <p:sldId id="265" r:id="rId19"/>
    <p:sldId id="261" r:id="rId20"/>
    <p:sldId id="266" r:id="rId21"/>
    <p:sldId id="262" r:id="rId22"/>
    <p:sldId id="267" r:id="rId23"/>
    <p:sldId id="278" r:id="rId24"/>
    <p:sldId id="279" r:id="rId25"/>
    <p:sldId id="280" r:id="rId26"/>
    <p:sldId id="281" r:id="rId27"/>
    <p:sldId id="282" r:id="rId28"/>
    <p:sldId id="283" r:id="rId29"/>
    <p:sldId id="320"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21" r:id="rId57"/>
    <p:sldId id="310" r:id="rId58"/>
    <p:sldId id="311" r:id="rId59"/>
    <p:sldId id="312" r:id="rId60"/>
    <p:sldId id="313" r:id="rId61"/>
    <p:sldId id="314" r:id="rId62"/>
    <p:sldId id="315" r:id="rId63"/>
    <p:sldId id="316" r:id="rId64"/>
    <p:sldId id="317" r:id="rId65"/>
    <p:sldId id="318" r:id="rId66"/>
    <p:sldId id="31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1" d="100"/>
          <a:sy n="101" d="100"/>
        </p:scale>
        <p:origin x="-3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EBB715-F9E0-5944-9B7B-2690FE5169AC}" type="datetimeFigureOut">
              <a:rPr lang="en-US" smtClean="0"/>
              <a:t>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399974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BB715-F9E0-5944-9B7B-2690FE5169AC}" type="datetimeFigureOut">
              <a:rPr lang="en-US" smtClean="0"/>
              <a:t>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274739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BB715-F9E0-5944-9B7B-2690FE5169AC}" type="datetimeFigureOut">
              <a:rPr lang="en-US" smtClean="0"/>
              <a:t>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412259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BB715-F9E0-5944-9B7B-2690FE5169AC}" type="datetimeFigureOut">
              <a:rPr lang="en-US" smtClean="0"/>
              <a:t>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351782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BB715-F9E0-5944-9B7B-2690FE5169AC}" type="datetimeFigureOut">
              <a:rPr lang="en-US" smtClean="0"/>
              <a:t>10/3/16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129737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EBB715-F9E0-5944-9B7B-2690FE5169AC}" type="datetimeFigureOut">
              <a:rPr lang="en-US" smtClean="0"/>
              <a:t>10/3/16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209574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BB715-F9E0-5944-9B7B-2690FE5169AC}" type="datetimeFigureOut">
              <a:rPr lang="en-US" smtClean="0"/>
              <a:t>10/3/16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116184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BB715-F9E0-5944-9B7B-2690FE5169AC}" type="datetimeFigureOut">
              <a:rPr lang="en-US" smtClean="0"/>
              <a:t>10/3/16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1599878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BB715-F9E0-5944-9B7B-2690FE5169AC}" type="datetimeFigureOut">
              <a:rPr lang="en-US" smtClean="0"/>
              <a:t>10/3/16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303677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BB715-F9E0-5944-9B7B-2690FE5169AC}" type="datetimeFigureOut">
              <a:rPr lang="en-US" smtClean="0"/>
              <a:t>10/3/16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397560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BB715-F9E0-5944-9B7B-2690FE5169AC}" type="datetimeFigureOut">
              <a:rPr lang="en-US" smtClean="0"/>
              <a:t>10/3/16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CE6F3-9FF6-D043-AEC4-8A333F542C39}" type="slidenum">
              <a:rPr lang="en-US" smtClean="0"/>
              <a:t>‹#›</a:t>
            </a:fld>
            <a:endParaRPr lang="en-US"/>
          </a:p>
        </p:txBody>
      </p:sp>
    </p:spTree>
    <p:extLst>
      <p:ext uri="{BB962C8B-B14F-4D97-AF65-F5344CB8AC3E}">
        <p14:creationId xmlns:p14="http://schemas.microsoft.com/office/powerpoint/2010/main" val="2219121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BB715-F9E0-5944-9B7B-2690FE5169AC}" type="datetimeFigureOut">
              <a:rPr lang="en-US" smtClean="0"/>
              <a:t>10/3/16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CE6F3-9FF6-D043-AEC4-8A333F542C39}" type="slidenum">
              <a:rPr lang="en-US" smtClean="0"/>
              <a:t>‹#›</a:t>
            </a:fld>
            <a:endParaRPr lang="en-US"/>
          </a:p>
        </p:txBody>
      </p:sp>
    </p:spTree>
    <p:extLst>
      <p:ext uri="{BB962C8B-B14F-4D97-AF65-F5344CB8AC3E}">
        <p14:creationId xmlns:p14="http://schemas.microsoft.com/office/powerpoint/2010/main" val="847798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0" Type="http://schemas.openxmlformats.org/officeDocument/2006/relationships/slide" Target="slide9.xml"/><Relationship Id="rId21" Type="http://schemas.openxmlformats.org/officeDocument/2006/relationships/slide" Target="slide19.xml"/><Relationship Id="rId22" Type="http://schemas.openxmlformats.org/officeDocument/2006/relationships/slide" Target="slide29.xml"/><Relationship Id="rId23" Type="http://schemas.openxmlformats.org/officeDocument/2006/relationships/slide" Target="slide40.xml"/><Relationship Id="rId24" Type="http://schemas.openxmlformats.org/officeDocument/2006/relationships/slide" Target="slide50.xml"/><Relationship Id="rId25" Type="http://schemas.openxmlformats.org/officeDocument/2006/relationships/slide" Target="slide61.xml"/><Relationship Id="rId26" Type="http://schemas.openxmlformats.org/officeDocument/2006/relationships/slide" Target="slide11.xml"/><Relationship Id="rId27" Type="http://schemas.openxmlformats.org/officeDocument/2006/relationships/slide" Target="slide21.xml"/><Relationship Id="rId28" Type="http://schemas.openxmlformats.org/officeDocument/2006/relationships/slide" Target="slide32.xml"/><Relationship Id="rId29" Type="http://schemas.openxmlformats.org/officeDocument/2006/relationships/slide" Target="slide42.xml"/><Relationship Id="rId1" Type="http://schemas.openxmlformats.org/officeDocument/2006/relationships/slideLayout" Target="../slideLayouts/slideLayout2.xml"/><Relationship Id="rId2" Type="http://schemas.openxmlformats.org/officeDocument/2006/relationships/slide" Target="slide3.xml"/><Relationship Id="rId3" Type="http://schemas.openxmlformats.org/officeDocument/2006/relationships/slide" Target="slide13.xml"/><Relationship Id="rId4" Type="http://schemas.openxmlformats.org/officeDocument/2006/relationships/slide" Target="slide23.xml"/><Relationship Id="rId5" Type="http://schemas.openxmlformats.org/officeDocument/2006/relationships/slide" Target="slide34.xml"/><Relationship Id="rId30" Type="http://schemas.openxmlformats.org/officeDocument/2006/relationships/slide" Target="slide52.xml"/><Relationship Id="rId31" Type="http://schemas.openxmlformats.org/officeDocument/2006/relationships/slide" Target="slide63.xml"/><Relationship Id="rId32" Type="http://schemas.openxmlformats.org/officeDocument/2006/relationships/slide" Target="slide65.xml"/><Relationship Id="rId9" Type="http://schemas.openxmlformats.org/officeDocument/2006/relationships/slide" Target="slide15.xml"/><Relationship Id="rId6" Type="http://schemas.openxmlformats.org/officeDocument/2006/relationships/slide" Target="slide44.xml"/><Relationship Id="rId7" Type="http://schemas.openxmlformats.org/officeDocument/2006/relationships/slide" Target="slide54.xml"/><Relationship Id="rId8" Type="http://schemas.openxmlformats.org/officeDocument/2006/relationships/slide" Target="slide5.xml"/><Relationship Id="rId33" Type="http://schemas.openxmlformats.org/officeDocument/2006/relationships/image" Target="../media/image2.png"/><Relationship Id="rId10" Type="http://schemas.openxmlformats.org/officeDocument/2006/relationships/slide" Target="slide25.xml"/><Relationship Id="rId11" Type="http://schemas.openxmlformats.org/officeDocument/2006/relationships/slide" Target="slide36.xml"/><Relationship Id="rId12" Type="http://schemas.openxmlformats.org/officeDocument/2006/relationships/slide" Target="slide46.xml"/><Relationship Id="rId13" Type="http://schemas.openxmlformats.org/officeDocument/2006/relationships/slide" Target="slide56.xml"/><Relationship Id="rId14" Type="http://schemas.openxmlformats.org/officeDocument/2006/relationships/slide" Target="slide7.xml"/><Relationship Id="rId15" Type="http://schemas.openxmlformats.org/officeDocument/2006/relationships/slide" Target="slide17.xml"/><Relationship Id="rId16" Type="http://schemas.openxmlformats.org/officeDocument/2006/relationships/slide" Target="slide27.xml"/><Relationship Id="rId17" Type="http://schemas.openxmlformats.org/officeDocument/2006/relationships/slide" Target="slide38.xml"/><Relationship Id="rId18" Type="http://schemas.openxmlformats.org/officeDocument/2006/relationships/slide" Target="slide48.xml"/><Relationship Id="rId19" Type="http://schemas.openxmlformats.org/officeDocument/2006/relationships/slide" Target="slide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eral Conference Jeopardy October 20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0"/>
            <a:ext cx="9006840" cy="6858000"/>
          </a:xfrm>
          <a:prstGeom prst="rect">
            <a:avLst/>
          </a:prstGeom>
        </p:spPr>
      </p:pic>
    </p:spTree>
    <p:extLst>
      <p:ext uri="{BB962C8B-B14F-4D97-AF65-F5344CB8AC3E}">
        <p14:creationId xmlns:p14="http://schemas.microsoft.com/office/powerpoint/2010/main" val="12388938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400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TextBox 5"/>
          <p:cNvSpPr txBox="1"/>
          <p:nvPr/>
        </p:nvSpPr>
        <p:spPr>
          <a:xfrm>
            <a:off x="1435232" y="1392051"/>
            <a:ext cx="6179451" cy="1200329"/>
          </a:xfrm>
          <a:prstGeom prst="rect">
            <a:avLst/>
          </a:prstGeom>
          <a:noFill/>
        </p:spPr>
        <p:txBody>
          <a:bodyPr wrap="square" rtlCol="0">
            <a:spAutoFit/>
          </a:bodyPr>
          <a:lstStyle/>
          <a:p>
            <a:r>
              <a:rPr lang="en-US" sz="3600" dirty="0" smtClean="0">
                <a:latin typeface="Avenir Black"/>
                <a:cs typeface="Avenir Black"/>
              </a:rPr>
              <a:t>“What shall we give in return for so much?”</a:t>
            </a:r>
            <a:endParaRPr lang="en-US" sz="3600" dirty="0">
              <a:latin typeface="Avenir Black"/>
              <a:cs typeface="Avenir Black"/>
            </a:endParaRPr>
          </a:p>
        </p:txBody>
      </p:sp>
    </p:spTree>
    <p:extLst>
      <p:ext uri="{BB962C8B-B14F-4D97-AF65-F5344CB8AC3E}">
        <p14:creationId xmlns:p14="http://schemas.microsoft.com/office/powerpoint/2010/main" val="216375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500</a:t>
            </a:r>
            <a:endParaRPr lang="en-US" sz="2400" dirty="0">
              <a:latin typeface="Avenir Black"/>
              <a:cs typeface="Avenir Black"/>
            </a:endParaRPr>
          </a:p>
        </p:txBody>
      </p:sp>
      <p:sp>
        <p:nvSpPr>
          <p:cNvPr id="3" name="Rectangle 2"/>
          <p:cNvSpPr/>
          <p:nvPr/>
        </p:nvSpPr>
        <p:spPr>
          <a:xfrm>
            <a:off x="528083" y="828556"/>
            <a:ext cx="8009251" cy="5016757"/>
          </a:xfrm>
          <a:prstGeom prst="rect">
            <a:avLst/>
          </a:prstGeom>
        </p:spPr>
        <p:txBody>
          <a:bodyPr wrap="square">
            <a:spAutoFit/>
          </a:bodyPr>
          <a:lstStyle/>
          <a:p>
            <a:r>
              <a:rPr lang="en-US" sz="3200" dirty="0" smtClean="0"/>
              <a:t>Elder Robert D. Hales said, “Nobel laureate </a:t>
            </a:r>
            <a:r>
              <a:rPr lang="en-US" sz="3200" dirty="0" err="1" smtClean="0"/>
              <a:t>Elie</a:t>
            </a:r>
            <a:r>
              <a:rPr lang="en-US" sz="3200" dirty="0" smtClean="0"/>
              <a:t> Wiesel was in the hospital recovering from open-heart surgery when he was visited by his five-year-old grandson. As the little boy looked into his grandfather’s eyes, he saw his pain. “Grandpa,” he asked, “if I loved you more, would you hurt less?” Today I ask a similar question of each of us:”</a:t>
            </a:r>
          </a:p>
          <a:p>
            <a:endParaRPr lang="en-US" sz="3200" dirty="0"/>
          </a:p>
          <a:p>
            <a:r>
              <a:rPr lang="en-US" sz="3200" dirty="0" smtClean="0"/>
              <a:t>What was the question?</a:t>
            </a:r>
            <a:endParaRPr lang="en-US" sz="3200" dirty="0"/>
          </a:p>
        </p:txBody>
      </p:sp>
    </p:spTree>
    <p:extLst>
      <p:ext uri="{BB962C8B-B14F-4D97-AF65-F5344CB8AC3E}">
        <p14:creationId xmlns:p14="http://schemas.microsoft.com/office/powerpoint/2010/main" val="38271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500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Rectangle 5"/>
          <p:cNvSpPr/>
          <p:nvPr/>
        </p:nvSpPr>
        <p:spPr>
          <a:xfrm>
            <a:off x="1471087" y="1559131"/>
            <a:ext cx="6261550" cy="1200329"/>
          </a:xfrm>
          <a:prstGeom prst="rect">
            <a:avLst/>
          </a:prstGeom>
        </p:spPr>
        <p:txBody>
          <a:bodyPr wrap="square">
            <a:spAutoFit/>
          </a:bodyPr>
          <a:lstStyle/>
          <a:p>
            <a:r>
              <a:rPr lang="en-US" sz="3600" dirty="0" smtClean="0"/>
              <a:t>“If we love the Savior more, will we suffer less?”</a:t>
            </a:r>
            <a:endParaRPr lang="en-US" sz="3600" dirty="0"/>
          </a:p>
        </p:txBody>
      </p:sp>
    </p:spTree>
    <p:extLst>
      <p:ext uri="{BB962C8B-B14F-4D97-AF65-F5344CB8AC3E}">
        <p14:creationId xmlns:p14="http://schemas.microsoft.com/office/powerpoint/2010/main" val="315230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496"/>
            <a:ext cx="8229600" cy="5576668"/>
          </a:xfrm>
        </p:spPr>
        <p:txBody>
          <a:bodyPr/>
          <a:lstStyle/>
          <a:p>
            <a:pPr marL="0" indent="0" algn="ctr">
              <a:buNone/>
            </a:pPr>
            <a:r>
              <a:rPr lang="en-US" dirty="0" smtClean="0"/>
              <a:t> </a:t>
            </a:r>
            <a:endParaRPr lang="en-US" dirty="0"/>
          </a:p>
        </p:txBody>
      </p:sp>
      <p:sp>
        <p:nvSpPr>
          <p:cNvPr id="4" name="TextBox 3"/>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100</a:t>
            </a:r>
            <a:endParaRPr lang="en-US" sz="2400" dirty="0">
              <a:latin typeface="Avenir Black"/>
              <a:cs typeface="Avenir Black"/>
            </a:endParaRPr>
          </a:p>
        </p:txBody>
      </p:sp>
      <p:sp>
        <p:nvSpPr>
          <p:cNvPr id="6" name="TextBox 5"/>
          <p:cNvSpPr txBox="1"/>
          <p:nvPr/>
        </p:nvSpPr>
        <p:spPr>
          <a:xfrm>
            <a:off x="792124" y="1189947"/>
            <a:ext cx="7682343" cy="3970318"/>
          </a:xfrm>
          <a:prstGeom prst="rect">
            <a:avLst/>
          </a:prstGeom>
          <a:noFill/>
        </p:spPr>
        <p:txBody>
          <a:bodyPr wrap="square" rtlCol="0">
            <a:spAutoFit/>
          </a:bodyPr>
          <a:lstStyle/>
          <a:p>
            <a:r>
              <a:rPr lang="en-US" sz="3600" dirty="0" smtClean="0"/>
              <a:t>Elder </a:t>
            </a:r>
            <a:r>
              <a:rPr lang="en-US" sz="3600" dirty="0" err="1" smtClean="0"/>
              <a:t>Dallin</a:t>
            </a:r>
            <a:r>
              <a:rPr lang="en-US" sz="3600" dirty="0" smtClean="0"/>
              <a:t> H. Oaks said, “There are three things all members can do to help share the gospel, regardless of the circumstances in which they live and work. All of us should do all of these.</a:t>
            </a:r>
          </a:p>
          <a:p>
            <a:endParaRPr lang="en-US" sz="3600" dirty="0"/>
          </a:p>
          <a:p>
            <a:r>
              <a:rPr lang="en-US" sz="3600" dirty="0" smtClean="0"/>
              <a:t>Name two of those things.</a:t>
            </a:r>
            <a:endParaRPr lang="en-US" sz="3600" dirty="0"/>
          </a:p>
        </p:txBody>
      </p:sp>
    </p:spTree>
    <p:extLst>
      <p:ext uri="{BB962C8B-B14F-4D97-AF65-F5344CB8AC3E}">
        <p14:creationId xmlns:p14="http://schemas.microsoft.com/office/powerpoint/2010/main" val="3900755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496"/>
            <a:ext cx="8229600" cy="5576668"/>
          </a:xfrm>
        </p:spPr>
        <p:txBody>
          <a:bodyPr/>
          <a:lstStyle/>
          <a:p>
            <a:pPr marL="0" indent="0" algn="ctr">
              <a:buNone/>
            </a:pPr>
            <a:r>
              <a:rPr lang="en-US" dirty="0" smtClean="0"/>
              <a:t> </a:t>
            </a:r>
            <a:endParaRPr lang="en-US" dirty="0"/>
          </a:p>
        </p:txBody>
      </p:sp>
      <p:sp>
        <p:nvSpPr>
          <p:cNvPr id="4" name="TextBox 3"/>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100</a:t>
            </a:r>
            <a:endParaRPr lang="en-US" sz="2400" dirty="0">
              <a:latin typeface="Avenir Black"/>
              <a:cs typeface="Avenir Black"/>
            </a:endParaRPr>
          </a:p>
        </p:txBody>
      </p:sp>
      <p:sp>
        <p:nvSpPr>
          <p:cNvPr id="6" name="5-Point Star 5">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extBox 6"/>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2" name="Rectangle 1"/>
          <p:cNvSpPr/>
          <p:nvPr/>
        </p:nvSpPr>
        <p:spPr>
          <a:xfrm>
            <a:off x="1745344" y="1144161"/>
            <a:ext cx="6037586" cy="954107"/>
          </a:xfrm>
          <a:prstGeom prst="rect">
            <a:avLst/>
          </a:prstGeom>
        </p:spPr>
        <p:txBody>
          <a:bodyPr wrap="square">
            <a:spAutoFit/>
          </a:bodyPr>
          <a:lstStyle/>
          <a:p>
            <a:r>
              <a:rPr lang="en-US" sz="2800" dirty="0" smtClean="0"/>
              <a:t>1. We can all pray for desire to help with this vital part of the work of salvation.</a:t>
            </a:r>
            <a:endParaRPr lang="en-US" sz="2800" dirty="0"/>
          </a:p>
        </p:txBody>
      </p:sp>
      <p:sp>
        <p:nvSpPr>
          <p:cNvPr id="8" name="Rectangle 7"/>
          <p:cNvSpPr/>
          <p:nvPr/>
        </p:nvSpPr>
        <p:spPr>
          <a:xfrm>
            <a:off x="1745344" y="2200623"/>
            <a:ext cx="7007397" cy="523220"/>
          </a:xfrm>
          <a:prstGeom prst="rect">
            <a:avLst/>
          </a:prstGeom>
        </p:spPr>
        <p:txBody>
          <a:bodyPr wrap="none">
            <a:spAutoFit/>
          </a:bodyPr>
          <a:lstStyle/>
          <a:p>
            <a:r>
              <a:rPr lang="en-US" sz="2800" dirty="0" smtClean="0"/>
              <a:t>2. </a:t>
            </a:r>
            <a:r>
              <a:rPr lang="en-US" sz="2800" dirty="0"/>
              <a:t>W</a:t>
            </a:r>
            <a:r>
              <a:rPr lang="en-US" sz="2800" dirty="0" smtClean="0"/>
              <a:t>e can keep the commandments ourselves.</a:t>
            </a:r>
            <a:endParaRPr lang="en-US" sz="2800" dirty="0"/>
          </a:p>
        </p:txBody>
      </p:sp>
      <p:sp>
        <p:nvSpPr>
          <p:cNvPr id="9" name="Rectangle 8"/>
          <p:cNvSpPr/>
          <p:nvPr/>
        </p:nvSpPr>
        <p:spPr>
          <a:xfrm>
            <a:off x="1745343" y="2967335"/>
            <a:ext cx="6226187" cy="1384995"/>
          </a:xfrm>
          <a:prstGeom prst="rect">
            <a:avLst/>
          </a:prstGeom>
        </p:spPr>
        <p:txBody>
          <a:bodyPr wrap="square">
            <a:spAutoFit/>
          </a:bodyPr>
          <a:lstStyle/>
          <a:p>
            <a:r>
              <a:rPr lang="en-US" sz="2800" dirty="0" smtClean="0"/>
              <a:t>3. We can pray for inspiration on what we can do in our individual circumstances to share the gospel with others.</a:t>
            </a:r>
            <a:endParaRPr lang="en-US" sz="2800" dirty="0"/>
          </a:p>
        </p:txBody>
      </p:sp>
    </p:spTree>
    <p:extLst>
      <p:ext uri="{BB962C8B-B14F-4D97-AF65-F5344CB8AC3E}">
        <p14:creationId xmlns:p14="http://schemas.microsoft.com/office/powerpoint/2010/main" val="50945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200</a:t>
            </a:r>
            <a:endParaRPr lang="en-US" sz="2400" dirty="0">
              <a:latin typeface="Avenir Black"/>
              <a:cs typeface="Avenir Black"/>
            </a:endParaRPr>
          </a:p>
        </p:txBody>
      </p:sp>
      <p:sp>
        <p:nvSpPr>
          <p:cNvPr id="3" name="TextBox 2"/>
          <p:cNvSpPr txBox="1"/>
          <p:nvPr/>
        </p:nvSpPr>
        <p:spPr>
          <a:xfrm>
            <a:off x="1307633" y="1622154"/>
            <a:ext cx="6236403" cy="2062103"/>
          </a:xfrm>
          <a:prstGeom prst="rect">
            <a:avLst/>
          </a:prstGeom>
          <a:noFill/>
        </p:spPr>
        <p:txBody>
          <a:bodyPr wrap="square" rtlCol="0">
            <a:spAutoFit/>
          </a:bodyPr>
          <a:lstStyle/>
          <a:p>
            <a:r>
              <a:rPr lang="en-US" sz="3200" dirty="0" smtClean="0"/>
              <a:t>Elder W. Mark Bassett used Nephi as an example of someone who sought knowledge.  He listed seven things Nephi did. Name 4 of them.</a:t>
            </a:r>
          </a:p>
        </p:txBody>
      </p:sp>
    </p:spTree>
    <p:extLst>
      <p:ext uri="{BB962C8B-B14F-4D97-AF65-F5344CB8AC3E}">
        <p14:creationId xmlns:p14="http://schemas.microsoft.com/office/powerpoint/2010/main" val="170322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200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Rectangle 5"/>
          <p:cNvSpPr/>
          <p:nvPr/>
        </p:nvSpPr>
        <p:spPr>
          <a:xfrm>
            <a:off x="1997483" y="1169134"/>
            <a:ext cx="5635238" cy="3539430"/>
          </a:xfrm>
          <a:prstGeom prst="rect">
            <a:avLst/>
          </a:prstGeom>
        </p:spPr>
        <p:txBody>
          <a:bodyPr wrap="square">
            <a:spAutoFit/>
          </a:bodyPr>
          <a:lstStyle/>
          <a:p>
            <a:pPr marL="342900" indent="-342900">
              <a:buAutoNum type="arabicParenBoth"/>
            </a:pPr>
            <a:r>
              <a:rPr lang="en-US" sz="3200" dirty="0" smtClean="0"/>
              <a:t>a sincere desire, </a:t>
            </a:r>
          </a:p>
          <a:p>
            <a:pPr marL="342900" indent="-342900">
              <a:buAutoNum type="arabicParenBoth"/>
            </a:pPr>
            <a:r>
              <a:rPr lang="en-US" sz="3200" dirty="0" smtClean="0"/>
              <a:t>humility, </a:t>
            </a:r>
          </a:p>
          <a:p>
            <a:pPr marL="342900" indent="-342900">
              <a:buAutoNum type="arabicParenBoth"/>
            </a:pPr>
            <a:r>
              <a:rPr lang="en-US" sz="3200" dirty="0" smtClean="0"/>
              <a:t>prayer, </a:t>
            </a:r>
          </a:p>
          <a:p>
            <a:pPr marL="342900" indent="-342900">
              <a:buAutoNum type="arabicParenBoth"/>
            </a:pPr>
            <a:r>
              <a:rPr lang="en-US" sz="3200" dirty="0" smtClean="0"/>
              <a:t>trust in the prophet, </a:t>
            </a:r>
            <a:endParaRPr lang="en-US" sz="3200" dirty="0"/>
          </a:p>
          <a:p>
            <a:pPr marL="342900" indent="-342900">
              <a:buAutoNum type="arabicParenBoth"/>
            </a:pPr>
            <a:r>
              <a:rPr lang="en-US" sz="3200" dirty="0" smtClean="0"/>
              <a:t>an exercise of faith, </a:t>
            </a:r>
          </a:p>
          <a:p>
            <a:pPr marL="342900" indent="-342900">
              <a:buAutoNum type="arabicParenBoth"/>
            </a:pPr>
            <a:r>
              <a:rPr lang="en-US" sz="3200" dirty="0" smtClean="0"/>
              <a:t>diligence, </a:t>
            </a:r>
            <a:endParaRPr lang="en-US" sz="3200" dirty="0"/>
          </a:p>
          <a:p>
            <a:pPr marL="342900" indent="-342900">
              <a:buAutoNum type="arabicParenBoth"/>
            </a:pPr>
            <a:r>
              <a:rPr lang="en-US" sz="3200" dirty="0" smtClean="0"/>
              <a:t>obedience.</a:t>
            </a:r>
            <a:endParaRPr lang="en-US" sz="3200" dirty="0"/>
          </a:p>
        </p:txBody>
      </p:sp>
    </p:spTree>
    <p:extLst>
      <p:ext uri="{BB962C8B-B14F-4D97-AF65-F5344CB8AC3E}">
        <p14:creationId xmlns:p14="http://schemas.microsoft.com/office/powerpoint/2010/main" val="15889010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300</a:t>
            </a:r>
            <a:endParaRPr lang="en-US" sz="2400" dirty="0">
              <a:latin typeface="Avenir Black"/>
              <a:cs typeface="Avenir Black"/>
            </a:endParaRPr>
          </a:p>
        </p:txBody>
      </p:sp>
      <p:sp>
        <p:nvSpPr>
          <p:cNvPr id="3" name="TextBox 2"/>
          <p:cNvSpPr txBox="1"/>
          <p:nvPr/>
        </p:nvSpPr>
        <p:spPr>
          <a:xfrm>
            <a:off x="915927" y="1428685"/>
            <a:ext cx="6423698" cy="4524315"/>
          </a:xfrm>
          <a:prstGeom prst="rect">
            <a:avLst/>
          </a:prstGeom>
          <a:noFill/>
        </p:spPr>
        <p:txBody>
          <a:bodyPr wrap="square" rtlCol="0">
            <a:spAutoFit/>
          </a:bodyPr>
          <a:lstStyle/>
          <a:p>
            <a:r>
              <a:rPr lang="en-US" sz="3200" dirty="0" smtClean="0"/>
              <a:t>Elder David A. </a:t>
            </a:r>
            <a:r>
              <a:rPr lang="en-US" sz="3200" dirty="0" err="1" smtClean="0"/>
              <a:t>Bednar</a:t>
            </a:r>
            <a:r>
              <a:rPr lang="en-US" sz="3200" dirty="0" smtClean="0"/>
              <a:t> taught, “A grand objective of mortality is not merely learning about the Only Begotten of the Father but also striving to know Him. Four essential steps that can help us come to know the Lord are:”</a:t>
            </a:r>
            <a:br>
              <a:rPr lang="en-US" sz="3200" dirty="0" smtClean="0"/>
            </a:br>
            <a:r>
              <a:rPr lang="en-US" sz="3200" dirty="0" smtClean="0"/>
              <a:t/>
            </a:r>
            <a:br>
              <a:rPr lang="en-US" sz="3200" dirty="0" smtClean="0"/>
            </a:br>
            <a:r>
              <a:rPr lang="en-US" sz="3200" dirty="0" smtClean="0"/>
              <a:t>Name two essential steps.</a:t>
            </a:r>
            <a:endParaRPr lang="en-US" sz="3200" dirty="0"/>
          </a:p>
        </p:txBody>
      </p:sp>
    </p:spTree>
    <p:extLst>
      <p:ext uri="{BB962C8B-B14F-4D97-AF65-F5344CB8AC3E}">
        <p14:creationId xmlns:p14="http://schemas.microsoft.com/office/powerpoint/2010/main" val="575776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300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TextBox 5"/>
          <p:cNvSpPr txBox="1"/>
          <p:nvPr/>
        </p:nvSpPr>
        <p:spPr>
          <a:xfrm>
            <a:off x="2039465" y="1367631"/>
            <a:ext cx="5092552" cy="2308324"/>
          </a:xfrm>
          <a:prstGeom prst="rect">
            <a:avLst/>
          </a:prstGeom>
          <a:noFill/>
        </p:spPr>
        <p:txBody>
          <a:bodyPr wrap="square" rtlCol="0">
            <a:spAutoFit/>
          </a:bodyPr>
          <a:lstStyle/>
          <a:p>
            <a:pPr marL="342900" indent="-342900">
              <a:buAutoNum type="arabicPeriod"/>
            </a:pPr>
            <a:r>
              <a:rPr lang="en-US" sz="3600" dirty="0"/>
              <a:t>E</a:t>
            </a:r>
            <a:r>
              <a:rPr lang="en-US" sz="3600" dirty="0" smtClean="0"/>
              <a:t>xercising faith in Him</a:t>
            </a:r>
          </a:p>
          <a:p>
            <a:pPr marL="342900" indent="-342900">
              <a:buAutoNum type="arabicPeriod"/>
            </a:pPr>
            <a:r>
              <a:rPr lang="en-US" sz="3600" dirty="0"/>
              <a:t>F</a:t>
            </a:r>
            <a:r>
              <a:rPr lang="en-US" sz="3600" dirty="0" smtClean="0"/>
              <a:t>ollowing Him</a:t>
            </a:r>
          </a:p>
          <a:p>
            <a:pPr marL="342900" indent="-342900">
              <a:buAutoNum type="arabicPeriod"/>
            </a:pPr>
            <a:r>
              <a:rPr lang="en-US" sz="3600" dirty="0"/>
              <a:t>S</a:t>
            </a:r>
            <a:r>
              <a:rPr lang="en-US" sz="3600" dirty="0" smtClean="0"/>
              <a:t>erving Him</a:t>
            </a:r>
          </a:p>
          <a:p>
            <a:pPr marL="342900" indent="-342900">
              <a:buAutoNum type="arabicPeriod"/>
            </a:pPr>
            <a:r>
              <a:rPr lang="en-US" sz="3600" dirty="0"/>
              <a:t>B</a:t>
            </a:r>
            <a:r>
              <a:rPr lang="en-US" sz="3600" dirty="0" smtClean="0"/>
              <a:t>elieving Him.</a:t>
            </a:r>
            <a:endParaRPr lang="en-US" sz="3600" dirty="0"/>
          </a:p>
        </p:txBody>
      </p:sp>
    </p:spTree>
    <p:extLst>
      <p:ext uri="{BB962C8B-B14F-4D97-AF65-F5344CB8AC3E}">
        <p14:creationId xmlns:p14="http://schemas.microsoft.com/office/powerpoint/2010/main" val="26541872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400</a:t>
            </a:r>
            <a:endParaRPr lang="en-US" sz="2400" dirty="0">
              <a:latin typeface="Avenir Black"/>
              <a:cs typeface="Avenir Black"/>
            </a:endParaRPr>
          </a:p>
        </p:txBody>
      </p:sp>
      <p:sp>
        <p:nvSpPr>
          <p:cNvPr id="3" name="TextBox 2"/>
          <p:cNvSpPr txBox="1"/>
          <p:nvPr/>
        </p:nvSpPr>
        <p:spPr>
          <a:xfrm>
            <a:off x="1441057" y="1477529"/>
            <a:ext cx="6264937" cy="4524316"/>
          </a:xfrm>
          <a:prstGeom prst="rect">
            <a:avLst/>
          </a:prstGeom>
          <a:noFill/>
        </p:spPr>
        <p:txBody>
          <a:bodyPr wrap="square" rtlCol="0">
            <a:spAutoFit/>
          </a:bodyPr>
          <a:lstStyle/>
          <a:p>
            <a:r>
              <a:rPr lang="en-US" sz="3600" dirty="0" smtClean="0"/>
              <a:t>Elder Quentin L. Cook identified three common stumbling blocks that can “confuse and complicate” one's pure and simple testimony of the Father and the Son.</a:t>
            </a:r>
          </a:p>
          <a:p>
            <a:endParaRPr lang="en-US" sz="3600" dirty="0"/>
          </a:p>
          <a:p>
            <a:r>
              <a:rPr lang="en-US" sz="3600" dirty="0" smtClean="0"/>
              <a:t>Name one stumbling block.</a:t>
            </a:r>
            <a:endParaRPr lang="en-US" sz="3600" dirty="0"/>
          </a:p>
        </p:txBody>
      </p:sp>
    </p:spTree>
    <p:extLst>
      <p:ext uri="{BB962C8B-B14F-4D97-AF65-F5344CB8AC3E}">
        <p14:creationId xmlns:p14="http://schemas.microsoft.com/office/powerpoint/2010/main" val="42328348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301625" y="-152400"/>
            <a:ext cx="8510588" cy="1401763"/>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rgbClr val="F39329"/>
                </a:solidFill>
                <a:latin typeface="Rockwell Extra Bold" pitchFamily="18" charset="0"/>
              </a:rPr>
              <a:t>October 2016 General Conference</a:t>
            </a:r>
            <a:r>
              <a:rPr lang="en-US" sz="4800" dirty="0" smtClean="0"/>
              <a:t/>
            </a:r>
            <a:br>
              <a:rPr lang="en-US" sz="4800" dirty="0" smtClean="0"/>
            </a:br>
            <a:endParaRPr lang="en-US" sz="4800" dirty="0"/>
          </a:p>
        </p:txBody>
      </p:sp>
      <p:graphicFrame>
        <p:nvGraphicFramePr>
          <p:cNvPr id="5" name="Group 288"/>
          <p:cNvGraphicFramePr>
            <a:graphicFrameLocks/>
          </p:cNvGraphicFramePr>
          <p:nvPr>
            <p:extLst>
              <p:ext uri="{D42A27DB-BD31-4B8C-83A1-F6EECF244321}">
                <p14:modId xmlns:p14="http://schemas.microsoft.com/office/powerpoint/2010/main" val="1390553020"/>
              </p:ext>
            </p:extLst>
          </p:nvPr>
        </p:nvGraphicFramePr>
        <p:xfrm>
          <a:off x="301625" y="2438400"/>
          <a:ext cx="8540750" cy="3048180"/>
        </p:xfrm>
        <a:graphic>
          <a:graphicData uri="http://schemas.openxmlformats.org/drawingml/2006/table">
            <a:tbl>
              <a:tblPr/>
              <a:tblGrid>
                <a:gridCol w="1423988"/>
                <a:gridCol w="1422400"/>
                <a:gridCol w="1423987"/>
                <a:gridCol w="1423988"/>
                <a:gridCol w="1422400"/>
                <a:gridCol w="1423987"/>
              </a:tblGrid>
              <a:tr h="5180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4"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5"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6"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7" action="ppaction://hlinksldjump"/>
                        </a:rPr>
                        <a:t>100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8"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9"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0"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1"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2"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3" action="ppaction://hlinksldjump"/>
                        </a:rPr>
                        <a:t>200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9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4"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5"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6"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7"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8"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19" action="ppaction://hlinksldjump"/>
                        </a:rPr>
                        <a:t>300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0"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1"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2"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3"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4"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5" action="ppaction://hlinksldjump"/>
                        </a:rPr>
                        <a:t>400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11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6"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7"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8"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29"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0"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1" action="ppaction://hlinksldjump"/>
                        </a:rPr>
                        <a:t>500</a:t>
                      </a:r>
                      <a:endPar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283"/>
          <p:cNvGraphicFramePr>
            <a:graphicFrameLocks noGrp="1"/>
          </p:cNvGraphicFramePr>
          <p:nvPr>
            <p:extLst>
              <p:ext uri="{D42A27DB-BD31-4B8C-83A1-F6EECF244321}">
                <p14:modId xmlns:p14="http://schemas.microsoft.com/office/powerpoint/2010/main" val="1632393335"/>
              </p:ext>
            </p:extLst>
          </p:nvPr>
        </p:nvGraphicFramePr>
        <p:xfrm>
          <a:off x="304800"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Questions Asked</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263"/>
          <p:cNvGraphicFramePr>
            <a:graphicFrameLocks noGrp="1"/>
          </p:cNvGraphicFramePr>
          <p:nvPr>
            <p:extLst>
              <p:ext uri="{D42A27DB-BD31-4B8C-83A1-F6EECF244321}">
                <p14:modId xmlns:p14="http://schemas.microsoft.com/office/powerpoint/2010/main" val="1467791199"/>
              </p:ext>
            </p:extLst>
          </p:nvPr>
        </p:nvGraphicFramePr>
        <p:xfrm>
          <a:off x="1752600"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Lists Given</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256"/>
          <p:cNvGraphicFramePr>
            <a:graphicFrameLocks noGrp="1"/>
          </p:cNvGraphicFramePr>
          <p:nvPr>
            <p:extLst>
              <p:ext uri="{D42A27DB-BD31-4B8C-83A1-F6EECF244321}">
                <p14:modId xmlns:p14="http://schemas.microsoft.com/office/powerpoint/2010/main" val="271601613"/>
              </p:ext>
            </p:extLst>
          </p:nvPr>
        </p:nvGraphicFramePr>
        <p:xfrm>
          <a:off x="3200400"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venir Black"/>
                          <a:cs typeface="Avenir Black"/>
                        </a:rPr>
                        <a:t>Doctrinal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venir Black"/>
                          <a:cs typeface="Avenir Black"/>
                        </a:rPr>
                        <a:t>Mastery</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Avenir Black"/>
                        <a:cs typeface="Avenir Black"/>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Group 290"/>
          <p:cNvGraphicFramePr>
            <a:graphicFrameLocks noGrp="1"/>
          </p:cNvGraphicFramePr>
          <p:nvPr>
            <p:extLst>
              <p:ext uri="{D42A27DB-BD31-4B8C-83A1-F6EECF244321}">
                <p14:modId xmlns:p14="http://schemas.microsoft.com/office/powerpoint/2010/main" val="3070613181"/>
              </p:ext>
            </p:extLst>
          </p:nvPr>
        </p:nvGraphicFramePr>
        <p:xfrm>
          <a:off x="4648200" y="1524000"/>
          <a:ext cx="1295400" cy="774192"/>
        </p:xfrm>
        <a:graphic>
          <a:graphicData uri="http://schemas.openxmlformats.org/drawingml/2006/table">
            <a:tbl>
              <a:tblPr/>
              <a:tblGrid>
                <a:gridCol w="12954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Apostles</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And Prophets</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 name="Group 276"/>
          <p:cNvGraphicFramePr>
            <a:graphicFrameLocks noGrp="1"/>
          </p:cNvGraphicFramePr>
          <p:nvPr>
            <p:extLst>
              <p:ext uri="{D42A27DB-BD31-4B8C-83A1-F6EECF244321}">
                <p14:modId xmlns:p14="http://schemas.microsoft.com/office/powerpoint/2010/main" val="112418909"/>
              </p:ext>
            </p:extLst>
          </p:nvPr>
        </p:nvGraphicFramePr>
        <p:xfrm>
          <a:off x="6019800" y="1524000"/>
          <a:ext cx="1371600" cy="777875"/>
        </p:xfrm>
        <a:graphic>
          <a:graphicData uri="http://schemas.openxmlformats.org/drawingml/2006/table">
            <a:tbl>
              <a:tblPr/>
              <a:tblGrid>
                <a:gridCol w="1371600"/>
              </a:tblGrid>
              <a:tr h="777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Stories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Told</a:t>
                      </a:r>
                      <a:endParaRPr kumimoji="0" lang="en-US" sz="1400" b="1"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endParaRPr>
                    </a:p>
                  </a:txBody>
                  <a:tcPr marT="45757" marB="4575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 name="Group 266"/>
          <p:cNvGraphicFramePr>
            <a:graphicFrameLocks noGrp="1"/>
          </p:cNvGraphicFramePr>
          <p:nvPr>
            <p:extLst>
              <p:ext uri="{D42A27DB-BD31-4B8C-83A1-F6EECF244321}">
                <p14:modId xmlns:p14="http://schemas.microsoft.com/office/powerpoint/2010/main" val="405747601"/>
              </p:ext>
            </p:extLst>
          </p:nvPr>
        </p:nvGraphicFramePr>
        <p:xfrm>
          <a:off x="7467600" y="1524000"/>
          <a:ext cx="1371600" cy="762000"/>
        </p:xfrm>
        <a:graphic>
          <a:graphicData uri="http://schemas.openxmlformats.org/drawingml/2006/table">
            <a:tbl>
              <a:tblPr/>
              <a:tblGrid>
                <a:gridCol w="13716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Grab </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rPr>
                        <a:t>Bag</a:t>
                      </a:r>
                      <a:endPar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Avenir Black"/>
                        <a:cs typeface="Avenir Black"/>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272"/>
          <p:cNvGraphicFramePr>
            <a:graphicFrameLocks/>
          </p:cNvGraphicFramePr>
          <p:nvPr>
            <p:extLst>
              <p:ext uri="{D42A27DB-BD31-4B8C-83A1-F6EECF244321}">
                <p14:modId xmlns:p14="http://schemas.microsoft.com/office/powerpoint/2010/main" val="133140373"/>
              </p:ext>
            </p:extLst>
          </p:nvPr>
        </p:nvGraphicFramePr>
        <p:xfrm>
          <a:off x="3505200" y="5720856"/>
          <a:ext cx="2590800" cy="518047"/>
        </p:xfrm>
        <a:graphic>
          <a:graphicData uri="http://schemas.openxmlformats.org/drawingml/2006/table">
            <a:tbl>
              <a:tblPr/>
              <a:tblGrid>
                <a:gridCol w="2590800"/>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hlinkClick r:id="rId32" action="ppaction://hlinksldjump"/>
                        </a:rPr>
                        <a:t>Final Jeopardy</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 name="Picture 227"/>
          <p:cNvPicPr>
            <a:picLocks noChangeAspect="1" noChangeArrowheads="1"/>
          </p:cNvPicPr>
          <p:nvPr/>
        </p:nvPicPr>
        <p:blipFill>
          <a:blip r:embed="rId33" cstate="print"/>
          <a:srcRect/>
          <a:stretch>
            <a:fillRect/>
          </a:stretch>
        </p:blipFill>
        <p:spPr bwMode="auto">
          <a:xfrm>
            <a:off x="3048000" y="685800"/>
            <a:ext cx="2971800" cy="758825"/>
          </a:xfrm>
          <a:prstGeom prst="rect">
            <a:avLst/>
          </a:prstGeom>
          <a:noFill/>
          <a:ln w="9525">
            <a:noFill/>
            <a:miter lim="800000"/>
            <a:headEnd/>
            <a:tailEnd/>
          </a:ln>
        </p:spPr>
      </p:pic>
    </p:spTree>
    <p:extLst>
      <p:ext uri="{BB962C8B-B14F-4D97-AF65-F5344CB8AC3E}">
        <p14:creationId xmlns:p14="http://schemas.microsoft.com/office/powerpoint/2010/main" val="2001249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400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TextBox 5"/>
          <p:cNvSpPr txBox="1"/>
          <p:nvPr/>
        </p:nvSpPr>
        <p:spPr>
          <a:xfrm>
            <a:off x="1453269" y="1392052"/>
            <a:ext cx="5556621" cy="923330"/>
          </a:xfrm>
          <a:prstGeom prst="rect">
            <a:avLst/>
          </a:prstGeom>
          <a:noFill/>
        </p:spPr>
        <p:txBody>
          <a:bodyPr wrap="square" rtlCol="0">
            <a:spAutoFit/>
          </a:bodyPr>
          <a:lstStyle/>
          <a:p>
            <a:r>
              <a:rPr lang="en-US" sz="3600" dirty="0" smtClean="0"/>
              <a:t>The philosophies of men</a:t>
            </a:r>
          </a:p>
          <a:p>
            <a:endParaRPr lang="en-US" dirty="0"/>
          </a:p>
        </p:txBody>
      </p:sp>
      <p:sp>
        <p:nvSpPr>
          <p:cNvPr id="7" name="Rectangle 6"/>
          <p:cNvSpPr/>
          <p:nvPr/>
        </p:nvSpPr>
        <p:spPr>
          <a:xfrm>
            <a:off x="1453269" y="2038383"/>
            <a:ext cx="6496490" cy="646331"/>
          </a:xfrm>
          <a:prstGeom prst="rect">
            <a:avLst/>
          </a:prstGeom>
        </p:spPr>
        <p:txBody>
          <a:bodyPr wrap="none">
            <a:spAutoFit/>
          </a:bodyPr>
          <a:lstStyle/>
          <a:p>
            <a:r>
              <a:rPr lang="en-US" sz="3600" dirty="0" smtClean="0"/>
              <a:t>Refusing to see sin in its true light</a:t>
            </a:r>
            <a:endParaRPr lang="en-US" sz="3600" dirty="0"/>
          </a:p>
        </p:txBody>
      </p:sp>
      <p:sp>
        <p:nvSpPr>
          <p:cNvPr id="8" name="Rectangle 7"/>
          <p:cNvSpPr/>
          <p:nvPr/>
        </p:nvSpPr>
        <p:spPr>
          <a:xfrm>
            <a:off x="1453269" y="2694839"/>
            <a:ext cx="4951897" cy="646331"/>
          </a:xfrm>
          <a:prstGeom prst="rect">
            <a:avLst/>
          </a:prstGeom>
        </p:spPr>
        <p:txBody>
          <a:bodyPr wrap="none">
            <a:spAutoFit/>
          </a:bodyPr>
          <a:lstStyle/>
          <a:p>
            <a:r>
              <a:rPr lang="en-US" sz="3600" dirty="0" smtClean="0"/>
              <a:t>Looking beyond the mark</a:t>
            </a:r>
            <a:endParaRPr lang="en-US" sz="3600" dirty="0"/>
          </a:p>
        </p:txBody>
      </p:sp>
    </p:spTree>
    <p:extLst>
      <p:ext uri="{BB962C8B-B14F-4D97-AF65-F5344CB8AC3E}">
        <p14:creationId xmlns:p14="http://schemas.microsoft.com/office/powerpoint/2010/main" val="2943145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500</a:t>
            </a:r>
            <a:endParaRPr lang="en-US" sz="2400" dirty="0">
              <a:latin typeface="Avenir Black"/>
              <a:cs typeface="Avenir Black"/>
            </a:endParaRPr>
          </a:p>
        </p:txBody>
      </p:sp>
      <p:sp>
        <p:nvSpPr>
          <p:cNvPr id="4" name="TextBox 3"/>
          <p:cNvSpPr txBox="1"/>
          <p:nvPr/>
        </p:nvSpPr>
        <p:spPr>
          <a:xfrm>
            <a:off x="903714" y="1648483"/>
            <a:ext cx="6973254" cy="3416320"/>
          </a:xfrm>
          <a:prstGeom prst="rect">
            <a:avLst/>
          </a:prstGeom>
          <a:noFill/>
        </p:spPr>
        <p:txBody>
          <a:bodyPr wrap="square" rtlCol="0">
            <a:spAutoFit/>
          </a:bodyPr>
          <a:lstStyle/>
          <a:p>
            <a:r>
              <a:rPr lang="en-US" sz="3600" dirty="0" smtClean="0"/>
              <a:t>Elder Peter F. </a:t>
            </a:r>
            <a:r>
              <a:rPr lang="en-US" sz="3600" dirty="0" err="1" smtClean="0"/>
              <a:t>Meurs</a:t>
            </a:r>
            <a:r>
              <a:rPr lang="en-US" sz="3600" dirty="0" smtClean="0"/>
              <a:t> invited all of us to consider five ways to increase the impact and power of our regular participation in the sacred ordinance of the sacrament. Name three of those ways.</a:t>
            </a:r>
            <a:endParaRPr lang="en-US" sz="3600" dirty="0"/>
          </a:p>
        </p:txBody>
      </p:sp>
    </p:spTree>
    <p:extLst>
      <p:ext uri="{BB962C8B-B14F-4D97-AF65-F5344CB8AC3E}">
        <p14:creationId xmlns:p14="http://schemas.microsoft.com/office/powerpoint/2010/main" val="3053642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8398" y="343085"/>
            <a:ext cx="2412942" cy="461665"/>
          </a:xfrm>
          <a:prstGeom prst="rect">
            <a:avLst/>
          </a:prstGeom>
          <a:noFill/>
        </p:spPr>
        <p:txBody>
          <a:bodyPr wrap="none" rtlCol="0">
            <a:spAutoFit/>
          </a:bodyPr>
          <a:lstStyle/>
          <a:p>
            <a:r>
              <a:rPr lang="en-US" sz="2400" dirty="0" smtClean="0">
                <a:latin typeface="Avenir Black"/>
                <a:cs typeface="Avenir Black"/>
              </a:rPr>
              <a:t>Lists Given 500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TextBox 5"/>
          <p:cNvSpPr txBox="1"/>
          <p:nvPr/>
        </p:nvSpPr>
        <p:spPr>
          <a:xfrm>
            <a:off x="891502" y="1355419"/>
            <a:ext cx="6973254" cy="3816430"/>
          </a:xfrm>
          <a:prstGeom prst="rect">
            <a:avLst/>
          </a:prstGeom>
          <a:noFill/>
        </p:spPr>
        <p:txBody>
          <a:bodyPr wrap="square" rtlCol="0">
            <a:spAutoFit/>
          </a:bodyPr>
          <a:lstStyle/>
          <a:p>
            <a:pPr marL="342900" indent="-342900">
              <a:buAutoNum type="arabicPeriod"/>
            </a:pPr>
            <a:r>
              <a:rPr lang="en-US" sz="2800" dirty="0" smtClean="0"/>
              <a:t>Prepare in Advance</a:t>
            </a:r>
          </a:p>
          <a:p>
            <a:pPr marL="342900" indent="-342900">
              <a:buAutoNum type="arabicPeriod"/>
            </a:pPr>
            <a:r>
              <a:rPr lang="en-US" sz="2800" dirty="0" smtClean="0"/>
              <a:t>Arrive Early</a:t>
            </a:r>
          </a:p>
          <a:p>
            <a:pPr marL="342900" indent="-342900">
              <a:buFontTx/>
              <a:buAutoNum type="arabicPeriod"/>
            </a:pPr>
            <a:r>
              <a:rPr lang="en-US" sz="2800" dirty="0" smtClean="0"/>
              <a:t>Sing and Learn from the Words of the Sacrament Hymn</a:t>
            </a:r>
          </a:p>
          <a:p>
            <a:pPr marL="342900" indent="-342900">
              <a:buFontTx/>
              <a:buAutoNum type="arabicPeriod"/>
            </a:pPr>
            <a:r>
              <a:rPr lang="en-US" sz="2800" dirty="0" smtClean="0"/>
              <a:t>Spiritually Participate in the Sacrament Prayers </a:t>
            </a:r>
          </a:p>
          <a:p>
            <a:pPr marL="342900" indent="-342900">
              <a:buFontTx/>
              <a:buAutoNum type="arabicPeriod"/>
            </a:pPr>
            <a:r>
              <a:rPr lang="en-US" sz="2800" dirty="0" smtClean="0"/>
              <a:t>Ponder and Remember Christ as the Sacrament Emblems Are Passed</a:t>
            </a:r>
            <a:endParaRPr lang="en-US" sz="2800" dirty="0" smtClean="0"/>
          </a:p>
          <a:p>
            <a:pPr marL="342900" indent="-342900">
              <a:buAutoNum type="arabicPeriod"/>
            </a:pPr>
            <a:endParaRPr lang="en-US" dirty="0"/>
          </a:p>
        </p:txBody>
      </p:sp>
    </p:spTree>
    <p:extLst>
      <p:ext uri="{BB962C8B-B14F-4D97-AF65-F5344CB8AC3E}">
        <p14:creationId xmlns:p14="http://schemas.microsoft.com/office/powerpoint/2010/main" val="351468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100</a:t>
            </a:r>
            <a:endParaRPr lang="en-US" sz="2400" dirty="0">
              <a:latin typeface="Avenir Black"/>
              <a:cs typeface="Avenir Black"/>
            </a:endParaRPr>
          </a:p>
        </p:txBody>
      </p:sp>
      <p:sp>
        <p:nvSpPr>
          <p:cNvPr id="3" name="TextBox 2"/>
          <p:cNvSpPr txBox="1"/>
          <p:nvPr/>
        </p:nvSpPr>
        <p:spPr>
          <a:xfrm>
            <a:off x="1722555" y="1496406"/>
            <a:ext cx="5582587" cy="1384995"/>
          </a:xfrm>
          <a:prstGeom prst="rect">
            <a:avLst/>
          </a:prstGeom>
          <a:noFill/>
        </p:spPr>
        <p:txBody>
          <a:bodyPr wrap="square" rtlCol="0">
            <a:spAutoFit/>
          </a:bodyPr>
          <a:lstStyle/>
          <a:p>
            <a:r>
              <a:rPr lang="en-US" sz="2800" dirty="0" smtClean="0"/>
              <a:t>Both President </a:t>
            </a:r>
            <a:r>
              <a:rPr lang="en-US" sz="2800" dirty="0" err="1" smtClean="0"/>
              <a:t>Uchtdorf</a:t>
            </a:r>
            <a:r>
              <a:rPr lang="en-US" sz="2800" dirty="0" smtClean="0"/>
              <a:t> and President Monson gave talks about this doctrinal mastery topic.</a:t>
            </a:r>
            <a:endParaRPr lang="en-US" sz="2800" dirty="0"/>
          </a:p>
        </p:txBody>
      </p:sp>
    </p:spTree>
    <p:extLst>
      <p:ext uri="{BB962C8B-B14F-4D97-AF65-F5344CB8AC3E}">
        <p14:creationId xmlns:p14="http://schemas.microsoft.com/office/powerpoint/2010/main" val="368935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100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TextBox 5"/>
          <p:cNvSpPr txBox="1"/>
          <p:nvPr/>
        </p:nvSpPr>
        <p:spPr>
          <a:xfrm>
            <a:off x="1860863" y="1848501"/>
            <a:ext cx="5404544" cy="830997"/>
          </a:xfrm>
          <a:prstGeom prst="rect">
            <a:avLst/>
          </a:prstGeom>
          <a:noFill/>
        </p:spPr>
        <p:txBody>
          <a:bodyPr wrap="none" rtlCol="0">
            <a:spAutoFit/>
          </a:bodyPr>
          <a:lstStyle/>
          <a:p>
            <a:r>
              <a:rPr lang="en-US" sz="4800" dirty="0" smtClean="0"/>
              <a:t>The Plan of Salvation</a:t>
            </a:r>
            <a:endParaRPr lang="en-US" sz="4800" dirty="0"/>
          </a:p>
        </p:txBody>
      </p:sp>
    </p:spTree>
    <p:extLst>
      <p:ext uri="{BB962C8B-B14F-4D97-AF65-F5344CB8AC3E}">
        <p14:creationId xmlns:p14="http://schemas.microsoft.com/office/powerpoint/2010/main" val="1372332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200</a:t>
            </a:r>
            <a:endParaRPr lang="en-US" sz="2400" dirty="0">
              <a:latin typeface="Avenir Black"/>
              <a:cs typeface="Avenir Black"/>
            </a:endParaRPr>
          </a:p>
        </p:txBody>
      </p:sp>
      <p:sp>
        <p:nvSpPr>
          <p:cNvPr id="3" name="TextBox 2"/>
          <p:cNvSpPr txBox="1"/>
          <p:nvPr/>
        </p:nvSpPr>
        <p:spPr>
          <a:xfrm>
            <a:off x="1307633" y="1697603"/>
            <a:ext cx="6777059" cy="3108544"/>
          </a:xfrm>
          <a:prstGeom prst="rect">
            <a:avLst/>
          </a:prstGeom>
          <a:noFill/>
        </p:spPr>
        <p:txBody>
          <a:bodyPr wrap="square" rtlCol="0">
            <a:spAutoFit/>
          </a:bodyPr>
          <a:lstStyle/>
          <a:p>
            <a:r>
              <a:rPr lang="en-US" sz="2800" dirty="0" smtClean="0"/>
              <a:t>Elder David A. </a:t>
            </a:r>
            <a:r>
              <a:rPr lang="en-US" sz="2800" dirty="0" err="1" smtClean="0"/>
              <a:t>Bednar</a:t>
            </a:r>
            <a:r>
              <a:rPr lang="en-US" sz="2800" dirty="0" smtClean="0"/>
              <a:t> taught it is important to come to know the Lord. Two Doctrinal Mastery scriptures teach the same thing: “eternal life is to know God” and “if we do His will, we will know His doctrine” </a:t>
            </a:r>
          </a:p>
          <a:p>
            <a:endParaRPr lang="en-US" sz="2800" dirty="0"/>
          </a:p>
          <a:p>
            <a:r>
              <a:rPr lang="en-US" sz="2800" dirty="0" smtClean="0"/>
              <a:t>Find one of the two scriptures!</a:t>
            </a:r>
            <a:endParaRPr lang="en-US" sz="2800" dirty="0"/>
          </a:p>
        </p:txBody>
      </p:sp>
    </p:spTree>
    <p:extLst>
      <p:ext uri="{BB962C8B-B14F-4D97-AF65-F5344CB8AC3E}">
        <p14:creationId xmlns:p14="http://schemas.microsoft.com/office/powerpoint/2010/main" val="396015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200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Rectangle 5"/>
          <p:cNvSpPr/>
          <p:nvPr/>
        </p:nvSpPr>
        <p:spPr>
          <a:xfrm>
            <a:off x="1815504" y="1873677"/>
            <a:ext cx="5817217" cy="830997"/>
          </a:xfrm>
          <a:prstGeom prst="rect">
            <a:avLst/>
          </a:prstGeom>
        </p:spPr>
        <p:txBody>
          <a:bodyPr wrap="none">
            <a:spAutoFit/>
          </a:bodyPr>
          <a:lstStyle/>
          <a:p>
            <a:pPr>
              <a:defRPr/>
            </a:pPr>
            <a:r>
              <a:rPr lang="en-US" sz="4800" dirty="0"/>
              <a:t>John 17:3 </a:t>
            </a:r>
            <a:r>
              <a:rPr lang="en-US" sz="4800" dirty="0" smtClean="0"/>
              <a:t>or John </a:t>
            </a:r>
            <a:r>
              <a:rPr lang="en-US" sz="4800" dirty="0"/>
              <a:t>7:17</a:t>
            </a:r>
          </a:p>
        </p:txBody>
      </p:sp>
    </p:spTree>
    <p:extLst>
      <p:ext uri="{BB962C8B-B14F-4D97-AF65-F5344CB8AC3E}">
        <p14:creationId xmlns:p14="http://schemas.microsoft.com/office/powerpoint/2010/main" val="1769481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300</a:t>
            </a:r>
            <a:endParaRPr lang="en-US" sz="2400" dirty="0">
              <a:latin typeface="Avenir Black"/>
              <a:cs typeface="Avenir Black"/>
            </a:endParaRPr>
          </a:p>
        </p:txBody>
      </p:sp>
      <p:sp>
        <p:nvSpPr>
          <p:cNvPr id="3" name="TextBox 2"/>
          <p:cNvSpPr txBox="1"/>
          <p:nvPr/>
        </p:nvSpPr>
        <p:spPr>
          <a:xfrm>
            <a:off x="1005871" y="1307783"/>
            <a:ext cx="7091394" cy="2554545"/>
          </a:xfrm>
          <a:prstGeom prst="rect">
            <a:avLst/>
          </a:prstGeom>
          <a:noFill/>
        </p:spPr>
        <p:txBody>
          <a:bodyPr wrap="square" rtlCol="0">
            <a:spAutoFit/>
          </a:bodyPr>
          <a:lstStyle/>
          <a:p>
            <a:r>
              <a:rPr lang="en-US" sz="3200" dirty="0" smtClean="0"/>
              <a:t>Both Elder Robert D. Hales and Elder David A. </a:t>
            </a:r>
            <a:r>
              <a:rPr lang="en-US" sz="3200" dirty="0" err="1" smtClean="0"/>
              <a:t>Bednar</a:t>
            </a:r>
            <a:r>
              <a:rPr lang="en-US" sz="3200" dirty="0" smtClean="0"/>
              <a:t> quoted the scripture </a:t>
            </a:r>
            <a:r>
              <a:rPr lang="en-US" sz="3200" dirty="0" smtClean="0"/>
              <a:t>“If ye love me, keep my commandments”. </a:t>
            </a:r>
          </a:p>
          <a:p>
            <a:endParaRPr lang="en-US" sz="3200" dirty="0"/>
          </a:p>
          <a:p>
            <a:r>
              <a:rPr lang="en-US" sz="3200" dirty="0" smtClean="0"/>
              <a:t>Find the scripture!</a:t>
            </a:r>
            <a:endParaRPr lang="en-US" sz="3200" dirty="0"/>
          </a:p>
        </p:txBody>
      </p:sp>
    </p:spTree>
    <p:extLst>
      <p:ext uri="{BB962C8B-B14F-4D97-AF65-F5344CB8AC3E}">
        <p14:creationId xmlns:p14="http://schemas.microsoft.com/office/powerpoint/2010/main" val="3108196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300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TextBox 5"/>
          <p:cNvSpPr txBox="1"/>
          <p:nvPr/>
        </p:nvSpPr>
        <p:spPr>
          <a:xfrm>
            <a:off x="3045872" y="1760478"/>
            <a:ext cx="3244097" cy="923330"/>
          </a:xfrm>
          <a:prstGeom prst="rect">
            <a:avLst/>
          </a:prstGeom>
          <a:noFill/>
        </p:spPr>
        <p:txBody>
          <a:bodyPr wrap="none" rtlCol="0">
            <a:spAutoFit/>
          </a:bodyPr>
          <a:lstStyle/>
          <a:p>
            <a:r>
              <a:rPr lang="en-US" sz="5400" dirty="0" smtClean="0"/>
              <a:t>John 14:15</a:t>
            </a:r>
            <a:endParaRPr lang="en-US" sz="5400" dirty="0"/>
          </a:p>
        </p:txBody>
      </p:sp>
    </p:spTree>
    <p:extLst>
      <p:ext uri="{BB962C8B-B14F-4D97-AF65-F5344CB8AC3E}">
        <p14:creationId xmlns:p14="http://schemas.microsoft.com/office/powerpoint/2010/main" val="2179522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1639807" y="1566951"/>
            <a:ext cx="5864393" cy="280076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yparodyHv-Regular"/>
                <a:cs typeface="GyparodyHv-Regular"/>
              </a:rPr>
              <a:t>Double</a:t>
            </a:r>
          </a:p>
          <a:p>
            <a:pPr algn="ct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yparodyHv-Regular"/>
                <a:cs typeface="GyparodyHv-Regular"/>
              </a:rPr>
              <a:t>Jeopardy!!</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yparodyHv-Regular"/>
              <a:cs typeface="GyparodyHv-Regular"/>
            </a:endParaRPr>
          </a:p>
        </p:txBody>
      </p:sp>
    </p:spTree>
    <p:extLst>
      <p:ext uri="{BB962C8B-B14F-4D97-AF65-F5344CB8AC3E}">
        <p14:creationId xmlns:p14="http://schemas.microsoft.com/office/powerpoint/2010/main" val="119629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100</a:t>
            </a:r>
            <a:endParaRPr lang="en-US" sz="2400" dirty="0">
              <a:latin typeface="Avenir Black"/>
              <a:cs typeface="Avenir Black"/>
            </a:endParaRPr>
          </a:p>
        </p:txBody>
      </p:sp>
      <p:sp>
        <p:nvSpPr>
          <p:cNvPr id="3" name="Rectangle 2"/>
          <p:cNvSpPr/>
          <p:nvPr/>
        </p:nvSpPr>
        <p:spPr>
          <a:xfrm>
            <a:off x="993297" y="1674674"/>
            <a:ext cx="7166834" cy="2862322"/>
          </a:xfrm>
          <a:prstGeom prst="rect">
            <a:avLst/>
          </a:prstGeom>
        </p:spPr>
        <p:txBody>
          <a:bodyPr wrap="square">
            <a:spAutoFit/>
          </a:bodyPr>
          <a:lstStyle/>
          <a:p>
            <a:r>
              <a:rPr lang="en-US" sz="3600" dirty="0" smtClean="0"/>
              <a:t>Elder J. </a:t>
            </a:r>
            <a:r>
              <a:rPr lang="en-US" sz="3600" dirty="0" err="1" smtClean="0"/>
              <a:t>Devn</a:t>
            </a:r>
            <a:r>
              <a:rPr lang="en-US" sz="3600" dirty="0" smtClean="0"/>
              <a:t> Cornish said, “The answers to the questions “Am I good enough?” and “Will I make it?” are,”</a:t>
            </a:r>
            <a:br>
              <a:rPr lang="en-US" sz="3600" dirty="0" smtClean="0"/>
            </a:br>
            <a:r>
              <a:rPr lang="en-US" sz="3600" dirty="0" smtClean="0"/>
              <a:t/>
            </a:r>
            <a:br>
              <a:rPr lang="en-US" sz="3600" dirty="0" smtClean="0"/>
            </a:br>
            <a:r>
              <a:rPr lang="en-US" sz="3600" dirty="0" smtClean="0"/>
              <a:t>What was the answer?</a:t>
            </a:r>
            <a:endParaRPr lang="en-US" sz="3600" dirty="0"/>
          </a:p>
        </p:txBody>
      </p:sp>
    </p:spTree>
    <p:extLst>
      <p:ext uri="{BB962C8B-B14F-4D97-AF65-F5344CB8AC3E}">
        <p14:creationId xmlns:p14="http://schemas.microsoft.com/office/powerpoint/2010/main" val="37689490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400</a:t>
            </a:r>
            <a:endParaRPr lang="en-US" sz="2400" dirty="0">
              <a:latin typeface="Avenir Black"/>
              <a:cs typeface="Avenir Black"/>
            </a:endParaRPr>
          </a:p>
        </p:txBody>
      </p:sp>
      <p:sp>
        <p:nvSpPr>
          <p:cNvPr id="3" name="TextBox 2"/>
          <p:cNvSpPr txBox="1"/>
          <p:nvPr/>
        </p:nvSpPr>
        <p:spPr>
          <a:xfrm>
            <a:off x="1383074" y="1710177"/>
            <a:ext cx="6387284" cy="1508105"/>
          </a:xfrm>
          <a:prstGeom prst="rect">
            <a:avLst/>
          </a:prstGeom>
          <a:noFill/>
        </p:spPr>
        <p:txBody>
          <a:bodyPr wrap="square" rtlCol="0">
            <a:spAutoFit/>
          </a:bodyPr>
          <a:lstStyle/>
          <a:p>
            <a:r>
              <a:rPr lang="en-US" sz="2800" dirty="0" smtClean="0"/>
              <a:t>Elder Quentin L. Cook quoted this doctrinal mastery scripture:</a:t>
            </a:r>
          </a:p>
          <a:p>
            <a:endParaRPr lang="en-US" dirty="0"/>
          </a:p>
          <a:p>
            <a:endParaRPr lang="en-US" dirty="0"/>
          </a:p>
        </p:txBody>
      </p:sp>
      <p:sp>
        <p:nvSpPr>
          <p:cNvPr id="4" name="Rectangle 3"/>
          <p:cNvSpPr/>
          <p:nvPr/>
        </p:nvSpPr>
        <p:spPr>
          <a:xfrm>
            <a:off x="1383073" y="2804039"/>
            <a:ext cx="5092223" cy="1815882"/>
          </a:xfrm>
          <a:prstGeom prst="rect">
            <a:avLst/>
          </a:prstGeom>
        </p:spPr>
        <p:txBody>
          <a:bodyPr wrap="square">
            <a:spAutoFit/>
          </a:bodyPr>
          <a:lstStyle/>
          <a:p>
            <a:r>
              <a:rPr lang="en-US" sz="2800" dirty="0" smtClean="0"/>
              <a:t>“For as in Adam all die, even so in Christ shall all be made alive.”</a:t>
            </a:r>
          </a:p>
          <a:p>
            <a:endParaRPr lang="en-US" sz="2800" dirty="0"/>
          </a:p>
          <a:p>
            <a:r>
              <a:rPr lang="en-US" sz="2800" dirty="0" smtClean="0"/>
              <a:t>Find that scripture!</a:t>
            </a:r>
            <a:endParaRPr lang="en-US" sz="2800" dirty="0"/>
          </a:p>
        </p:txBody>
      </p:sp>
    </p:spTree>
    <p:extLst>
      <p:ext uri="{BB962C8B-B14F-4D97-AF65-F5344CB8AC3E}">
        <p14:creationId xmlns:p14="http://schemas.microsoft.com/office/powerpoint/2010/main" val="2791555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400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2288358" y="2074848"/>
            <a:ext cx="4771734" cy="769441"/>
          </a:xfrm>
          <a:prstGeom prst="rect">
            <a:avLst/>
          </a:prstGeom>
          <a:noFill/>
        </p:spPr>
        <p:txBody>
          <a:bodyPr wrap="none" rtlCol="0">
            <a:spAutoFit/>
          </a:bodyPr>
          <a:lstStyle/>
          <a:p>
            <a:r>
              <a:rPr lang="en-US" sz="4400" dirty="0" smtClean="0"/>
              <a:t>1 Corinthians 15: 22</a:t>
            </a:r>
            <a:endParaRPr lang="en-US" sz="4400" dirty="0"/>
          </a:p>
        </p:txBody>
      </p:sp>
    </p:spTree>
    <p:extLst>
      <p:ext uri="{BB962C8B-B14F-4D97-AF65-F5344CB8AC3E}">
        <p14:creationId xmlns:p14="http://schemas.microsoft.com/office/powerpoint/2010/main" val="2015140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500</a:t>
            </a:r>
            <a:endParaRPr lang="en-US" sz="2400" dirty="0">
              <a:latin typeface="Avenir Black"/>
              <a:cs typeface="Avenir Black"/>
            </a:endParaRPr>
          </a:p>
        </p:txBody>
      </p:sp>
      <p:sp>
        <p:nvSpPr>
          <p:cNvPr id="3" name="TextBox 2"/>
          <p:cNvSpPr txBox="1"/>
          <p:nvPr/>
        </p:nvSpPr>
        <p:spPr>
          <a:xfrm>
            <a:off x="1131605" y="1433531"/>
            <a:ext cx="6814779" cy="3231654"/>
          </a:xfrm>
          <a:prstGeom prst="rect">
            <a:avLst/>
          </a:prstGeom>
          <a:noFill/>
        </p:spPr>
        <p:txBody>
          <a:bodyPr wrap="square" rtlCol="0">
            <a:spAutoFit/>
          </a:bodyPr>
          <a:lstStyle/>
          <a:p>
            <a:r>
              <a:rPr lang="en-US" sz="2800" dirty="0" smtClean="0"/>
              <a:t>President Thomas S. Monson quoted this doctrinal mastery scripture:</a:t>
            </a:r>
          </a:p>
          <a:p>
            <a:r>
              <a:rPr lang="en-US" sz="2800" dirty="0" smtClean="0"/>
              <a:t>“This is my work and my glory—to bring to pass the immortality and eternal life of man.”</a:t>
            </a:r>
          </a:p>
          <a:p>
            <a:endParaRPr lang="en-US" sz="2800" dirty="0"/>
          </a:p>
          <a:p>
            <a:r>
              <a:rPr lang="en-US" sz="2800" dirty="0" smtClean="0"/>
              <a:t>Find the scripture!</a:t>
            </a:r>
          </a:p>
          <a:p>
            <a:endParaRPr lang="en-US" dirty="0"/>
          </a:p>
          <a:p>
            <a:endParaRPr lang="en-US" dirty="0"/>
          </a:p>
        </p:txBody>
      </p:sp>
    </p:spTree>
    <p:extLst>
      <p:ext uri="{BB962C8B-B14F-4D97-AF65-F5344CB8AC3E}">
        <p14:creationId xmlns:p14="http://schemas.microsoft.com/office/powerpoint/2010/main" val="390518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691" y="268642"/>
            <a:ext cx="3432278" cy="461665"/>
          </a:xfrm>
          <a:prstGeom prst="rect">
            <a:avLst/>
          </a:prstGeom>
          <a:noFill/>
        </p:spPr>
        <p:txBody>
          <a:bodyPr wrap="none" rtlCol="0">
            <a:spAutoFit/>
          </a:bodyPr>
          <a:lstStyle/>
          <a:p>
            <a:r>
              <a:rPr lang="en-US" sz="2400" dirty="0" smtClean="0">
                <a:latin typeface="Avenir Black"/>
                <a:cs typeface="Avenir Black"/>
              </a:rPr>
              <a:t>Doctrinal Mastery 500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2866999" y="1726356"/>
            <a:ext cx="3422970" cy="923330"/>
          </a:xfrm>
          <a:prstGeom prst="rect">
            <a:avLst/>
          </a:prstGeom>
          <a:noFill/>
        </p:spPr>
        <p:txBody>
          <a:bodyPr wrap="none" rtlCol="0">
            <a:spAutoFit/>
          </a:bodyPr>
          <a:lstStyle/>
          <a:p>
            <a:r>
              <a:rPr lang="en-US" sz="5400" dirty="0" smtClean="0"/>
              <a:t>Moses 1:39</a:t>
            </a:r>
            <a:endParaRPr lang="en-US" sz="5400" dirty="0"/>
          </a:p>
        </p:txBody>
      </p:sp>
    </p:spTree>
    <p:extLst>
      <p:ext uri="{BB962C8B-B14F-4D97-AF65-F5344CB8AC3E}">
        <p14:creationId xmlns:p14="http://schemas.microsoft.com/office/powerpoint/2010/main" val="2461851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100</a:t>
            </a:r>
            <a:endParaRPr lang="en-US" sz="2400" dirty="0">
              <a:latin typeface="Avenir Black"/>
              <a:cs typeface="Avenir Black"/>
            </a:endParaRPr>
          </a:p>
        </p:txBody>
      </p:sp>
      <p:sp>
        <p:nvSpPr>
          <p:cNvPr id="3" name="TextBox 2"/>
          <p:cNvSpPr txBox="1"/>
          <p:nvPr/>
        </p:nvSpPr>
        <p:spPr>
          <a:xfrm>
            <a:off x="1471087" y="1597004"/>
            <a:ext cx="5947215" cy="1569660"/>
          </a:xfrm>
          <a:prstGeom prst="rect">
            <a:avLst/>
          </a:prstGeom>
          <a:noFill/>
        </p:spPr>
        <p:txBody>
          <a:bodyPr wrap="square" rtlCol="0">
            <a:spAutoFit/>
          </a:bodyPr>
          <a:lstStyle/>
          <a:p>
            <a:r>
              <a:rPr lang="en-US" sz="3200" dirty="0" smtClean="0"/>
              <a:t>Which apostle told how he and a friend set off a fire cracker at church?</a:t>
            </a:r>
            <a:endParaRPr lang="en-US" sz="3200" dirty="0"/>
          </a:p>
        </p:txBody>
      </p:sp>
    </p:spTree>
    <p:extLst>
      <p:ext uri="{BB962C8B-B14F-4D97-AF65-F5344CB8AC3E}">
        <p14:creationId xmlns:p14="http://schemas.microsoft.com/office/powerpoint/2010/main" val="362959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100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420794" y="1936524"/>
            <a:ext cx="6308939" cy="923330"/>
          </a:xfrm>
          <a:prstGeom prst="rect">
            <a:avLst/>
          </a:prstGeom>
          <a:noFill/>
        </p:spPr>
        <p:txBody>
          <a:bodyPr wrap="none" rtlCol="0">
            <a:spAutoFit/>
          </a:bodyPr>
          <a:lstStyle/>
          <a:p>
            <a:r>
              <a:rPr lang="en-US" sz="5400" dirty="0" smtClean="0"/>
              <a:t>Elder Dale G. </a:t>
            </a:r>
            <a:r>
              <a:rPr lang="en-US" sz="5400" dirty="0" err="1" smtClean="0"/>
              <a:t>Renlund</a:t>
            </a:r>
            <a:endParaRPr lang="en-US" sz="5400" dirty="0"/>
          </a:p>
        </p:txBody>
      </p:sp>
    </p:spTree>
    <p:extLst>
      <p:ext uri="{BB962C8B-B14F-4D97-AF65-F5344CB8AC3E}">
        <p14:creationId xmlns:p14="http://schemas.microsoft.com/office/powerpoint/2010/main" val="14253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200</a:t>
            </a:r>
            <a:endParaRPr lang="en-US" sz="2400" dirty="0">
              <a:latin typeface="Avenir Black"/>
              <a:cs typeface="Avenir Black"/>
            </a:endParaRPr>
          </a:p>
        </p:txBody>
      </p:sp>
      <p:sp>
        <p:nvSpPr>
          <p:cNvPr id="3" name="TextBox 2"/>
          <p:cNvSpPr txBox="1"/>
          <p:nvPr/>
        </p:nvSpPr>
        <p:spPr>
          <a:xfrm>
            <a:off x="1458514" y="1697603"/>
            <a:ext cx="5972361" cy="2339102"/>
          </a:xfrm>
          <a:prstGeom prst="rect">
            <a:avLst/>
          </a:prstGeom>
          <a:noFill/>
        </p:spPr>
        <p:txBody>
          <a:bodyPr wrap="square" rtlCol="0">
            <a:spAutoFit/>
          </a:bodyPr>
          <a:lstStyle/>
          <a:p>
            <a:r>
              <a:rPr lang="en-US" sz="3200" dirty="0" smtClean="0"/>
              <a:t>This apostle was </a:t>
            </a:r>
            <a:r>
              <a:rPr lang="en-US" sz="3200" dirty="0" smtClean="0"/>
              <a:t>named to honor his ancestors including early Mormon pioneers who joined the Church in Denmark.</a:t>
            </a:r>
          </a:p>
          <a:p>
            <a:r>
              <a:rPr lang="en-US" dirty="0" smtClean="0"/>
              <a:t> </a:t>
            </a:r>
            <a:endParaRPr lang="en-US" dirty="0"/>
          </a:p>
        </p:txBody>
      </p:sp>
    </p:spTree>
    <p:extLst>
      <p:ext uri="{BB962C8B-B14F-4D97-AF65-F5344CB8AC3E}">
        <p14:creationId xmlns:p14="http://schemas.microsoft.com/office/powerpoint/2010/main" val="70643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200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533954" y="1798201"/>
            <a:ext cx="5261176" cy="707886"/>
          </a:xfrm>
          <a:prstGeom prst="rect">
            <a:avLst/>
          </a:prstGeom>
          <a:noFill/>
        </p:spPr>
        <p:txBody>
          <a:bodyPr wrap="none" rtlCol="0">
            <a:spAutoFit/>
          </a:bodyPr>
          <a:lstStyle/>
          <a:p>
            <a:r>
              <a:rPr lang="en-US" sz="4000" dirty="0" smtClean="0"/>
              <a:t>Elder Ronald A. </a:t>
            </a:r>
            <a:r>
              <a:rPr lang="en-US" sz="4000" dirty="0" err="1" smtClean="0"/>
              <a:t>Rasband</a:t>
            </a:r>
            <a:endParaRPr lang="en-US" sz="4000" dirty="0"/>
          </a:p>
        </p:txBody>
      </p:sp>
    </p:spTree>
    <p:extLst>
      <p:ext uri="{BB962C8B-B14F-4D97-AF65-F5344CB8AC3E}">
        <p14:creationId xmlns:p14="http://schemas.microsoft.com/office/powerpoint/2010/main" val="31122960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300</a:t>
            </a:r>
            <a:endParaRPr lang="en-US" sz="2400" dirty="0">
              <a:latin typeface="Avenir Black"/>
              <a:cs typeface="Avenir Black"/>
            </a:endParaRPr>
          </a:p>
        </p:txBody>
      </p:sp>
      <p:sp>
        <p:nvSpPr>
          <p:cNvPr id="3" name="TextBox 2"/>
          <p:cNvSpPr txBox="1"/>
          <p:nvPr/>
        </p:nvSpPr>
        <p:spPr>
          <a:xfrm>
            <a:off x="1445941" y="1672453"/>
            <a:ext cx="6261550" cy="2062103"/>
          </a:xfrm>
          <a:prstGeom prst="rect">
            <a:avLst/>
          </a:prstGeom>
          <a:noFill/>
        </p:spPr>
        <p:txBody>
          <a:bodyPr wrap="square" rtlCol="0">
            <a:spAutoFit/>
          </a:bodyPr>
          <a:lstStyle/>
          <a:p>
            <a:r>
              <a:rPr lang="en-US" sz="3200" dirty="0" smtClean="0"/>
              <a:t>Which apostle used puzzle pieces to teach about the gathering of Israel that will occur before the Lord’s second coming?</a:t>
            </a:r>
            <a:endParaRPr lang="en-US" sz="3200" dirty="0"/>
          </a:p>
        </p:txBody>
      </p:sp>
    </p:spTree>
    <p:extLst>
      <p:ext uri="{BB962C8B-B14F-4D97-AF65-F5344CB8AC3E}">
        <p14:creationId xmlns:p14="http://schemas.microsoft.com/office/powerpoint/2010/main" val="153981535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300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634541" y="2049698"/>
            <a:ext cx="6370141" cy="923330"/>
          </a:xfrm>
          <a:prstGeom prst="rect">
            <a:avLst/>
          </a:prstGeom>
          <a:noFill/>
        </p:spPr>
        <p:txBody>
          <a:bodyPr wrap="none" rtlCol="0">
            <a:spAutoFit/>
          </a:bodyPr>
          <a:lstStyle/>
          <a:p>
            <a:r>
              <a:rPr lang="en-US" sz="5400" dirty="0" smtClean="0"/>
              <a:t>Elder Neil L. Andersen</a:t>
            </a:r>
            <a:endParaRPr lang="en-US" sz="5400" dirty="0"/>
          </a:p>
        </p:txBody>
      </p:sp>
    </p:spTree>
    <p:extLst>
      <p:ext uri="{BB962C8B-B14F-4D97-AF65-F5344CB8AC3E}">
        <p14:creationId xmlns:p14="http://schemas.microsoft.com/office/powerpoint/2010/main" val="4185479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100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Rectangle 4"/>
          <p:cNvSpPr/>
          <p:nvPr/>
        </p:nvSpPr>
        <p:spPr>
          <a:xfrm>
            <a:off x="980724" y="2828836"/>
            <a:ext cx="7191981" cy="1384995"/>
          </a:xfrm>
          <a:prstGeom prst="rect">
            <a:avLst/>
          </a:prstGeom>
        </p:spPr>
        <p:txBody>
          <a:bodyPr wrap="square">
            <a:spAutoFit/>
          </a:bodyPr>
          <a:lstStyle/>
          <a:p>
            <a:r>
              <a:rPr lang="en-US" sz="2800" dirty="0" smtClean="0"/>
              <a:t>“Yes! You are going to be good enough” and “Yes, you are going to make it as long as you keep repenting and do not rationalize or rebel.”</a:t>
            </a:r>
            <a:endParaRPr lang="en-US" sz="2800" dirty="0"/>
          </a:p>
        </p:txBody>
      </p:sp>
      <p:sp>
        <p:nvSpPr>
          <p:cNvPr id="6" name="TextBox 5"/>
          <p:cNvSpPr txBox="1"/>
          <p:nvPr/>
        </p:nvSpPr>
        <p:spPr>
          <a:xfrm>
            <a:off x="3872605" y="1345507"/>
            <a:ext cx="1403975" cy="923330"/>
          </a:xfrm>
          <a:prstGeom prst="rect">
            <a:avLst/>
          </a:prstGeom>
          <a:noFill/>
        </p:spPr>
        <p:txBody>
          <a:bodyPr wrap="none" rtlCol="0">
            <a:spAutoFit/>
          </a:bodyPr>
          <a:lstStyle/>
          <a:p>
            <a:r>
              <a:rPr lang="en-US" sz="5400" dirty="0" smtClean="0"/>
              <a:t>YES!</a:t>
            </a:r>
            <a:endParaRPr lang="en-US" sz="5400" dirty="0"/>
          </a:p>
        </p:txBody>
      </p:sp>
    </p:spTree>
    <p:extLst>
      <p:ext uri="{BB962C8B-B14F-4D97-AF65-F5344CB8AC3E}">
        <p14:creationId xmlns:p14="http://schemas.microsoft.com/office/powerpoint/2010/main" val="101504479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400</a:t>
            </a:r>
            <a:endParaRPr lang="en-US" sz="2400" dirty="0">
              <a:latin typeface="Avenir Black"/>
              <a:cs typeface="Avenir Black"/>
            </a:endParaRPr>
          </a:p>
        </p:txBody>
      </p:sp>
      <p:sp>
        <p:nvSpPr>
          <p:cNvPr id="3" name="TextBox 2"/>
          <p:cNvSpPr txBox="1"/>
          <p:nvPr/>
        </p:nvSpPr>
        <p:spPr>
          <a:xfrm>
            <a:off x="578376" y="1622154"/>
            <a:ext cx="8117527" cy="584776"/>
          </a:xfrm>
          <a:prstGeom prst="rect">
            <a:avLst/>
          </a:prstGeom>
          <a:noFill/>
        </p:spPr>
        <p:txBody>
          <a:bodyPr wrap="none" rtlCol="0">
            <a:spAutoFit/>
          </a:bodyPr>
          <a:lstStyle/>
          <a:p>
            <a:r>
              <a:rPr lang="en-US" sz="3200" dirty="0" smtClean="0"/>
              <a:t>Which apostle shared the story of Helen Keller?</a:t>
            </a:r>
            <a:endParaRPr lang="en-US" sz="3200" dirty="0"/>
          </a:p>
        </p:txBody>
      </p:sp>
    </p:spTree>
    <p:extLst>
      <p:ext uri="{BB962C8B-B14F-4D97-AF65-F5344CB8AC3E}">
        <p14:creationId xmlns:p14="http://schemas.microsoft.com/office/powerpoint/2010/main" val="220729103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400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797995" y="1810776"/>
            <a:ext cx="5477356" cy="646331"/>
          </a:xfrm>
          <a:prstGeom prst="rect">
            <a:avLst/>
          </a:prstGeom>
          <a:noFill/>
        </p:spPr>
        <p:txBody>
          <a:bodyPr wrap="none" rtlCol="0">
            <a:spAutoFit/>
          </a:bodyPr>
          <a:lstStyle/>
          <a:p>
            <a:r>
              <a:rPr lang="en-US" sz="3600" dirty="0" smtClean="0"/>
              <a:t>Elder D. Todd </a:t>
            </a:r>
            <a:r>
              <a:rPr lang="en-US" sz="3600" dirty="0" err="1" smtClean="0"/>
              <a:t>Christofferson</a:t>
            </a:r>
            <a:endParaRPr lang="en-US" sz="3600" dirty="0"/>
          </a:p>
        </p:txBody>
      </p:sp>
    </p:spTree>
    <p:extLst>
      <p:ext uri="{BB962C8B-B14F-4D97-AF65-F5344CB8AC3E}">
        <p14:creationId xmlns:p14="http://schemas.microsoft.com/office/powerpoint/2010/main" val="2140846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500</a:t>
            </a:r>
            <a:endParaRPr lang="en-US" sz="2400" dirty="0">
              <a:latin typeface="Avenir Black"/>
              <a:cs typeface="Avenir Black"/>
            </a:endParaRPr>
          </a:p>
        </p:txBody>
      </p:sp>
      <p:sp>
        <p:nvSpPr>
          <p:cNvPr id="3" name="TextBox 2"/>
          <p:cNvSpPr txBox="1"/>
          <p:nvPr/>
        </p:nvSpPr>
        <p:spPr>
          <a:xfrm>
            <a:off x="1408221" y="1697603"/>
            <a:ext cx="6802206" cy="1200329"/>
          </a:xfrm>
          <a:prstGeom prst="rect">
            <a:avLst/>
          </a:prstGeom>
          <a:noFill/>
        </p:spPr>
        <p:txBody>
          <a:bodyPr wrap="square" rtlCol="0">
            <a:spAutoFit/>
          </a:bodyPr>
          <a:lstStyle/>
          <a:p>
            <a:r>
              <a:rPr lang="en-US" sz="3600" dirty="0" smtClean="0"/>
              <a:t>Which apostle spoke about gratitude on the Sabbath?</a:t>
            </a:r>
            <a:endParaRPr lang="en-US" sz="3600" dirty="0"/>
          </a:p>
        </p:txBody>
      </p:sp>
    </p:spTree>
    <p:extLst>
      <p:ext uri="{BB962C8B-B14F-4D97-AF65-F5344CB8AC3E}">
        <p14:creationId xmlns:p14="http://schemas.microsoft.com/office/powerpoint/2010/main" val="321654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0081" y="416350"/>
            <a:ext cx="3831150" cy="461665"/>
          </a:xfrm>
          <a:prstGeom prst="rect">
            <a:avLst/>
          </a:prstGeom>
          <a:noFill/>
        </p:spPr>
        <p:txBody>
          <a:bodyPr wrap="none" rtlCol="0">
            <a:spAutoFit/>
          </a:bodyPr>
          <a:lstStyle/>
          <a:p>
            <a:r>
              <a:rPr lang="en-US" sz="2400" dirty="0" smtClean="0">
                <a:latin typeface="Avenir Black"/>
                <a:cs typeface="Avenir Black"/>
              </a:rPr>
              <a:t>Apostles &amp; Prophets 500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986596" y="1898800"/>
            <a:ext cx="5470067" cy="707886"/>
          </a:xfrm>
          <a:prstGeom prst="rect">
            <a:avLst/>
          </a:prstGeom>
          <a:noFill/>
        </p:spPr>
        <p:txBody>
          <a:bodyPr wrap="none" rtlCol="0">
            <a:spAutoFit/>
          </a:bodyPr>
          <a:lstStyle/>
          <a:p>
            <a:r>
              <a:rPr lang="en-US" sz="4000" dirty="0" smtClean="0"/>
              <a:t>President Henry B. </a:t>
            </a:r>
            <a:r>
              <a:rPr lang="en-US" sz="4000" dirty="0" err="1" smtClean="0"/>
              <a:t>Eyring</a:t>
            </a:r>
            <a:endParaRPr lang="en-US" sz="4000" dirty="0"/>
          </a:p>
        </p:txBody>
      </p:sp>
    </p:spTree>
    <p:extLst>
      <p:ext uri="{BB962C8B-B14F-4D97-AF65-F5344CB8AC3E}">
        <p14:creationId xmlns:p14="http://schemas.microsoft.com/office/powerpoint/2010/main" val="491870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100</a:t>
            </a:r>
            <a:endParaRPr lang="en-US" sz="2400" dirty="0">
              <a:latin typeface="Avenir Black"/>
              <a:cs typeface="Avenir Black"/>
            </a:endParaRPr>
          </a:p>
        </p:txBody>
      </p:sp>
      <p:sp>
        <p:nvSpPr>
          <p:cNvPr id="3" name="Rectangle 2"/>
          <p:cNvSpPr/>
          <p:nvPr/>
        </p:nvSpPr>
        <p:spPr>
          <a:xfrm>
            <a:off x="1020010" y="1559307"/>
            <a:ext cx="6876082" cy="2308324"/>
          </a:xfrm>
          <a:prstGeom prst="rect">
            <a:avLst/>
          </a:prstGeom>
        </p:spPr>
        <p:txBody>
          <a:bodyPr wrap="square">
            <a:spAutoFit/>
          </a:bodyPr>
          <a:lstStyle/>
          <a:p>
            <a:r>
              <a:rPr lang="en-US" sz="3600" dirty="0" smtClean="0"/>
              <a:t>Elder Juan A. </a:t>
            </a:r>
            <a:r>
              <a:rPr lang="en-US" sz="3600" dirty="0" err="1" smtClean="0"/>
              <a:t>Uceda</a:t>
            </a:r>
            <a:r>
              <a:rPr lang="en-US" sz="3600" dirty="0" smtClean="0"/>
              <a:t> told an experience he had while serving a mission in Cusco, Peru, in 1977. What happened to him?</a:t>
            </a:r>
            <a:endParaRPr lang="en-US" sz="3600" dirty="0"/>
          </a:p>
        </p:txBody>
      </p:sp>
    </p:spTree>
    <p:extLst>
      <p:ext uri="{BB962C8B-B14F-4D97-AF65-F5344CB8AC3E}">
        <p14:creationId xmlns:p14="http://schemas.microsoft.com/office/powerpoint/2010/main" val="144191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100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Rectangle 4"/>
          <p:cNvSpPr/>
          <p:nvPr/>
        </p:nvSpPr>
        <p:spPr>
          <a:xfrm>
            <a:off x="666389" y="762296"/>
            <a:ext cx="7757783" cy="4616648"/>
          </a:xfrm>
          <a:prstGeom prst="rect">
            <a:avLst/>
          </a:prstGeom>
        </p:spPr>
        <p:txBody>
          <a:bodyPr wrap="square">
            <a:spAutoFit/>
          </a:bodyPr>
          <a:lstStyle/>
          <a:p>
            <a:r>
              <a:rPr lang="en-US" sz="1400" dirty="0" smtClean="0"/>
              <a:t>Elder </a:t>
            </a:r>
            <a:r>
              <a:rPr lang="en-US" sz="1400" dirty="0" err="1" smtClean="0"/>
              <a:t>Uceda</a:t>
            </a:r>
            <a:r>
              <a:rPr lang="en-US" sz="1400" dirty="0" smtClean="0"/>
              <a:t> and several fellow missionaries visited the famous Machu Picchu ruins. After visiting the ruins, some of the missionaries wanted to walk a treacherous trail to visit the </a:t>
            </a:r>
            <a:r>
              <a:rPr lang="en-US" sz="1400" dirty="0" err="1" smtClean="0"/>
              <a:t>Inka</a:t>
            </a:r>
            <a:r>
              <a:rPr lang="en-US" sz="1400" dirty="0" smtClean="0"/>
              <a:t> Bridge. A strong spiritual prompting warned Elder </a:t>
            </a:r>
            <a:r>
              <a:rPr lang="en-US" sz="1400" dirty="0" err="1" smtClean="0"/>
              <a:t>Uceda</a:t>
            </a:r>
            <a:r>
              <a:rPr lang="en-US" sz="1400" dirty="0" smtClean="0"/>
              <a:t> that he and the others should not traverse the trail, but he gave in to peer pressure and continued.</a:t>
            </a:r>
          </a:p>
          <a:p>
            <a:endParaRPr lang="en-US" sz="1400" dirty="0" smtClean="0"/>
          </a:p>
          <a:p>
            <a:r>
              <a:rPr lang="en-US" sz="1400" dirty="0" smtClean="0"/>
              <a:t>Soon the lofty trail narrowed. At one point, Elder </a:t>
            </a:r>
            <a:r>
              <a:rPr lang="en-US" sz="1400" dirty="0" err="1" smtClean="0"/>
              <a:t>Uceda</a:t>
            </a:r>
            <a:r>
              <a:rPr lang="en-US" sz="1400" dirty="0" smtClean="0"/>
              <a:t> found a missionary standing with his back against the rock. The missionary said he had received an impression to remain in that spot.</a:t>
            </a:r>
          </a:p>
          <a:p>
            <a:endParaRPr lang="en-US" sz="1400" dirty="0" smtClean="0"/>
          </a:p>
          <a:p>
            <a:r>
              <a:rPr lang="en-US" sz="1400" dirty="0" smtClean="0"/>
              <a:t>“I felt the urgency to catch up to those ahead of us, so he helped me to pass him, and I was able to get a little further down the trail,” he said. “I noticed that the ground was full of greenery. I planted my right foot on the ground realizing, as I fell, that there was no ground underneath the greenery. I desperately grabbed onto some branches that were underneath the trail. For a moment I could see down, some 2,000 feet below.”</a:t>
            </a:r>
          </a:p>
          <a:p>
            <a:endParaRPr lang="en-US" sz="1400" dirty="0" smtClean="0"/>
          </a:p>
          <a:p>
            <a:r>
              <a:rPr lang="en-US" sz="1400" dirty="0" smtClean="0"/>
              <a:t>Elder </a:t>
            </a:r>
            <a:r>
              <a:rPr lang="en-US" sz="1400" dirty="0" err="1" smtClean="0"/>
              <a:t>Uceda</a:t>
            </a:r>
            <a:r>
              <a:rPr lang="en-US" sz="1400" dirty="0" smtClean="0"/>
              <a:t> knew he could not hold to the branches for long. He opened his mouth and uttered a brief, desperate prayer: “Father, help me!”</a:t>
            </a:r>
          </a:p>
          <a:p>
            <a:endParaRPr lang="en-US" sz="1400" dirty="0" smtClean="0"/>
          </a:p>
          <a:p>
            <a:r>
              <a:rPr lang="en-US" sz="1400" dirty="0" smtClean="0"/>
              <a:t>Just as he was about to fall, he felt a firm hand take his arm and pull him up to safety. The hand belonged to the missionary who had felt prompted to stay behind.</a:t>
            </a:r>
          </a:p>
          <a:p>
            <a:endParaRPr lang="en-US" sz="1400" dirty="0" smtClean="0"/>
          </a:p>
          <a:p>
            <a:r>
              <a:rPr lang="en-US" sz="1400" dirty="0" smtClean="0"/>
              <a:t>“But in reality, our Father in Heaven saved me,” he said. “He listened to my voice.”</a:t>
            </a:r>
            <a:endParaRPr lang="en-US" sz="1400" dirty="0"/>
          </a:p>
        </p:txBody>
      </p:sp>
    </p:spTree>
    <p:extLst>
      <p:ext uri="{BB962C8B-B14F-4D97-AF65-F5344CB8AC3E}">
        <p14:creationId xmlns:p14="http://schemas.microsoft.com/office/powerpoint/2010/main" val="766373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200</a:t>
            </a:r>
            <a:endParaRPr lang="en-US" sz="2400" dirty="0">
              <a:latin typeface="Avenir Black"/>
              <a:cs typeface="Avenir Black"/>
            </a:endParaRPr>
          </a:p>
        </p:txBody>
      </p:sp>
      <p:sp>
        <p:nvSpPr>
          <p:cNvPr id="3" name="TextBox 2"/>
          <p:cNvSpPr txBox="1"/>
          <p:nvPr/>
        </p:nvSpPr>
        <p:spPr>
          <a:xfrm>
            <a:off x="1404421" y="1465319"/>
            <a:ext cx="6127041" cy="2862322"/>
          </a:xfrm>
          <a:prstGeom prst="rect">
            <a:avLst/>
          </a:prstGeom>
          <a:noFill/>
        </p:spPr>
        <p:txBody>
          <a:bodyPr wrap="square" rtlCol="0">
            <a:spAutoFit/>
          </a:bodyPr>
          <a:lstStyle/>
          <a:p>
            <a:r>
              <a:rPr lang="en-US" sz="3600" dirty="0" smtClean="0"/>
              <a:t>Elder W. Mark Bassett shared a story of what he and his brother tried to do with a gift that was given to their parents. Tell the story.</a:t>
            </a:r>
            <a:endParaRPr lang="en-US" sz="3600" dirty="0"/>
          </a:p>
        </p:txBody>
      </p:sp>
    </p:spTree>
    <p:extLst>
      <p:ext uri="{BB962C8B-B14F-4D97-AF65-F5344CB8AC3E}">
        <p14:creationId xmlns:p14="http://schemas.microsoft.com/office/powerpoint/2010/main" val="1207342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200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741831" y="739237"/>
            <a:ext cx="7493742" cy="4524315"/>
          </a:xfrm>
          <a:prstGeom prst="rect">
            <a:avLst/>
          </a:prstGeom>
          <a:noFill/>
        </p:spPr>
        <p:txBody>
          <a:bodyPr wrap="square" rtlCol="0">
            <a:spAutoFit/>
          </a:bodyPr>
          <a:lstStyle/>
          <a:p>
            <a:r>
              <a:rPr lang="en-US" sz="3200" dirty="0" smtClean="0"/>
              <a:t>Elder Bassett told of a miniature model of the golden plates his parents had displayed in their home. Familiar with the stories of the Restoration, Elder Bassett — along with his brother — wondered what was written on the small section that was securely sealed. The curious boys tried, on several occasions, to pry open the sealed portion of the model plates.</a:t>
            </a:r>
            <a:endParaRPr lang="en-US" sz="3200" dirty="0"/>
          </a:p>
        </p:txBody>
      </p:sp>
    </p:spTree>
    <p:extLst>
      <p:ext uri="{BB962C8B-B14F-4D97-AF65-F5344CB8AC3E}">
        <p14:creationId xmlns:p14="http://schemas.microsoft.com/office/powerpoint/2010/main" val="64807158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300</a:t>
            </a:r>
            <a:endParaRPr lang="en-US" sz="2400" dirty="0">
              <a:latin typeface="Avenir Black"/>
              <a:cs typeface="Avenir Black"/>
            </a:endParaRPr>
          </a:p>
        </p:txBody>
      </p:sp>
      <p:sp>
        <p:nvSpPr>
          <p:cNvPr id="3" name="Rectangle 2"/>
          <p:cNvSpPr/>
          <p:nvPr/>
        </p:nvSpPr>
        <p:spPr>
          <a:xfrm>
            <a:off x="716683" y="1684526"/>
            <a:ext cx="7380582" cy="2677656"/>
          </a:xfrm>
          <a:prstGeom prst="rect">
            <a:avLst/>
          </a:prstGeom>
        </p:spPr>
        <p:txBody>
          <a:bodyPr wrap="square">
            <a:spAutoFit/>
          </a:bodyPr>
          <a:lstStyle/>
          <a:p>
            <a:r>
              <a:rPr lang="en-US" sz="2800" dirty="0" smtClean="0"/>
              <a:t>Elder Gary E. Stevenson shared the story of Mary Elizabeth Rollins to show the rising generation "how to get closer to the Lord and access greater power to resist temptation.”</a:t>
            </a:r>
          </a:p>
          <a:p>
            <a:endParaRPr lang="en-US" sz="2800" dirty="0"/>
          </a:p>
          <a:p>
            <a:r>
              <a:rPr lang="en-US" sz="2800" dirty="0" smtClean="0"/>
              <a:t>What did Mary do?</a:t>
            </a:r>
            <a:endParaRPr lang="en-US" sz="2800" dirty="0"/>
          </a:p>
        </p:txBody>
      </p:sp>
    </p:spTree>
    <p:extLst>
      <p:ext uri="{BB962C8B-B14F-4D97-AF65-F5344CB8AC3E}">
        <p14:creationId xmlns:p14="http://schemas.microsoft.com/office/powerpoint/2010/main" val="9915242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300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Rectangle 4"/>
          <p:cNvSpPr/>
          <p:nvPr/>
        </p:nvSpPr>
        <p:spPr>
          <a:xfrm>
            <a:off x="364629" y="1593292"/>
            <a:ext cx="8399026" cy="3785652"/>
          </a:xfrm>
          <a:prstGeom prst="rect">
            <a:avLst/>
          </a:prstGeom>
        </p:spPr>
        <p:txBody>
          <a:bodyPr wrap="square">
            <a:spAutoFit/>
          </a:bodyPr>
          <a:lstStyle/>
          <a:p>
            <a:r>
              <a:rPr lang="en-US" sz="2400" dirty="0" smtClean="0"/>
              <a:t>After pleading with Isaac </a:t>
            </a:r>
            <a:r>
              <a:rPr lang="en-US" sz="2400" dirty="0" err="1" smtClean="0"/>
              <a:t>Morely</a:t>
            </a:r>
            <a:r>
              <a:rPr lang="en-US" sz="2400" dirty="0" smtClean="0"/>
              <a:t> to borrow the Book of Mormon, he relented, allowing Mary to take it home and read it for the night. She ran home and stayed up nearly the whole night reading it. Impressed by how much she had read and learned in such a short time, Brother </a:t>
            </a:r>
            <a:r>
              <a:rPr lang="en-US" sz="2400" dirty="0" err="1" smtClean="0"/>
              <a:t>Morely</a:t>
            </a:r>
            <a:r>
              <a:rPr lang="en-US" sz="2400" dirty="0" smtClean="0"/>
              <a:t> allowed her to keep it until she finished.</a:t>
            </a:r>
          </a:p>
          <a:p>
            <a:endParaRPr lang="en-US" sz="2400" dirty="0" smtClean="0"/>
          </a:p>
          <a:p>
            <a:r>
              <a:rPr lang="en-US" sz="2400" dirty="0" smtClean="0"/>
              <a:t>A short time later Mary finished reading the book and was the first person in her town to read the entire book. She knew it was true and that it came from Heavenly Father.</a:t>
            </a:r>
            <a:endParaRPr lang="en-US" sz="2400" dirty="0"/>
          </a:p>
        </p:txBody>
      </p:sp>
      <p:sp>
        <p:nvSpPr>
          <p:cNvPr id="6" name="TextBox 5"/>
          <p:cNvSpPr txBox="1"/>
          <p:nvPr/>
        </p:nvSpPr>
        <p:spPr>
          <a:xfrm>
            <a:off x="2414091" y="839347"/>
            <a:ext cx="4606550" cy="584776"/>
          </a:xfrm>
          <a:prstGeom prst="rect">
            <a:avLst/>
          </a:prstGeom>
          <a:noFill/>
        </p:spPr>
        <p:txBody>
          <a:bodyPr wrap="none" rtlCol="0">
            <a:spAutoFit/>
          </a:bodyPr>
          <a:lstStyle/>
          <a:p>
            <a:r>
              <a:rPr lang="en-US" sz="3200" dirty="0" smtClean="0"/>
              <a:t>Read the Book of Mormon</a:t>
            </a:r>
            <a:endParaRPr lang="en-US" sz="3200" dirty="0"/>
          </a:p>
        </p:txBody>
      </p:sp>
    </p:spTree>
    <p:extLst>
      <p:ext uri="{BB962C8B-B14F-4D97-AF65-F5344CB8AC3E}">
        <p14:creationId xmlns:p14="http://schemas.microsoft.com/office/powerpoint/2010/main" val="13511732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200</a:t>
            </a:r>
            <a:endParaRPr lang="en-US" sz="2400" dirty="0">
              <a:latin typeface="Avenir Black"/>
              <a:cs typeface="Avenir Black"/>
            </a:endParaRPr>
          </a:p>
        </p:txBody>
      </p:sp>
      <p:sp>
        <p:nvSpPr>
          <p:cNvPr id="3" name="Rectangle 2"/>
          <p:cNvSpPr/>
          <p:nvPr/>
        </p:nvSpPr>
        <p:spPr>
          <a:xfrm>
            <a:off x="613153" y="1031163"/>
            <a:ext cx="7421246" cy="3108544"/>
          </a:xfrm>
          <a:prstGeom prst="rect">
            <a:avLst/>
          </a:prstGeom>
        </p:spPr>
        <p:txBody>
          <a:bodyPr wrap="square">
            <a:spAutoFit/>
          </a:bodyPr>
          <a:lstStyle/>
          <a:p>
            <a:r>
              <a:rPr lang="en-US" sz="2800" dirty="0" smtClean="0"/>
              <a:t>President Thomas S. Monson spoke about being </a:t>
            </a:r>
          </a:p>
          <a:p>
            <a:r>
              <a:rPr lang="en-US" sz="2800" dirty="0" smtClean="0"/>
              <a:t>at the World’s Fair in 1965. At the Mormon Pavilion was shown the film Man’s Search For Happiness. The narrator of the film started by asking three poignant and universal questions.  </a:t>
            </a:r>
          </a:p>
          <a:p>
            <a:endParaRPr lang="en-US" sz="2800" dirty="0"/>
          </a:p>
          <a:p>
            <a:r>
              <a:rPr lang="en-US" sz="2800" dirty="0" smtClean="0"/>
              <a:t>Name one of them.</a:t>
            </a:r>
            <a:endParaRPr lang="en-US" sz="2800" dirty="0"/>
          </a:p>
        </p:txBody>
      </p:sp>
    </p:spTree>
    <p:extLst>
      <p:ext uri="{BB962C8B-B14F-4D97-AF65-F5344CB8AC3E}">
        <p14:creationId xmlns:p14="http://schemas.microsoft.com/office/powerpoint/2010/main" val="356629647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400</a:t>
            </a:r>
            <a:endParaRPr lang="en-US" sz="2400" dirty="0">
              <a:latin typeface="Avenir Black"/>
              <a:cs typeface="Avenir Black"/>
            </a:endParaRPr>
          </a:p>
        </p:txBody>
      </p:sp>
      <p:sp>
        <p:nvSpPr>
          <p:cNvPr id="3" name="Rectangle 2"/>
          <p:cNvSpPr/>
          <p:nvPr/>
        </p:nvSpPr>
        <p:spPr>
          <a:xfrm>
            <a:off x="829844" y="740981"/>
            <a:ext cx="7254848" cy="5262979"/>
          </a:xfrm>
          <a:prstGeom prst="rect">
            <a:avLst/>
          </a:prstGeom>
        </p:spPr>
        <p:txBody>
          <a:bodyPr wrap="square">
            <a:spAutoFit/>
          </a:bodyPr>
          <a:lstStyle/>
          <a:p>
            <a:r>
              <a:rPr lang="en-US" sz="2400" dirty="0" smtClean="0"/>
              <a:t>Elder K. Brett </a:t>
            </a:r>
            <a:r>
              <a:rPr lang="en-US" sz="2400" dirty="0" err="1" smtClean="0"/>
              <a:t>Nattress</a:t>
            </a:r>
            <a:r>
              <a:rPr lang="en-US" sz="2400" dirty="0" smtClean="0"/>
              <a:t> shared how during a family scripture study one morning when he was young he told his mother, "Mom, I am not listening!"</a:t>
            </a:r>
          </a:p>
          <a:p>
            <a:endParaRPr lang="en-US" sz="2400" dirty="0" smtClean="0"/>
          </a:p>
          <a:p>
            <a:r>
              <a:rPr lang="en-US" sz="2400" dirty="0" smtClean="0"/>
              <a:t>"Her loving response was a defining moment in my life. She said, 'Son, I was at a meeting where President Marion G. Romney taught about the blessings of scripture reading. During this meeting, I received a promise that if I would read the Book of Mormon to my children every day, I would not lose them.' She then looked me straight in the eyes and, with absolute determination, said,”</a:t>
            </a:r>
          </a:p>
          <a:p>
            <a:endParaRPr lang="en-US" sz="2400" dirty="0"/>
          </a:p>
          <a:p>
            <a:r>
              <a:rPr lang="en-US" sz="2400" dirty="0" smtClean="0"/>
              <a:t>What did his mother say?</a:t>
            </a:r>
            <a:endParaRPr lang="en-US" sz="2400" dirty="0"/>
          </a:p>
        </p:txBody>
      </p:sp>
    </p:spTree>
    <p:extLst>
      <p:ext uri="{BB962C8B-B14F-4D97-AF65-F5344CB8AC3E}">
        <p14:creationId xmlns:p14="http://schemas.microsoft.com/office/powerpoint/2010/main" val="18876022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400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Rectangle 4"/>
          <p:cNvSpPr/>
          <p:nvPr/>
        </p:nvSpPr>
        <p:spPr>
          <a:xfrm>
            <a:off x="1283131" y="2012000"/>
            <a:ext cx="6916226" cy="923330"/>
          </a:xfrm>
          <a:prstGeom prst="rect">
            <a:avLst/>
          </a:prstGeom>
        </p:spPr>
        <p:txBody>
          <a:bodyPr wrap="none">
            <a:spAutoFit/>
          </a:bodyPr>
          <a:lstStyle/>
          <a:p>
            <a:r>
              <a:rPr lang="en-US" sz="5400" dirty="0" smtClean="0"/>
              <a:t>'And I will not lose you!'</a:t>
            </a:r>
            <a:endParaRPr lang="en-US" sz="5400" dirty="0"/>
          </a:p>
        </p:txBody>
      </p:sp>
    </p:spTree>
    <p:extLst>
      <p:ext uri="{BB962C8B-B14F-4D97-AF65-F5344CB8AC3E}">
        <p14:creationId xmlns:p14="http://schemas.microsoft.com/office/powerpoint/2010/main" val="277182711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500</a:t>
            </a:r>
            <a:endParaRPr lang="en-US" sz="2400" dirty="0">
              <a:latin typeface="Avenir Black"/>
              <a:cs typeface="Avenir Black"/>
            </a:endParaRPr>
          </a:p>
        </p:txBody>
      </p:sp>
      <p:sp>
        <p:nvSpPr>
          <p:cNvPr id="3" name="Rectangle 2"/>
          <p:cNvSpPr/>
          <p:nvPr/>
        </p:nvSpPr>
        <p:spPr>
          <a:xfrm>
            <a:off x="1131605" y="1017355"/>
            <a:ext cx="6915366" cy="4832093"/>
          </a:xfrm>
          <a:prstGeom prst="rect">
            <a:avLst/>
          </a:prstGeom>
        </p:spPr>
        <p:txBody>
          <a:bodyPr wrap="square">
            <a:spAutoFit/>
          </a:bodyPr>
          <a:lstStyle/>
          <a:p>
            <a:r>
              <a:rPr lang="en-US" sz="2800" dirty="0" smtClean="0"/>
              <a:t>Elder Kazuhiko Yamashita told the following story, “</a:t>
            </a:r>
            <a:r>
              <a:rPr lang="en-US" sz="2800" dirty="0" smtClean="0"/>
              <a:t>In 1876, a renowned educator named Dr. William Clark was invited to come to Hokkaido to teach. He lived in Japan for just eight months, but his Christian spirit left a lasting impression on his young non-Christian students. Before leaving, he gave his students a parting message that has become immortalized.”</a:t>
            </a:r>
          </a:p>
          <a:p>
            <a:endParaRPr lang="en-US" sz="2800" dirty="0"/>
          </a:p>
          <a:p>
            <a:r>
              <a:rPr lang="en-US" sz="2800" dirty="0" smtClean="0"/>
              <a:t>What did Dr. Clark say?</a:t>
            </a:r>
            <a:endParaRPr lang="en-US" sz="2800" dirty="0"/>
          </a:p>
        </p:txBody>
      </p:sp>
    </p:spTree>
    <p:extLst>
      <p:ext uri="{BB962C8B-B14F-4D97-AF65-F5344CB8AC3E}">
        <p14:creationId xmlns:p14="http://schemas.microsoft.com/office/powerpoint/2010/main" val="262794327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9548" y="256431"/>
            <a:ext cx="2531732" cy="461665"/>
          </a:xfrm>
          <a:prstGeom prst="rect">
            <a:avLst/>
          </a:prstGeom>
          <a:noFill/>
        </p:spPr>
        <p:txBody>
          <a:bodyPr wrap="none" rtlCol="0">
            <a:spAutoFit/>
          </a:bodyPr>
          <a:lstStyle/>
          <a:p>
            <a:r>
              <a:rPr lang="en-US" sz="2400" dirty="0" smtClean="0">
                <a:latin typeface="Avenir Black"/>
                <a:cs typeface="Avenir Black"/>
              </a:rPr>
              <a:t>Stories Told 500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Rectangle 4"/>
          <p:cNvSpPr/>
          <p:nvPr/>
        </p:nvSpPr>
        <p:spPr>
          <a:xfrm>
            <a:off x="1225084" y="1156736"/>
            <a:ext cx="6671007" cy="1569660"/>
          </a:xfrm>
          <a:prstGeom prst="rect">
            <a:avLst/>
          </a:prstGeom>
        </p:spPr>
        <p:txBody>
          <a:bodyPr wrap="square">
            <a:spAutoFit/>
          </a:bodyPr>
          <a:lstStyle/>
          <a:p>
            <a:r>
              <a:rPr lang="en-US" sz="4800" dirty="0" smtClean="0"/>
              <a:t>“Boys, be ambitious!”—</a:t>
            </a:r>
          </a:p>
          <a:p>
            <a:r>
              <a:rPr lang="en-US" sz="4800" dirty="0" smtClean="0"/>
              <a:t>“Be ambitious for Christ.”</a:t>
            </a:r>
            <a:endParaRPr lang="en-US" sz="4800" dirty="0"/>
          </a:p>
        </p:txBody>
      </p:sp>
    </p:spTree>
    <p:extLst>
      <p:ext uri="{BB962C8B-B14F-4D97-AF65-F5344CB8AC3E}">
        <p14:creationId xmlns:p14="http://schemas.microsoft.com/office/powerpoint/2010/main" val="27120317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100</a:t>
            </a:r>
            <a:endParaRPr lang="en-US" sz="2400" dirty="0">
              <a:latin typeface="Avenir Black"/>
              <a:cs typeface="Avenir Black"/>
            </a:endParaRPr>
          </a:p>
        </p:txBody>
      </p:sp>
      <p:sp>
        <p:nvSpPr>
          <p:cNvPr id="3" name="TextBox 2"/>
          <p:cNvSpPr txBox="1"/>
          <p:nvPr/>
        </p:nvSpPr>
        <p:spPr>
          <a:xfrm>
            <a:off x="1068739" y="2150297"/>
            <a:ext cx="6563312" cy="1077218"/>
          </a:xfrm>
          <a:prstGeom prst="rect">
            <a:avLst/>
          </a:prstGeom>
          <a:noFill/>
        </p:spPr>
        <p:txBody>
          <a:bodyPr wrap="square" rtlCol="0">
            <a:spAutoFit/>
          </a:bodyPr>
          <a:lstStyle/>
          <a:p>
            <a:r>
              <a:rPr lang="en-US" sz="3200" dirty="0" smtClean="0"/>
              <a:t>Who sang in the Saturday afternoon session of conference?</a:t>
            </a:r>
            <a:endParaRPr lang="en-US" sz="3200" dirty="0"/>
          </a:p>
        </p:txBody>
      </p:sp>
    </p:spTree>
    <p:extLst>
      <p:ext uri="{BB962C8B-B14F-4D97-AF65-F5344CB8AC3E}">
        <p14:creationId xmlns:p14="http://schemas.microsoft.com/office/powerpoint/2010/main" val="416767539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100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269913" y="1798201"/>
            <a:ext cx="6947334" cy="830997"/>
          </a:xfrm>
          <a:prstGeom prst="rect">
            <a:avLst/>
          </a:prstGeom>
          <a:noFill/>
        </p:spPr>
        <p:txBody>
          <a:bodyPr wrap="none" rtlCol="0">
            <a:spAutoFit/>
          </a:bodyPr>
          <a:lstStyle/>
          <a:p>
            <a:r>
              <a:rPr lang="en-US" sz="4800" dirty="0" smtClean="0"/>
              <a:t>Missionaries from the MTC</a:t>
            </a:r>
            <a:endParaRPr lang="en-US" sz="4800" dirty="0"/>
          </a:p>
        </p:txBody>
      </p:sp>
    </p:spTree>
    <p:extLst>
      <p:ext uri="{BB962C8B-B14F-4D97-AF65-F5344CB8AC3E}">
        <p14:creationId xmlns:p14="http://schemas.microsoft.com/office/powerpoint/2010/main" val="15344623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Rectangle 2"/>
          <p:cNvSpPr/>
          <p:nvPr/>
        </p:nvSpPr>
        <p:spPr>
          <a:xfrm>
            <a:off x="1639807" y="1566951"/>
            <a:ext cx="5864393" cy="280076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yparodyHv-Regular"/>
                <a:cs typeface="GyparodyHv-Regular"/>
              </a:rPr>
              <a:t>Double</a:t>
            </a:r>
          </a:p>
          <a:p>
            <a:pPr algn="ct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yparodyHv-Regular"/>
                <a:cs typeface="GyparodyHv-Regular"/>
              </a:rPr>
              <a:t>Jeopardy!!</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yparodyHv-Regular"/>
              <a:cs typeface="GyparodyHv-Regular"/>
            </a:endParaRPr>
          </a:p>
        </p:txBody>
      </p:sp>
    </p:spTree>
    <p:extLst>
      <p:ext uri="{BB962C8B-B14F-4D97-AF65-F5344CB8AC3E}">
        <p14:creationId xmlns:p14="http://schemas.microsoft.com/office/powerpoint/2010/main" val="21572497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200</a:t>
            </a:r>
            <a:endParaRPr lang="en-US" sz="2400" dirty="0">
              <a:latin typeface="Avenir Black"/>
              <a:cs typeface="Avenir Black"/>
            </a:endParaRPr>
          </a:p>
        </p:txBody>
      </p:sp>
      <p:sp>
        <p:nvSpPr>
          <p:cNvPr id="3" name="TextBox 2"/>
          <p:cNvSpPr txBox="1"/>
          <p:nvPr/>
        </p:nvSpPr>
        <p:spPr>
          <a:xfrm>
            <a:off x="968152" y="1852457"/>
            <a:ext cx="6588458" cy="2554545"/>
          </a:xfrm>
          <a:prstGeom prst="rect">
            <a:avLst/>
          </a:prstGeom>
          <a:noFill/>
        </p:spPr>
        <p:txBody>
          <a:bodyPr wrap="square" rtlCol="0">
            <a:spAutoFit/>
          </a:bodyPr>
          <a:lstStyle/>
          <a:p>
            <a:r>
              <a:rPr lang="en-US" sz="4000" dirty="0" smtClean="0"/>
              <a:t>Sister Linda S. Reeves spoke about the second principle of the gospel. What was her talk about?</a:t>
            </a:r>
            <a:endParaRPr lang="en-US" sz="4000" dirty="0"/>
          </a:p>
        </p:txBody>
      </p:sp>
    </p:spTree>
    <p:extLst>
      <p:ext uri="{BB962C8B-B14F-4D97-AF65-F5344CB8AC3E}">
        <p14:creationId xmlns:p14="http://schemas.microsoft.com/office/powerpoint/2010/main" val="306880817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200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3105628" y="2175446"/>
            <a:ext cx="2920541" cy="769441"/>
          </a:xfrm>
          <a:prstGeom prst="rect">
            <a:avLst/>
          </a:prstGeom>
          <a:noFill/>
        </p:spPr>
        <p:txBody>
          <a:bodyPr wrap="none" rtlCol="0">
            <a:spAutoFit/>
          </a:bodyPr>
          <a:lstStyle/>
          <a:p>
            <a:r>
              <a:rPr lang="en-US" sz="4400" dirty="0" smtClean="0"/>
              <a:t>Repentance</a:t>
            </a:r>
            <a:endParaRPr lang="en-US" sz="4400" dirty="0"/>
          </a:p>
        </p:txBody>
      </p:sp>
    </p:spTree>
    <p:extLst>
      <p:ext uri="{BB962C8B-B14F-4D97-AF65-F5344CB8AC3E}">
        <p14:creationId xmlns:p14="http://schemas.microsoft.com/office/powerpoint/2010/main" val="30330926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300</a:t>
            </a:r>
            <a:endParaRPr lang="en-US" sz="2400" dirty="0">
              <a:latin typeface="Avenir Black"/>
              <a:cs typeface="Avenir Black"/>
            </a:endParaRPr>
          </a:p>
        </p:txBody>
      </p:sp>
      <p:sp>
        <p:nvSpPr>
          <p:cNvPr id="4" name="Rectangle 3"/>
          <p:cNvSpPr/>
          <p:nvPr/>
        </p:nvSpPr>
        <p:spPr>
          <a:xfrm>
            <a:off x="1353992" y="1559131"/>
            <a:ext cx="5353127" cy="1754327"/>
          </a:xfrm>
          <a:prstGeom prst="rect">
            <a:avLst/>
          </a:prstGeom>
        </p:spPr>
        <p:txBody>
          <a:bodyPr wrap="square">
            <a:spAutoFit/>
          </a:bodyPr>
          <a:lstStyle/>
          <a:p>
            <a:r>
              <a:rPr lang="en-US" sz="3600" dirty="0" smtClean="0"/>
              <a:t>Who said, “Joy is powerful, and focusing on joy brings God’s power.”?</a:t>
            </a:r>
            <a:endParaRPr lang="en-US" sz="3600" dirty="0"/>
          </a:p>
        </p:txBody>
      </p:sp>
    </p:spTree>
    <p:extLst>
      <p:ext uri="{BB962C8B-B14F-4D97-AF65-F5344CB8AC3E}">
        <p14:creationId xmlns:p14="http://schemas.microsoft.com/office/powerpoint/2010/main" val="1683334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200</a:t>
            </a:r>
            <a:endParaRPr lang="en-US" sz="2400" dirty="0">
              <a:latin typeface="Avenir Black"/>
              <a:cs typeface="Avenir Black"/>
            </a:endParaRPr>
          </a:p>
        </p:txBody>
      </p:sp>
      <p:sp>
        <p:nvSpPr>
          <p:cNvPr id="5" name="5-Point Star 4">
            <a:hlinkClick r:id="rId2" action="ppaction://hlinksldjump"/>
          </p:cNvPr>
          <p:cNvSpPr/>
          <p:nvPr/>
        </p:nvSpPr>
        <p:spPr>
          <a:xfrm>
            <a:off x="7693783" y="5531581"/>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TextBox 5"/>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7" name="Rectangle 6"/>
          <p:cNvSpPr/>
          <p:nvPr/>
        </p:nvSpPr>
        <p:spPr>
          <a:xfrm>
            <a:off x="1496234" y="1445957"/>
            <a:ext cx="6563311" cy="1569660"/>
          </a:xfrm>
          <a:prstGeom prst="rect">
            <a:avLst/>
          </a:prstGeom>
        </p:spPr>
        <p:txBody>
          <a:bodyPr wrap="square">
            <a:spAutoFit/>
          </a:bodyPr>
          <a:lstStyle/>
          <a:p>
            <a:r>
              <a:rPr lang="en-US" sz="3200" dirty="0" smtClean="0"/>
              <a:t>Where did I come from? </a:t>
            </a:r>
          </a:p>
          <a:p>
            <a:r>
              <a:rPr lang="en-US" sz="3200" dirty="0" smtClean="0"/>
              <a:t>Why am I here? </a:t>
            </a:r>
          </a:p>
          <a:p>
            <a:r>
              <a:rPr lang="en-US" sz="3200" dirty="0" smtClean="0"/>
              <a:t>Where do I go when I leave this life? </a:t>
            </a:r>
            <a:endParaRPr lang="en-US" sz="3200" dirty="0"/>
          </a:p>
        </p:txBody>
      </p:sp>
    </p:spTree>
    <p:extLst>
      <p:ext uri="{BB962C8B-B14F-4D97-AF65-F5344CB8AC3E}">
        <p14:creationId xmlns:p14="http://schemas.microsoft.com/office/powerpoint/2010/main" val="361113528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300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867564" y="1625757"/>
            <a:ext cx="7993181" cy="923330"/>
          </a:xfrm>
          <a:prstGeom prst="rect">
            <a:avLst/>
          </a:prstGeom>
          <a:noFill/>
        </p:spPr>
        <p:txBody>
          <a:bodyPr wrap="none" rtlCol="0">
            <a:spAutoFit/>
          </a:bodyPr>
          <a:lstStyle/>
          <a:p>
            <a:r>
              <a:rPr lang="en-US" sz="5400" dirty="0" smtClean="0"/>
              <a:t>President Russell M. Nelson</a:t>
            </a:r>
            <a:endParaRPr lang="en-US" sz="5400" dirty="0"/>
          </a:p>
        </p:txBody>
      </p:sp>
    </p:spTree>
    <p:extLst>
      <p:ext uri="{BB962C8B-B14F-4D97-AF65-F5344CB8AC3E}">
        <p14:creationId xmlns:p14="http://schemas.microsoft.com/office/powerpoint/2010/main" val="3293896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400</a:t>
            </a:r>
            <a:endParaRPr lang="en-US" sz="2400" dirty="0">
              <a:latin typeface="Avenir Black"/>
              <a:cs typeface="Avenir Black"/>
            </a:endParaRPr>
          </a:p>
        </p:txBody>
      </p:sp>
      <p:sp>
        <p:nvSpPr>
          <p:cNvPr id="3" name="Rectangle 2"/>
          <p:cNvSpPr/>
          <p:nvPr/>
        </p:nvSpPr>
        <p:spPr>
          <a:xfrm>
            <a:off x="1144179" y="1596678"/>
            <a:ext cx="6965659" cy="3046988"/>
          </a:xfrm>
          <a:prstGeom prst="rect">
            <a:avLst/>
          </a:prstGeom>
        </p:spPr>
        <p:txBody>
          <a:bodyPr wrap="square">
            <a:spAutoFit/>
          </a:bodyPr>
          <a:lstStyle/>
          <a:p>
            <a:r>
              <a:rPr lang="en-US" sz="3200" dirty="0" smtClean="0"/>
              <a:t>Elder Craig C. Christensen said that many people receive a witness about the ___________________ by reading the Book of Mormon.</a:t>
            </a:r>
          </a:p>
          <a:p>
            <a:endParaRPr lang="en-US" sz="3200" dirty="0"/>
          </a:p>
          <a:p>
            <a:r>
              <a:rPr lang="en-US" sz="3200" dirty="0" smtClean="0"/>
              <a:t>Fill in the blank.</a:t>
            </a:r>
            <a:endParaRPr lang="en-US" sz="3200" dirty="0"/>
          </a:p>
        </p:txBody>
      </p:sp>
    </p:spTree>
    <p:extLst>
      <p:ext uri="{BB962C8B-B14F-4D97-AF65-F5344CB8AC3E}">
        <p14:creationId xmlns:p14="http://schemas.microsoft.com/office/powerpoint/2010/main" val="168849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400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533954" y="1609579"/>
            <a:ext cx="6321449" cy="923330"/>
          </a:xfrm>
          <a:prstGeom prst="rect">
            <a:avLst/>
          </a:prstGeom>
          <a:noFill/>
        </p:spPr>
        <p:txBody>
          <a:bodyPr wrap="none" rtlCol="0">
            <a:spAutoFit/>
          </a:bodyPr>
          <a:lstStyle/>
          <a:p>
            <a:r>
              <a:rPr lang="en-US" sz="5400" dirty="0" smtClean="0"/>
              <a:t>Prophet Joseph Smith</a:t>
            </a:r>
            <a:endParaRPr lang="en-US" sz="5400" dirty="0"/>
          </a:p>
        </p:txBody>
      </p:sp>
    </p:spTree>
    <p:extLst>
      <p:ext uri="{BB962C8B-B14F-4D97-AF65-F5344CB8AC3E}">
        <p14:creationId xmlns:p14="http://schemas.microsoft.com/office/powerpoint/2010/main" val="330149462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500</a:t>
            </a:r>
            <a:endParaRPr lang="en-US" sz="2400" dirty="0">
              <a:latin typeface="Avenir Black"/>
              <a:cs typeface="Avenir Black"/>
            </a:endParaRPr>
          </a:p>
        </p:txBody>
      </p:sp>
      <p:sp>
        <p:nvSpPr>
          <p:cNvPr id="3" name="Rectangle 2"/>
          <p:cNvSpPr/>
          <p:nvPr/>
        </p:nvSpPr>
        <p:spPr>
          <a:xfrm>
            <a:off x="880138" y="1684702"/>
            <a:ext cx="6915366" cy="3416320"/>
          </a:xfrm>
          <a:prstGeom prst="rect">
            <a:avLst/>
          </a:prstGeom>
        </p:spPr>
        <p:txBody>
          <a:bodyPr wrap="square">
            <a:spAutoFit/>
          </a:bodyPr>
          <a:lstStyle/>
          <a:p>
            <a:r>
              <a:rPr lang="en-US" sz="3600" dirty="0" smtClean="0"/>
              <a:t>Sister Carol F. </a:t>
            </a:r>
            <a:r>
              <a:rPr lang="en-US" sz="3600" dirty="0" err="1" smtClean="0"/>
              <a:t>McConkie</a:t>
            </a:r>
            <a:r>
              <a:rPr lang="en-US" sz="3600" dirty="0" smtClean="0"/>
              <a:t> taught, “We pray to our Father in the name of Jesus Christ by the power of the Holy Ghost, thus engaging  ______.”</a:t>
            </a:r>
          </a:p>
          <a:p>
            <a:endParaRPr lang="en-US" sz="3600" dirty="0"/>
          </a:p>
          <a:p>
            <a:r>
              <a:rPr lang="en-US" sz="3600" dirty="0" smtClean="0"/>
              <a:t>Fill in the blank.</a:t>
            </a:r>
            <a:endParaRPr lang="en-US" sz="3600" dirty="0"/>
          </a:p>
        </p:txBody>
      </p:sp>
    </p:spTree>
    <p:extLst>
      <p:ext uri="{BB962C8B-B14F-4D97-AF65-F5344CB8AC3E}">
        <p14:creationId xmlns:p14="http://schemas.microsoft.com/office/powerpoint/2010/main" val="177187726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308" y="428561"/>
            <a:ext cx="2195959" cy="461665"/>
          </a:xfrm>
          <a:prstGeom prst="rect">
            <a:avLst/>
          </a:prstGeom>
          <a:noFill/>
        </p:spPr>
        <p:txBody>
          <a:bodyPr wrap="none" rtlCol="0">
            <a:spAutoFit/>
          </a:bodyPr>
          <a:lstStyle/>
          <a:p>
            <a:r>
              <a:rPr lang="en-US" sz="2400" dirty="0" smtClean="0">
                <a:latin typeface="Avenir Black"/>
                <a:cs typeface="Avenir Black"/>
              </a:rPr>
              <a:t>Grab Bag 500</a:t>
            </a:r>
            <a:endParaRPr lang="en-US" sz="2400" dirty="0">
              <a:latin typeface="Avenir Black"/>
              <a:cs typeface="Avenir Black"/>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Rectangle 4"/>
          <p:cNvSpPr/>
          <p:nvPr/>
        </p:nvSpPr>
        <p:spPr>
          <a:xfrm>
            <a:off x="1207046" y="1521582"/>
            <a:ext cx="7204554" cy="646331"/>
          </a:xfrm>
          <a:prstGeom prst="rect">
            <a:avLst/>
          </a:prstGeom>
        </p:spPr>
        <p:txBody>
          <a:bodyPr wrap="square">
            <a:spAutoFit/>
          </a:bodyPr>
          <a:lstStyle/>
          <a:p>
            <a:r>
              <a:rPr lang="en-US" sz="3600" dirty="0"/>
              <a:t>A</a:t>
            </a:r>
            <a:r>
              <a:rPr lang="en-US" sz="3600" dirty="0" smtClean="0"/>
              <a:t>ll three members of the Godhead.</a:t>
            </a:r>
            <a:endParaRPr lang="en-US" sz="3600" dirty="0"/>
          </a:p>
        </p:txBody>
      </p:sp>
    </p:spTree>
    <p:extLst>
      <p:ext uri="{BB962C8B-B14F-4D97-AF65-F5344CB8AC3E}">
        <p14:creationId xmlns:p14="http://schemas.microsoft.com/office/powerpoint/2010/main" val="389600044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002" y="195439"/>
            <a:ext cx="50220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FINAL JEOPARDY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2"/>
          <a:stretch>
            <a:fillRect/>
          </a:stretch>
        </p:blipFill>
        <p:spPr>
          <a:xfrm>
            <a:off x="2061002" y="1340963"/>
            <a:ext cx="5091081" cy="2821307"/>
          </a:xfrm>
          <a:prstGeom prst="rect">
            <a:avLst/>
          </a:prstGeom>
        </p:spPr>
      </p:pic>
      <p:sp>
        <p:nvSpPr>
          <p:cNvPr id="4" name="TextBox 3"/>
          <p:cNvSpPr txBox="1"/>
          <p:nvPr/>
        </p:nvSpPr>
        <p:spPr>
          <a:xfrm>
            <a:off x="842418" y="4627539"/>
            <a:ext cx="7757784" cy="1754327"/>
          </a:xfrm>
          <a:prstGeom prst="rect">
            <a:avLst/>
          </a:prstGeom>
          <a:noFill/>
        </p:spPr>
        <p:txBody>
          <a:bodyPr wrap="square" rtlCol="0">
            <a:spAutoFit/>
          </a:bodyPr>
          <a:lstStyle/>
          <a:p>
            <a:r>
              <a:rPr lang="en-US" dirty="0" smtClean="0"/>
              <a:t>Elder </a:t>
            </a:r>
            <a:r>
              <a:rPr lang="en-US" dirty="0" err="1" smtClean="0"/>
              <a:t>Dallin</a:t>
            </a:r>
            <a:r>
              <a:rPr lang="en-US" dirty="0" smtClean="0"/>
              <a:t> H. Oaks said, “Describing the Savior’s visit to the </a:t>
            </a:r>
            <a:r>
              <a:rPr lang="en-US" dirty="0" err="1" smtClean="0"/>
              <a:t>Nephites</a:t>
            </a:r>
            <a:r>
              <a:rPr lang="en-US" dirty="0" smtClean="0"/>
              <a:t> Mormon writes, “He did teach and minister unto the children . . . </a:t>
            </a:r>
            <a:r>
              <a:rPr lang="en-US" dirty="0" smtClean="0"/>
              <a:t>and he loosed their tongues that they could utter.” Today I suppose we would say ________.”</a:t>
            </a:r>
          </a:p>
          <a:p>
            <a:endParaRPr lang="en-US" dirty="0"/>
          </a:p>
          <a:p>
            <a:r>
              <a:rPr lang="en-US" dirty="0" smtClean="0"/>
              <a:t>Fill in the blank.</a:t>
            </a:r>
          </a:p>
          <a:p>
            <a:endParaRPr lang="en-US" dirty="0"/>
          </a:p>
        </p:txBody>
      </p:sp>
    </p:spTree>
    <p:extLst>
      <p:ext uri="{BB962C8B-B14F-4D97-AF65-F5344CB8AC3E}">
        <p14:creationId xmlns:p14="http://schemas.microsoft.com/office/powerpoint/2010/main" val="130664245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002" y="195439"/>
            <a:ext cx="5022003"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FINAL JEOPARDY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5-Point Star 2">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 name="TextBox 3"/>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5" name="TextBox 4"/>
          <p:cNvSpPr txBox="1"/>
          <p:nvPr/>
        </p:nvSpPr>
        <p:spPr>
          <a:xfrm>
            <a:off x="1647115" y="1999398"/>
            <a:ext cx="5848401" cy="923330"/>
          </a:xfrm>
          <a:prstGeom prst="rect">
            <a:avLst/>
          </a:prstGeom>
          <a:noFill/>
        </p:spPr>
        <p:txBody>
          <a:bodyPr wrap="none" rtlCol="0">
            <a:spAutoFit/>
          </a:bodyPr>
          <a:lstStyle/>
          <a:p>
            <a:r>
              <a:rPr lang="en-US" sz="5400" dirty="0" smtClean="0"/>
              <a:t>Loose their thumbs!</a:t>
            </a:r>
            <a:endParaRPr lang="en-US" sz="5400" dirty="0"/>
          </a:p>
        </p:txBody>
      </p:sp>
    </p:spTree>
    <p:extLst>
      <p:ext uri="{BB962C8B-B14F-4D97-AF65-F5344CB8AC3E}">
        <p14:creationId xmlns:p14="http://schemas.microsoft.com/office/powerpoint/2010/main" val="20152522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300</a:t>
            </a:r>
            <a:endParaRPr lang="en-US" sz="2400" dirty="0">
              <a:latin typeface="Avenir Black"/>
              <a:cs typeface="Avenir Black"/>
            </a:endParaRPr>
          </a:p>
        </p:txBody>
      </p:sp>
      <p:sp>
        <p:nvSpPr>
          <p:cNvPr id="3" name="Rectangle 2"/>
          <p:cNvSpPr/>
          <p:nvPr/>
        </p:nvSpPr>
        <p:spPr>
          <a:xfrm>
            <a:off x="716683" y="954128"/>
            <a:ext cx="7808077" cy="4832093"/>
          </a:xfrm>
          <a:prstGeom prst="rect">
            <a:avLst/>
          </a:prstGeom>
        </p:spPr>
        <p:txBody>
          <a:bodyPr wrap="square">
            <a:spAutoFit/>
          </a:bodyPr>
          <a:lstStyle/>
          <a:p>
            <a:r>
              <a:rPr lang="en-US" sz="2800" dirty="0" smtClean="0"/>
              <a:t>Elder M. Russell Ballard said, "One of the most heart-wrenching stories in scripture occurred when 'many of [the Lord's] disciples' found it hard to accept His teachings and doctrine, and they 'went back, and walked no more with him,’ (See John 6:66.)</a:t>
            </a:r>
          </a:p>
          <a:p>
            <a:endParaRPr lang="en-US" sz="2800" dirty="0" smtClean="0"/>
          </a:p>
          <a:p>
            <a:r>
              <a:rPr lang="en-US" sz="2800" dirty="0" smtClean="0"/>
              <a:t>"As these disciples left, Jesus turned to the Twelve and asked, 'Will ye also go away?’”</a:t>
            </a:r>
          </a:p>
          <a:p>
            <a:endParaRPr lang="en-US" sz="2800" dirty="0"/>
          </a:p>
          <a:p>
            <a:r>
              <a:rPr lang="en-US" sz="2800" dirty="0" smtClean="0"/>
              <a:t>How did Peter answer the question?</a:t>
            </a:r>
            <a:endParaRPr lang="en-US" sz="2800" dirty="0"/>
          </a:p>
        </p:txBody>
      </p:sp>
    </p:spTree>
    <p:extLst>
      <p:ext uri="{BB962C8B-B14F-4D97-AF65-F5344CB8AC3E}">
        <p14:creationId xmlns:p14="http://schemas.microsoft.com/office/powerpoint/2010/main" val="13350772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300</a:t>
            </a:r>
            <a:endParaRPr lang="en-US" sz="2400" dirty="0">
              <a:latin typeface="Avenir Black"/>
              <a:cs typeface="Avenir Black"/>
            </a:endParaRPr>
          </a:p>
        </p:txBody>
      </p:sp>
      <p:sp>
        <p:nvSpPr>
          <p:cNvPr id="4" name="5-Point Star 3">
            <a:hlinkClick r:id="rId2" action="ppaction://hlinksldjump"/>
          </p:cNvPr>
          <p:cNvSpPr/>
          <p:nvPr/>
        </p:nvSpPr>
        <p:spPr>
          <a:xfrm>
            <a:off x="7632721" y="5378944"/>
            <a:ext cx="1025838" cy="891402"/>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extBox 4"/>
          <p:cNvSpPr txBox="1"/>
          <p:nvPr/>
        </p:nvSpPr>
        <p:spPr>
          <a:xfrm>
            <a:off x="7614683" y="6309981"/>
            <a:ext cx="1043876" cy="369332"/>
          </a:xfrm>
          <a:prstGeom prst="rect">
            <a:avLst/>
          </a:prstGeom>
          <a:noFill/>
        </p:spPr>
        <p:txBody>
          <a:bodyPr wrap="none" rtlCol="0">
            <a:spAutoFit/>
          </a:bodyPr>
          <a:lstStyle/>
          <a:p>
            <a:r>
              <a:rPr lang="en-US" dirty="0" smtClean="0"/>
              <a:t>Click Star </a:t>
            </a:r>
            <a:endParaRPr lang="en-US" dirty="0"/>
          </a:p>
        </p:txBody>
      </p:sp>
      <p:sp>
        <p:nvSpPr>
          <p:cNvPr id="6" name="Rectangle 5"/>
          <p:cNvSpPr/>
          <p:nvPr/>
        </p:nvSpPr>
        <p:spPr>
          <a:xfrm>
            <a:off x="1833520" y="1571882"/>
            <a:ext cx="5438132" cy="646331"/>
          </a:xfrm>
          <a:prstGeom prst="rect">
            <a:avLst/>
          </a:prstGeom>
        </p:spPr>
        <p:txBody>
          <a:bodyPr wrap="none">
            <a:spAutoFit/>
          </a:bodyPr>
          <a:lstStyle/>
          <a:p>
            <a:r>
              <a:rPr lang="en-US" sz="3600" dirty="0" smtClean="0"/>
              <a:t>'Lord, to whom shall we go?</a:t>
            </a:r>
            <a:endParaRPr lang="en-US" sz="3600" dirty="0"/>
          </a:p>
        </p:txBody>
      </p:sp>
    </p:spTree>
    <p:extLst>
      <p:ext uri="{BB962C8B-B14F-4D97-AF65-F5344CB8AC3E}">
        <p14:creationId xmlns:p14="http://schemas.microsoft.com/office/powerpoint/2010/main" val="302906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5657" y="234362"/>
            <a:ext cx="3854237" cy="461665"/>
          </a:xfrm>
          <a:prstGeom prst="rect">
            <a:avLst/>
          </a:prstGeom>
          <a:noFill/>
        </p:spPr>
        <p:txBody>
          <a:bodyPr wrap="none" rtlCol="0">
            <a:spAutoFit/>
          </a:bodyPr>
          <a:lstStyle/>
          <a:p>
            <a:r>
              <a:rPr lang="en-US" sz="2400" dirty="0" smtClean="0">
                <a:latin typeface="Avenir Black"/>
                <a:cs typeface="Avenir Black"/>
              </a:rPr>
              <a:t>Questions Answered 400</a:t>
            </a:r>
            <a:endParaRPr lang="en-US" sz="2400" dirty="0">
              <a:latin typeface="Avenir Black"/>
              <a:cs typeface="Avenir Black"/>
            </a:endParaRPr>
          </a:p>
        </p:txBody>
      </p:sp>
      <p:sp>
        <p:nvSpPr>
          <p:cNvPr id="3" name="TextBox 2"/>
          <p:cNvSpPr txBox="1"/>
          <p:nvPr/>
        </p:nvSpPr>
        <p:spPr>
          <a:xfrm>
            <a:off x="1209023" y="1404263"/>
            <a:ext cx="6570246" cy="4031873"/>
          </a:xfrm>
          <a:prstGeom prst="rect">
            <a:avLst/>
          </a:prstGeom>
          <a:noFill/>
        </p:spPr>
        <p:txBody>
          <a:bodyPr wrap="square" rtlCol="0">
            <a:spAutoFit/>
          </a:bodyPr>
          <a:lstStyle/>
          <a:p>
            <a:r>
              <a:rPr lang="en-US" sz="3200" dirty="0" smtClean="0">
                <a:latin typeface="Avenir Black"/>
                <a:cs typeface="Avenir Black"/>
              </a:rPr>
              <a:t>President </a:t>
            </a:r>
            <a:r>
              <a:rPr lang="en-US" sz="3200" dirty="0" err="1" smtClean="0">
                <a:latin typeface="Avenir Black"/>
                <a:cs typeface="Avenir Black"/>
              </a:rPr>
              <a:t>Uchtdorf</a:t>
            </a:r>
            <a:r>
              <a:rPr lang="en-US" sz="3200" dirty="0" smtClean="0">
                <a:latin typeface="Avenir Black"/>
                <a:cs typeface="Avenir Black"/>
              </a:rPr>
              <a:t> invited members to consider the question he recently noticed on the Belfast Coat of Arms — </a:t>
            </a:r>
          </a:p>
          <a:p>
            <a:r>
              <a:rPr lang="en-US" sz="3200" dirty="0" smtClean="0">
                <a:latin typeface="Avenir Black"/>
                <a:cs typeface="Avenir Black"/>
              </a:rPr>
              <a:t>“Pro </a:t>
            </a:r>
            <a:r>
              <a:rPr lang="en-US" sz="3200" dirty="0" err="1" smtClean="0">
                <a:latin typeface="Avenir Black"/>
                <a:cs typeface="Avenir Black"/>
              </a:rPr>
              <a:t>tanto</a:t>
            </a:r>
            <a:r>
              <a:rPr lang="en-US" sz="3200" dirty="0" smtClean="0">
                <a:latin typeface="Avenir Black"/>
                <a:cs typeface="Avenir Black"/>
              </a:rPr>
              <a:t> quid </a:t>
            </a:r>
            <a:r>
              <a:rPr lang="en-US" sz="3200" dirty="0" err="1" smtClean="0">
                <a:latin typeface="Avenir Black"/>
                <a:cs typeface="Avenir Black"/>
              </a:rPr>
              <a:t>retribuamus</a:t>
            </a:r>
            <a:r>
              <a:rPr lang="en-US" sz="3200" dirty="0" smtClean="0">
                <a:latin typeface="Avenir Black"/>
                <a:cs typeface="Avenir Black"/>
              </a:rPr>
              <a:t>” </a:t>
            </a:r>
          </a:p>
          <a:p>
            <a:endParaRPr lang="en-US" sz="3200" dirty="0">
              <a:latin typeface="Avenir Black"/>
              <a:cs typeface="Avenir Black"/>
            </a:endParaRPr>
          </a:p>
          <a:p>
            <a:r>
              <a:rPr lang="en-US" sz="3200" dirty="0" smtClean="0">
                <a:latin typeface="Avenir Black"/>
                <a:cs typeface="Avenir Black"/>
              </a:rPr>
              <a:t>What was the question in English?</a:t>
            </a:r>
            <a:endParaRPr lang="en-US" sz="3200" dirty="0">
              <a:latin typeface="Avenir Black"/>
              <a:cs typeface="Avenir Black"/>
            </a:endParaRPr>
          </a:p>
        </p:txBody>
      </p:sp>
    </p:spTree>
    <p:extLst>
      <p:ext uri="{BB962C8B-B14F-4D97-AF65-F5344CB8AC3E}">
        <p14:creationId xmlns:p14="http://schemas.microsoft.com/office/powerpoint/2010/main" val="2204119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TotalTime>
  <Words>2293</Words>
  <Application>Microsoft Macintosh PowerPoint</Application>
  <PresentationFormat>On-screen Show (4:3)</PresentationFormat>
  <Paragraphs>278</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Montserrat Wadsworth</dc:creator>
  <cp:lastModifiedBy>Montserrat Wadsworth</cp:lastModifiedBy>
  <cp:revision>29</cp:revision>
  <dcterms:created xsi:type="dcterms:W3CDTF">2016-10-03T22:46:29Z</dcterms:created>
  <dcterms:modified xsi:type="dcterms:W3CDTF">2016-10-04T04:18:34Z</dcterms:modified>
</cp:coreProperties>
</file>