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audio1.bin" ContentType="audio/unknown"/>
  <Override PartName="/ppt/notesSlides/notesSlide1.xml" ContentType="application/vnd.openxmlformats-officedocument.presentationml.notesSlide+xml"/>
  <Override PartName="/ppt/media/audio2.bin" ContentType="audio/unknown"/>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sldIdLst>
    <p:sldId id="319" r:id="rId2"/>
    <p:sldId id="256"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382" r:id="rId20"/>
    <p:sldId id="275" r:id="rId21"/>
    <p:sldId id="276" r:id="rId22"/>
    <p:sldId id="277" r:id="rId23"/>
    <p:sldId id="278" r:id="rId24"/>
    <p:sldId id="279" r:id="rId25"/>
    <p:sldId id="280" r:id="rId26"/>
    <p:sldId id="281" r:id="rId27"/>
    <p:sldId id="282" r:id="rId28"/>
    <p:sldId id="283" r:id="rId29"/>
    <p:sldId id="284" r:id="rId30"/>
    <p:sldId id="287"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 id="308" r:id="rId53"/>
    <p:sldId id="305" r:id="rId54"/>
    <p:sldId id="257"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86"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354" r:id="rId89"/>
    <p:sldId id="355" r:id="rId90"/>
    <p:sldId id="387" r:id="rId91"/>
    <p:sldId id="356" r:id="rId92"/>
    <p:sldId id="357" r:id="rId93"/>
    <p:sldId id="358" r:id="rId94"/>
    <p:sldId id="359" r:id="rId95"/>
    <p:sldId id="360" r:id="rId96"/>
    <p:sldId id="361" r:id="rId97"/>
    <p:sldId id="362" r:id="rId98"/>
    <p:sldId id="363" r:id="rId99"/>
    <p:sldId id="364" r:id="rId100"/>
    <p:sldId id="365" r:id="rId101"/>
    <p:sldId id="366" r:id="rId102"/>
    <p:sldId id="367" r:id="rId103"/>
    <p:sldId id="368" r:id="rId104"/>
    <p:sldId id="369" r:id="rId105"/>
    <p:sldId id="370" r:id="rId106"/>
    <p:sldId id="371" r:id="rId107"/>
    <p:sldId id="383" r:id="rId108"/>
    <p:sldId id="384" r:id="rId109"/>
    <p:sldId id="385" r:id="rId1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FF"/>
    <a:srgbClr val="FFFF00"/>
    <a:srgbClr val="0033CC"/>
    <a:srgbClr val="DDDDDD"/>
    <a:srgbClr val="003399"/>
    <a:srgbClr val="000099"/>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38" autoAdjust="0"/>
  </p:normalViewPr>
  <p:slideViewPr>
    <p:cSldViewPr>
      <p:cViewPr>
        <p:scale>
          <a:sx n="100" d="100"/>
          <a:sy n="100" d="100"/>
        </p:scale>
        <p:origin x="-3472" y="-2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slide" Target="slides/slide107.xml"/><Relationship Id="rId109" Type="http://schemas.openxmlformats.org/officeDocument/2006/relationships/slide" Target="slides/slide10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slide" Target="slides/slide109.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notesMaster" Target="notesMasters/notesMaster1.xml"/><Relationship Id="rId112" Type="http://schemas.openxmlformats.org/officeDocument/2006/relationships/printerSettings" Target="printerSettings/printerSettings1.bin"/><Relationship Id="rId113" Type="http://schemas.openxmlformats.org/officeDocument/2006/relationships/presProps" Target="presProps.xml"/><Relationship Id="rId114" Type="http://schemas.openxmlformats.org/officeDocument/2006/relationships/viewProps" Target="viewProps.xml"/><Relationship Id="rId115" Type="http://schemas.openxmlformats.org/officeDocument/2006/relationships/theme" Target="theme/theme1.xml"/><Relationship Id="rId11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A572A6-9853-A049-931E-EEEEC363B277}" type="datetimeFigureOut">
              <a:rPr lang="en-US" smtClean="0"/>
              <a:t>10/2/17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67560-2FF1-444A-8CD2-F1EDFAC7BA31}" type="slidenum">
              <a:rPr lang="en-US" smtClean="0"/>
              <a:t>‹#›</a:t>
            </a:fld>
            <a:endParaRPr lang="en-US"/>
          </a:p>
        </p:txBody>
      </p:sp>
    </p:spTree>
    <p:extLst>
      <p:ext uri="{BB962C8B-B14F-4D97-AF65-F5344CB8AC3E}">
        <p14:creationId xmlns:p14="http://schemas.microsoft.com/office/powerpoint/2010/main" val="39189308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467560-2FF1-444A-8CD2-F1EDFAC7BA31}" type="slidenum">
              <a:rPr lang="en-US" smtClean="0"/>
              <a:t>4</a:t>
            </a:fld>
            <a:endParaRPr lang="en-US"/>
          </a:p>
        </p:txBody>
      </p:sp>
    </p:spTree>
    <p:extLst>
      <p:ext uri="{BB962C8B-B14F-4D97-AF65-F5344CB8AC3E}">
        <p14:creationId xmlns:p14="http://schemas.microsoft.com/office/powerpoint/2010/main" val="838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192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106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551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905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489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16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327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1738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597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marL="0" indent="0">
              <a:buFont typeface="Arial" pitchFamily="34" charset="0"/>
              <a:buNone/>
              <a:defRPr sz="3200" baseline="0"/>
            </a:lvl1pPr>
            <a:lvl2pPr>
              <a:buNone/>
              <a:defRPr sz="2800"/>
            </a:lvl2pPr>
            <a:lvl3pPr>
              <a:buNone/>
              <a:defRPr sz="2400"/>
            </a:lvl3pPr>
            <a:lvl4pPr>
              <a:buNone/>
              <a:defRPr sz="2000"/>
            </a:lvl4pPr>
            <a:lvl5pPr>
              <a:buNone/>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082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5215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8"/>
          <p:cNvSpPr txBox="1">
            <a:spLocks noChangeArrowheads="1"/>
          </p:cNvSpPr>
          <p:nvPr/>
        </p:nvSpPr>
        <p:spPr bwMode="auto">
          <a:xfrm>
            <a:off x="0" y="0"/>
            <a:ext cx="4692650" cy="274638"/>
          </a:xfrm>
          <a:prstGeom prst="rect">
            <a:avLst/>
          </a:prstGeom>
          <a:noFill/>
          <a:ln>
            <a:noFill/>
          </a:ln>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defRPr/>
            </a:pPr>
            <a:r>
              <a:rPr lang="en-US" sz="1200" b="1" smtClean="0">
                <a:solidFill>
                  <a:schemeClr val="bg1"/>
                </a:solidFill>
                <a:latin typeface="Arial" charset="0"/>
                <a:cs typeface="+mn-cs"/>
              </a:rPr>
              <a:t>© Mark E. Damon - All Rights Reserved</a:t>
            </a:r>
            <a:endParaRPr lang="en-US" b="1" smtClean="0">
              <a:latin typeface="Arial" charset="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108.xml"/></Relationships>
</file>

<file path=ppt/slides/_rels/slide108.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image" Target="../media/image2.png"/><Relationship Id="rId1" Type="http://schemas.microsoft.com/office/2007/relationships/media" Target="file:///C:\Created%20Games\Complete%20Program\Jeopardy\finaljeo.wav" TargetMode="External"/><Relationship Id="rId2" Type="http://schemas.openxmlformats.org/officeDocument/2006/relationships/audio" Target="file:///C:\Created%20Games\Complete%20Program\Jeopardy\finaljeo.wav" TargetMode="Externa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2.xml.rels><?xml version="1.0" encoding="UTF-8" standalone="yes"?>
<Relationships xmlns="http://schemas.openxmlformats.org/package/2006/relationships"><Relationship Id="rId20" Type="http://schemas.openxmlformats.org/officeDocument/2006/relationships/slide" Target="slide9.xml"/><Relationship Id="rId21" Type="http://schemas.openxmlformats.org/officeDocument/2006/relationships/slide" Target="slide19.xml"/><Relationship Id="rId22" Type="http://schemas.openxmlformats.org/officeDocument/2006/relationships/slide" Target="slide31.xml"/><Relationship Id="rId23" Type="http://schemas.openxmlformats.org/officeDocument/2006/relationships/slide" Target="slide30.xml"/><Relationship Id="rId24" Type="http://schemas.openxmlformats.org/officeDocument/2006/relationships/slide" Target="slide40.xml"/><Relationship Id="rId25" Type="http://schemas.openxmlformats.org/officeDocument/2006/relationships/slide" Target="slide53.xml"/><Relationship Id="rId26" Type="http://schemas.openxmlformats.org/officeDocument/2006/relationships/slide" Target="slide50.xml"/><Relationship Id="rId27" Type="http://schemas.openxmlformats.org/officeDocument/2006/relationships/slide" Target="slide11.xml"/><Relationship Id="rId28" Type="http://schemas.openxmlformats.org/officeDocument/2006/relationships/slide" Target="slide22.xml"/><Relationship Id="rId29" Type="http://schemas.openxmlformats.org/officeDocument/2006/relationships/slide" Target="slide32.xml"/><Relationship Id="rId1" Type="http://schemas.openxmlformats.org/officeDocument/2006/relationships/slideLayout" Target="../slideLayouts/slideLayout7.xml"/><Relationship Id="rId2" Type="http://schemas.openxmlformats.org/officeDocument/2006/relationships/slide" Target="slide2.xml"/><Relationship Id="rId3" Type="http://schemas.openxmlformats.org/officeDocument/2006/relationships/slide" Target="slide21.xml"/><Relationship Id="rId4" Type="http://schemas.openxmlformats.org/officeDocument/2006/relationships/slide" Target="slide3.xml"/><Relationship Id="rId5" Type="http://schemas.openxmlformats.org/officeDocument/2006/relationships/audio" Target="../media/audio1.bin"/><Relationship Id="rId30" Type="http://schemas.openxmlformats.org/officeDocument/2006/relationships/slide" Target="slide42.xml"/><Relationship Id="rId31" Type="http://schemas.openxmlformats.org/officeDocument/2006/relationships/slide" Target="slide51.xml"/><Relationship Id="rId32" Type="http://schemas.openxmlformats.org/officeDocument/2006/relationships/slide" Target="slide52.xml"/><Relationship Id="rId9" Type="http://schemas.openxmlformats.org/officeDocument/2006/relationships/slide" Target="slide44.xml"/><Relationship Id="rId6" Type="http://schemas.openxmlformats.org/officeDocument/2006/relationships/slide" Target="slide13.xml"/><Relationship Id="rId7" Type="http://schemas.openxmlformats.org/officeDocument/2006/relationships/slide" Target="slide24.xml"/><Relationship Id="rId8" Type="http://schemas.openxmlformats.org/officeDocument/2006/relationships/slide" Target="slide34.xml"/><Relationship Id="rId33" Type="http://schemas.openxmlformats.org/officeDocument/2006/relationships/slide" Target="slide54.xml"/><Relationship Id="rId34" Type="http://schemas.openxmlformats.org/officeDocument/2006/relationships/slide" Target="slide107.xml"/><Relationship Id="rId10" Type="http://schemas.openxmlformats.org/officeDocument/2006/relationships/slide" Target="slide5.xml"/><Relationship Id="rId11" Type="http://schemas.openxmlformats.org/officeDocument/2006/relationships/slide" Target="slide15.xml"/><Relationship Id="rId12" Type="http://schemas.openxmlformats.org/officeDocument/2006/relationships/slide" Target="slide26.xml"/><Relationship Id="rId13" Type="http://schemas.openxmlformats.org/officeDocument/2006/relationships/slide" Target="slide36.xml"/><Relationship Id="rId14" Type="http://schemas.openxmlformats.org/officeDocument/2006/relationships/slide" Target="slide46.xml"/><Relationship Id="rId15" Type="http://schemas.openxmlformats.org/officeDocument/2006/relationships/slide" Target="slide7.xml"/><Relationship Id="rId16" Type="http://schemas.openxmlformats.org/officeDocument/2006/relationships/slide" Target="slide17.xml"/><Relationship Id="rId17" Type="http://schemas.openxmlformats.org/officeDocument/2006/relationships/slide" Target="slide28.xml"/><Relationship Id="rId18" Type="http://schemas.openxmlformats.org/officeDocument/2006/relationships/slide" Target="slide38.xml"/><Relationship Id="rId19" Type="http://schemas.openxmlformats.org/officeDocument/2006/relationships/slide" Target="slide4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slide" Target="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4.xml.rels><?xml version="1.0" encoding="UTF-8" standalone="yes"?>
<Relationships xmlns="http://schemas.openxmlformats.org/package/2006/relationships"><Relationship Id="rId9" Type="http://schemas.openxmlformats.org/officeDocument/2006/relationships/slide" Target="slide57.xml"/><Relationship Id="rId20" Type="http://schemas.openxmlformats.org/officeDocument/2006/relationships/slide" Target="slide61.xml"/><Relationship Id="rId21" Type="http://schemas.openxmlformats.org/officeDocument/2006/relationships/slide" Target="slide72.xml"/><Relationship Id="rId22" Type="http://schemas.openxmlformats.org/officeDocument/2006/relationships/slide" Target="slide82.xml"/><Relationship Id="rId23" Type="http://schemas.openxmlformats.org/officeDocument/2006/relationships/slide" Target="slide93.xml"/><Relationship Id="rId24" Type="http://schemas.openxmlformats.org/officeDocument/2006/relationships/slide" Target="slide103.xml"/><Relationship Id="rId25" Type="http://schemas.openxmlformats.org/officeDocument/2006/relationships/slide" Target="slide63.xml"/><Relationship Id="rId26" Type="http://schemas.openxmlformats.org/officeDocument/2006/relationships/slide" Target="slide74.xml"/><Relationship Id="rId27" Type="http://schemas.openxmlformats.org/officeDocument/2006/relationships/slide" Target="slide84.xml"/><Relationship Id="rId28" Type="http://schemas.openxmlformats.org/officeDocument/2006/relationships/slide" Target="slide95.xml"/><Relationship Id="rId29" Type="http://schemas.openxmlformats.org/officeDocument/2006/relationships/slide" Target="slide105.xml"/><Relationship Id="rId30" Type="http://schemas.openxmlformats.org/officeDocument/2006/relationships/slide" Target="slide2.xml"/><Relationship Id="rId31" Type="http://schemas.openxmlformats.org/officeDocument/2006/relationships/slide" Target="slide107.xml"/><Relationship Id="rId10" Type="http://schemas.openxmlformats.org/officeDocument/2006/relationships/slide" Target="slide67.xml"/><Relationship Id="rId11" Type="http://schemas.openxmlformats.org/officeDocument/2006/relationships/slide" Target="slide78.xml"/><Relationship Id="rId12" Type="http://schemas.openxmlformats.org/officeDocument/2006/relationships/slide" Target="slide88.xml"/><Relationship Id="rId13" Type="http://schemas.openxmlformats.org/officeDocument/2006/relationships/slide" Target="slide99.xml"/><Relationship Id="rId14" Type="http://schemas.openxmlformats.org/officeDocument/2006/relationships/slide" Target="slide59.xml"/><Relationship Id="rId15" Type="http://schemas.openxmlformats.org/officeDocument/2006/relationships/slide" Target="slide70.xml"/><Relationship Id="rId16" Type="http://schemas.openxmlformats.org/officeDocument/2006/relationships/slide" Target="slide80.xml"/><Relationship Id="rId17" Type="http://schemas.openxmlformats.org/officeDocument/2006/relationships/slide" Target="slide90.xml"/><Relationship Id="rId18" Type="http://schemas.openxmlformats.org/officeDocument/2006/relationships/slide" Target="slide91.xml"/><Relationship Id="rId19" Type="http://schemas.openxmlformats.org/officeDocument/2006/relationships/slide" Target="slide101.xml"/><Relationship Id="rId1" Type="http://schemas.openxmlformats.org/officeDocument/2006/relationships/slideLayout" Target="../slideLayouts/slideLayout7.xml"/><Relationship Id="rId2" Type="http://schemas.openxmlformats.org/officeDocument/2006/relationships/slide" Target="slide54.xml"/><Relationship Id="rId3" Type="http://schemas.openxmlformats.org/officeDocument/2006/relationships/slide" Target="slide55.xml"/><Relationship Id="rId4" Type="http://schemas.openxmlformats.org/officeDocument/2006/relationships/audio" Target="../media/audio1.bin"/><Relationship Id="rId5" Type="http://schemas.openxmlformats.org/officeDocument/2006/relationships/slide" Target="slide65.xml"/><Relationship Id="rId6" Type="http://schemas.openxmlformats.org/officeDocument/2006/relationships/slide" Target="slide76.xml"/><Relationship Id="rId7" Type="http://schemas.openxmlformats.org/officeDocument/2006/relationships/slide" Target="slide86.xml"/><Relationship Id="rId8" Type="http://schemas.openxmlformats.org/officeDocument/2006/relationships/slide" Target="slide9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ctober 2017 GC jeopardy.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2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2293" name="TextBox 4"/>
          <p:cNvSpPr txBox="1">
            <a:spLocks noChangeArrowheads="1"/>
          </p:cNvSpPr>
          <p:nvPr/>
        </p:nvSpPr>
        <p:spPr bwMode="auto">
          <a:xfrm>
            <a:off x="685800" y="914400"/>
            <a:ext cx="7848600" cy="584776"/>
          </a:xfrm>
          <a:prstGeom prst="rect">
            <a:avLst/>
          </a:prstGeom>
          <a:noFill/>
          <a:ln w="9525">
            <a:noFill/>
            <a:miter lim="800000"/>
            <a:headEnd/>
            <a:tailEnd/>
          </a:ln>
        </p:spPr>
        <p:txBody>
          <a:bodyPr wrap="square">
            <a:spAutoFit/>
          </a:bodyPr>
          <a:lstStyle/>
          <a:p>
            <a:pPr algn="ctr"/>
            <a:r>
              <a:rPr lang="en-US" sz="3200" dirty="0">
                <a:solidFill>
                  <a:srgbClr val="FFFFFF"/>
                </a:solidFill>
              </a:rPr>
              <a:t>The Sabbath Day and the Holy Temple</a:t>
            </a:r>
            <a:endParaRPr lang="en-US" sz="3200" dirty="0">
              <a:solidFill>
                <a:srgbClr val="FFFFFF"/>
              </a:solidFill>
            </a:endParaRP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57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143000"/>
            <a:ext cx="6477000" cy="646331"/>
          </a:xfrm>
          <a:prstGeom prst="rect">
            <a:avLst/>
          </a:prstGeom>
        </p:spPr>
        <p:txBody>
          <a:bodyPr wrap="square">
            <a:spAutoFit/>
          </a:bodyPr>
          <a:lstStyle/>
          <a:p>
            <a:pPr algn="ctr"/>
            <a:r>
              <a:rPr lang="en-US" sz="3600" dirty="0" smtClean="0">
                <a:solidFill>
                  <a:srgbClr val="FFFFFF"/>
                </a:solidFill>
              </a:rPr>
              <a:t>Gospel </a:t>
            </a:r>
            <a:r>
              <a:rPr lang="en-US" sz="3600" dirty="0">
                <a:solidFill>
                  <a:srgbClr val="FFFFFF"/>
                </a:solidFill>
              </a:rPr>
              <a:t>glasses</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67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990600" y="1219200"/>
            <a:ext cx="6781800" cy="3416320"/>
          </a:xfrm>
          <a:prstGeom prst="rect">
            <a:avLst/>
          </a:prstGeom>
        </p:spPr>
        <p:txBody>
          <a:bodyPr wrap="square">
            <a:spAutoFit/>
          </a:bodyPr>
          <a:lstStyle/>
          <a:p>
            <a:r>
              <a:rPr lang="en-US" sz="3600" dirty="0">
                <a:solidFill>
                  <a:srgbClr val="FFFFFF"/>
                </a:solidFill>
              </a:rPr>
              <a:t>President Henry B. </a:t>
            </a:r>
            <a:r>
              <a:rPr lang="en-US" sz="3600" dirty="0" err="1">
                <a:solidFill>
                  <a:srgbClr val="FFFFFF"/>
                </a:solidFill>
              </a:rPr>
              <a:t>Eyring</a:t>
            </a:r>
            <a:r>
              <a:rPr lang="en-US" sz="3600" dirty="0">
                <a:solidFill>
                  <a:srgbClr val="FFFFFF"/>
                </a:solidFill>
              </a:rPr>
              <a:t> spoke of those who were helping in disaster ridden areas wearing the yellow Mormon Helping Hands t-shirts. What name were those volunteers being called?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77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1219200"/>
            <a:ext cx="7543800" cy="646331"/>
          </a:xfrm>
          <a:prstGeom prst="rect">
            <a:avLst/>
          </a:prstGeom>
        </p:spPr>
        <p:txBody>
          <a:bodyPr wrap="square">
            <a:spAutoFit/>
          </a:bodyPr>
          <a:lstStyle/>
          <a:p>
            <a:pPr algn="ctr"/>
            <a:r>
              <a:rPr lang="en-US" sz="3600" dirty="0" smtClean="0">
                <a:solidFill>
                  <a:srgbClr val="FFFFFF"/>
                </a:solidFill>
              </a:rPr>
              <a:t>The Yellow Angels</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87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118788" name="Text Box 4"/>
          <p:cNvSpPr txBox="1">
            <a:spLocks noChangeArrowheads="1"/>
          </p:cNvSpPr>
          <p:nvPr/>
        </p:nvSpPr>
        <p:spPr bwMode="auto">
          <a:xfrm>
            <a:off x="304800" y="12192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spcBef>
                <a:spcPct val="50000"/>
              </a:spcBef>
              <a:defRPr/>
            </a:pPr>
            <a:r>
              <a:rPr lang="en-US" sz="4800">
                <a:solidFill>
                  <a:schemeClr val="bg1"/>
                </a:solidFill>
                <a:latin typeface="Times New Roman" pitchFamily="18" charset="0"/>
                <a:ea typeface="+mn-ea"/>
                <a:cs typeface="+mn-cs"/>
              </a:rPr>
              <a:t>    </a:t>
            </a:r>
            <a:endParaRPr lang="en-US" sz="4400">
              <a:solidFill>
                <a:schemeClr val="bg1"/>
              </a:solidFill>
              <a:latin typeface="Courier New" pitchFamily="49" charset="0"/>
              <a:ea typeface="+mn-ea"/>
              <a:cs typeface="+mn-cs"/>
            </a:endParaRPr>
          </a:p>
        </p:txBody>
      </p:sp>
      <p:sp>
        <p:nvSpPr>
          <p:cNvPr id="3" name="Rectangle 2"/>
          <p:cNvSpPr/>
          <p:nvPr/>
        </p:nvSpPr>
        <p:spPr>
          <a:xfrm>
            <a:off x="838200" y="1219200"/>
            <a:ext cx="7543800" cy="2062103"/>
          </a:xfrm>
          <a:prstGeom prst="rect">
            <a:avLst/>
          </a:prstGeom>
        </p:spPr>
        <p:txBody>
          <a:bodyPr wrap="square">
            <a:spAutoFit/>
          </a:bodyPr>
          <a:lstStyle/>
          <a:p>
            <a:r>
              <a:rPr lang="en-US" sz="3200" dirty="0">
                <a:solidFill>
                  <a:srgbClr val="FFFFFF"/>
                </a:solidFill>
              </a:rPr>
              <a:t>Elder M Russell Ballard said, (Fill in the blank) “The ______ through life continues for each of us as we prove our own ‘faith in every footstep,’”</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98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219200"/>
            <a:ext cx="6477000" cy="584776"/>
          </a:xfrm>
          <a:prstGeom prst="rect">
            <a:avLst/>
          </a:prstGeom>
        </p:spPr>
        <p:txBody>
          <a:bodyPr wrap="square">
            <a:spAutoFit/>
          </a:bodyPr>
          <a:lstStyle/>
          <a:p>
            <a:pPr algn="ctr"/>
            <a:r>
              <a:rPr lang="en-US" sz="3200" dirty="0" smtClean="0">
                <a:solidFill>
                  <a:srgbClr val="FFFFFF"/>
                </a:solidFill>
              </a:rPr>
              <a:t>Trek</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08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381000" y="838200"/>
            <a:ext cx="82296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Name three people Elder Neil L. Andersen quoted in his talk.</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18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21860" name="TextBox 4"/>
          <p:cNvSpPr txBox="1">
            <a:spLocks noChangeArrowheads="1"/>
          </p:cNvSpPr>
          <p:nvPr/>
        </p:nvSpPr>
        <p:spPr bwMode="auto">
          <a:xfrm>
            <a:off x="1371600" y="838200"/>
            <a:ext cx="63246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2800" dirty="0">
                <a:solidFill>
                  <a:srgbClr val="FFFFFF"/>
                </a:solidFill>
              </a:rPr>
              <a:t>Thomas S. Monson, Dieter F. </a:t>
            </a:r>
            <a:r>
              <a:rPr lang="en-US" sz="2800" dirty="0" err="1">
                <a:solidFill>
                  <a:srgbClr val="FFFFFF"/>
                </a:solidFill>
              </a:rPr>
              <a:t>Uchtdorf</a:t>
            </a:r>
            <a:r>
              <a:rPr lang="en-US" sz="2800" dirty="0">
                <a:solidFill>
                  <a:srgbClr val="FFFFFF"/>
                </a:solidFill>
              </a:rPr>
              <a:t>, Henry B. </a:t>
            </a:r>
            <a:r>
              <a:rPr lang="en-US" sz="2800" dirty="0" err="1">
                <a:solidFill>
                  <a:srgbClr val="FFFFFF"/>
                </a:solidFill>
              </a:rPr>
              <a:t>Eyring</a:t>
            </a:r>
            <a:r>
              <a:rPr lang="en-US" sz="2800" dirty="0">
                <a:solidFill>
                  <a:srgbClr val="FFFFFF"/>
                </a:solidFill>
              </a:rPr>
              <a:t>, Russell M. Nelson, </a:t>
            </a:r>
            <a:r>
              <a:rPr lang="en-US" sz="2800" dirty="0" err="1">
                <a:solidFill>
                  <a:srgbClr val="FFFFFF"/>
                </a:solidFill>
              </a:rPr>
              <a:t>Dallin</a:t>
            </a:r>
            <a:r>
              <a:rPr lang="en-US" sz="2800" dirty="0">
                <a:solidFill>
                  <a:srgbClr val="FFFFFF"/>
                </a:solidFill>
              </a:rPr>
              <a:t> H. Oaks, M. Russell Ballard</a:t>
            </a:r>
            <a:r>
              <a:rPr lang="en-US" sz="2800" dirty="0" smtClean="0">
                <a:solidFill>
                  <a:srgbClr val="FFFFFF"/>
                </a:solidFill>
              </a:rPr>
              <a:t>,</a:t>
            </a:r>
          </a:p>
          <a:p>
            <a:pPr algn="ctr"/>
            <a:r>
              <a:rPr lang="en-US" sz="2800" dirty="0" smtClean="0">
                <a:solidFill>
                  <a:srgbClr val="FFFFFF"/>
                </a:solidFill>
              </a:rPr>
              <a:t> </a:t>
            </a:r>
            <a:r>
              <a:rPr lang="en-US" sz="2800" dirty="0">
                <a:solidFill>
                  <a:srgbClr val="FFFFFF"/>
                </a:solidFill>
              </a:rPr>
              <a:t>Robert D. Hales</a:t>
            </a:r>
            <a:endParaRPr lang="en-US" sz="2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22" name="WordArt 4"/>
          <p:cNvSpPr>
            <a:spLocks noChangeArrowheads="1" noChangeShapeType="1" noTextEdit="1"/>
          </p:cNvSpPr>
          <p:nvPr/>
        </p:nvSpPr>
        <p:spPr bwMode="auto">
          <a:xfrm>
            <a:off x="2209800" y="223838"/>
            <a:ext cx="4894263" cy="3281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Final</a:t>
            </a:r>
          </a:p>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Jeopardy</a:t>
            </a:r>
          </a:p>
        </p:txBody>
      </p:sp>
      <p:sp>
        <p:nvSpPr>
          <p:cNvPr id="133123" name="AutoShape 9">
            <a:hlinkClick r:id="rId2" action="ppaction://hlinksldjump"/>
          </p:cNvPr>
          <p:cNvSpPr>
            <a:spLocks noChangeArrowheads="1"/>
          </p:cNvSpPr>
          <p:nvPr/>
        </p:nvSpPr>
        <p:spPr bwMode="auto">
          <a:xfrm>
            <a:off x="3962400" y="51054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133124" name="Text Box 10">
            <a:hlinkClick r:id="rId2" action="ppaction://hlinksldjump"/>
          </p:cNvPr>
          <p:cNvSpPr txBox="1">
            <a:spLocks noChangeArrowheads="1"/>
          </p:cNvSpPr>
          <p:nvPr/>
        </p:nvSpPr>
        <p:spPr bwMode="auto">
          <a:xfrm>
            <a:off x="4003675" y="5178425"/>
            <a:ext cx="1143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 Question</a:t>
            </a:r>
          </a:p>
        </p:txBody>
      </p:sp>
    </p:spTree>
  </p:cSld>
  <p:clrMapOvr>
    <a:masterClrMapping/>
  </p:clrMapOvr>
  <p:timing>
    <p:tnLst>
      <p:par>
        <p:cTn xmlns:p14="http://schemas.microsoft.com/office/powerpoint/2010/mai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pic>
        <p:nvPicPr>
          <p:cNvPr id="185348" name="finaljeo.wav">
            <a:hlinkClick r:id="" action="ppaction://media"/>
          </p:cNvPr>
          <p:cNvPicPr>
            <a:picLocks noRot="1" noChangeAspect="1" noChangeArrowheads="1"/>
          </p:cNvPicPr>
          <p:nvPr>
            <a:audi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8839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7" name="TextBox 3"/>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134148" name="TextBox 4"/>
          <p:cNvSpPr txBox="1">
            <a:spLocks noChangeArrowheads="1"/>
          </p:cNvSpPr>
          <p:nvPr/>
        </p:nvSpPr>
        <p:spPr bwMode="auto">
          <a:xfrm>
            <a:off x="838200" y="990600"/>
            <a:ext cx="73914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During his address, Elder Neil L. Andersen read a few lines from a message prepared by Elder Robert D. Hales, in preparation for general conference, before his death on Sunday, Oct. 1. What is one thing Elder Hales had written?</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1000"/>
                                  </p:stCondLst>
                                  <p:childTnLst>
                                    <p:cmd type="call" cmd="playFrom(0.0)">
                                      <p:cBhvr>
                                        <p:cTn id="6" dur="1" fill="hold"/>
                                        <p:tgtEl>
                                          <p:spTgt spid="18534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Prev" delay="0">
                      <p:tgtEl>
                        <p:sldTgt/>
                      </p:tgtEl>
                    </p:cond>
                    <p:cond evt="onStopAudio" delay="0">
                      <p:tgtEl>
                        <p:sldTgt/>
                      </p:tgtEl>
                    </p:cond>
                  </p:endCondLst>
                </p:cTn>
                <p:tgtEl>
                  <p:spTgt spid="185348"/>
                </p:tgtEl>
              </p:cMediaNode>
            </p:audio>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5171" name="Text Box 3"/>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12">
            <a:hlinkClick r:id="rId2" action="ppaction://hlinksldjump"/>
          </p:cNvPr>
          <p:cNvSpPr>
            <a:spLocks noChangeArrowheads="1"/>
          </p:cNvSpPr>
          <p:nvPr/>
        </p:nvSpPr>
        <p:spPr bwMode="auto">
          <a:xfrm>
            <a:off x="4114800" y="48006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35172" name="TextBox 4"/>
          <p:cNvSpPr txBox="1">
            <a:spLocks noChangeArrowheads="1"/>
          </p:cNvSpPr>
          <p:nvPr/>
        </p:nvSpPr>
        <p:spPr bwMode="auto">
          <a:xfrm>
            <a:off x="457200" y="228600"/>
            <a:ext cx="8229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a:solidFill>
                  <a:srgbClr val="FFFFFF"/>
                </a:solidFill>
              </a:rPr>
              <a:t>“When we choose to have faith we are prepared to stand in the presence of God. After the Savior’s crucifixion, He appeared only to those who had been faithful in the testimony of Him while they lived in mortality. Those who rejected the testimonies of the prophets could not behold the Savior’s presence nor look upon His face. Our faith prepares us to be in the presence of God.”</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13316" name="Text Box 4"/>
          <p:cNvSpPr txBox="1">
            <a:spLocks noChangeArrowheads="1"/>
          </p:cNvSpPr>
          <p:nvPr/>
        </p:nvSpPr>
        <p:spPr bwMode="auto">
          <a:xfrm>
            <a:off x="381000" y="9144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3" name="TextBox 2"/>
          <p:cNvSpPr txBox="1"/>
          <p:nvPr/>
        </p:nvSpPr>
        <p:spPr>
          <a:xfrm>
            <a:off x="609600" y="1600200"/>
            <a:ext cx="7696200" cy="3785652"/>
          </a:xfrm>
          <a:prstGeom prst="rect">
            <a:avLst/>
          </a:prstGeom>
          <a:noFill/>
        </p:spPr>
        <p:txBody>
          <a:bodyPr wrap="square" rtlCol="0">
            <a:spAutoFit/>
          </a:bodyPr>
          <a:lstStyle/>
          <a:p>
            <a:r>
              <a:rPr lang="en-US" sz="4000" dirty="0">
                <a:solidFill>
                  <a:srgbClr val="FFFFFF"/>
                </a:solidFill>
              </a:rPr>
              <a:t>President Henry B. </a:t>
            </a:r>
            <a:r>
              <a:rPr lang="en-US" sz="4000" dirty="0" err="1">
                <a:solidFill>
                  <a:srgbClr val="FFFFFF"/>
                </a:solidFill>
              </a:rPr>
              <a:t>Eyring</a:t>
            </a:r>
            <a:r>
              <a:rPr lang="en-US" sz="4000" dirty="0">
                <a:solidFill>
                  <a:srgbClr val="FFFFFF"/>
                </a:solidFill>
              </a:rPr>
              <a:t> quoted this doctrinal mastery scripture from the Doctrine and Covenants several times in his talk. It is a short scripture that lists three things to do. Name the scripture.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43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4340" name="TextBox 4"/>
          <p:cNvSpPr txBox="1">
            <a:spLocks noChangeArrowheads="1"/>
          </p:cNvSpPr>
          <p:nvPr/>
        </p:nvSpPr>
        <p:spPr bwMode="auto">
          <a:xfrm>
            <a:off x="685800" y="1752600"/>
            <a:ext cx="8077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Doctrine and Covenants 6:36 </a:t>
            </a:r>
            <a:endParaRPr lang="en-US" sz="4000" dirty="0" smtClean="0">
              <a:solidFill>
                <a:srgbClr val="FFFFFF"/>
              </a:solidFill>
            </a:endParaRPr>
          </a:p>
          <a:p>
            <a:pPr algn="ctr"/>
            <a:r>
              <a:rPr lang="en-US" sz="4000" dirty="0" smtClean="0">
                <a:solidFill>
                  <a:srgbClr val="FFFFFF"/>
                </a:solidFill>
              </a:rPr>
              <a:t>“</a:t>
            </a:r>
            <a:r>
              <a:rPr lang="en-US" sz="4000" dirty="0">
                <a:solidFill>
                  <a:srgbClr val="FFFFFF"/>
                </a:solidFill>
              </a:rPr>
              <a:t>Look unto me in every thought; doubt not, fear not.”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53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1"/>
          <p:cNvSpPr txBox="1"/>
          <p:nvPr/>
        </p:nvSpPr>
        <p:spPr>
          <a:xfrm>
            <a:off x="685800" y="1143000"/>
            <a:ext cx="7772400" cy="4401205"/>
          </a:xfrm>
          <a:prstGeom prst="rect">
            <a:avLst/>
          </a:prstGeom>
          <a:noFill/>
        </p:spPr>
        <p:txBody>
          <a:bodyPr wrap="square" rtlCol="0">
            <a:spAutoFit/>
          </a:bodyPr>
          <a:lstStyle/>
          <a:p>
            <a:r>
              <a:rPr lang="en-US" sz="4000" dirty="0">
                <a:solidFill>
                  <a:srgbClr val="FFFFFF"/>
                </a:solidFill>
              </a:rPr>
              <a:t>President Dieter F. </a:t>
            </a:r>
            <a:r>
              <a:rPr lang="en-US" sz="4000" dirty="0" err="1">
                <a:solidFill>
                  <a:srgbClr val="FFFFFF"/>
                </a:solidFill>
              </a:rPr>
              <a:t>Uchtdorf</a:t>
            </a:r>
            <a:r>
              <a:rPr lang="en-US" sz="4000" dirty="0">
                <a:solidFill>
                  <a:srgbClr val="FFFFFF"/>
                </a:solidFill>
              </a:rPr>
              <a:t> told the story of a dog who made an incredible journey from Indiana back to his home in Oregon after he got lost while he was with his owners on a family vacation. What was the name of the dog?</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4800" dirty="0"/>
          </a:p>
        </p:txBody>
      </p:sp>
      <p:sp>
        <p:nvSpPr>
          <p:cNvPr id="16387" name="Text Box 3"/>
          <p:cNvSpPr txBox="1">
            <a:spLocks noChangeArrowheads="1"/>
          </p:cNvSpPr>
          <p:nvPr/>
        </p:nvSpPr>
        <p:spPr bwMode="auto">
          <a:xfrm>
            <a:off x="0" y="0"/>
            <a:ext cx="1828800" cy="58420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32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3200"/>
          </a:p>
        </p:txBody>
      </p:sp>
      <p:sp>
        <p:nvSpPr>
          <p:cNvPr id="16388" name="TextBox 4"/>
          <p:cNvSpPr txBox="1">
            <a:spLocks noChangeArrowheads="1"/>
          </p:cNvSpPr>
          <p:nvPr/>
        </p:nvSpPr>
        <p:spPr bwMode="auto">
          <a:xfrm>
            <a:off x="1066800" y="838200"/>
            <a:ext cx="7315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Bobby the Wonder Dog</a:t>
            </a:r>
            <a:endParaRPr lang="en-US" sz="4000" dirty="0" smtClean="0">
              <a:solidFill>
                <a:srgbClr val="FFFFFF"/>
              </a:solidFill>
            </a:endParaRPr>
          </a:p>
          <a:p>
            <a:pPr algn="ctr"/>
            <a:r>
              <a:rPr lang="en-US" sz="4000" dirty="0" smtClean="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ChangeArrowheads="1"/>
          </p:cNvSpPr>
          <p:nvPr/>
        </p:nvSpPr>
        <p:spPr bwMode="auto">
          <a:xfrm>
            <a:off x="-12700" y="-2540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74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17412" name="Text Box 4"/>
          <p:cNvSpPr txBox="1">
            <a:spLocks noChangeArrowheads="1"/>
          </p:cNvSpPr>
          <p:nvPr/>
        </p:nvSpPr>
        <p:spPr bwMode="auto">
          <a:xfrm>
            <a:off x="381000" y="14478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3" name="TextBox 2"/>
          <p:cNvSpPr txBox="1"/>
          <p:nvPr/>
        </p:nvSpPr>
        <p:spPr>
          <a:xfrm>
            <a:off x="381000" y="838200"/>
            <a:ext cx="8382000" cy="3970318"/>
          </a:xfrm>
          <a:prstGeom prst="rect">
            <a:avLst/>
          </a:prstGeom>
          <a:noFill/>
        </p:spPr>
        <p:txBody>
          <a:bodyPr wrap="square" rtlCol="0">
            <a:spAutoFit/>
          </a:bodyPr>
          <a:lstStyle/>
          <a:p>
            <a:r>
              <a:rPr lang="en-US" sz="3600" dirty="0">
                <a:solidFill>
                  <a:srgbClr val="FFFFFF"/>
                </a:solidFill>
              </a:rPr>
              <a:t>Elder O. Vincent </a:t>
            </a:r>
            <a:r>
              <a:rPr lang="en-US" sz="3600" dirty="0" err="1">
                <a:solidFill>
                  <a:srgbClr val="FFFFFF"/>
                </a:solidFill>
              </a:rPr>
              <a:t>Haleck</a:t>
            </a:r>
            <a:r>
              <a:rPr lang="en-US" sz="3600" dirty="0">
                <a:solidFill>
                  <a:srgbClr val="FFFFFF"/>
                </a:solidFill>
              </a:rPr>
              <a:t> told a story of when he was serving as a counselor to a bishop in a new ward in American Samoa. During that time members were encouraged to donate to a building fund to assist in the construction of a temple. He compared the members’ contributions to what?</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4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609600" y="1295400"/>
            <a:ext cx="7467600" cy="1323439"/>
          </a:xfrm>
          <a:prstGeom prst="rect">
            <a:avLst/>
          </a:prstGeom>
          <a:noFill/>
        </p:spPr>
        <p:txBody>
          <a:bodyPr wrap="square" rtlCol="0">
            <a:spAutoFit/>
          </a:bodyPr>
          <a:lstStyle/>
          <a:p>
            <a:pPr algn="ctr"/>
            <a:r>
              <a:rPr lang="en-US" sz="4000" dirty="0" smtClean="0">
                <a:solidFill>
                  <a:srgbClr val="FFFFFF"/>
                </a:solidFill>
              </a:rPr>
              <a:t>A </a:t>
            </a:r>
            <a:r>
              <a:rPr lang="en-US" sz="4000" dirty="0">
                <a:solidFill>
                  <a:srgbClr val="FFFFFF"/>
                </a:solidFill>
              </a:rPr>
              <a:t>widow’s heart (talking about the widow who gave two mites)</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94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1"/>
          <p:cNvSpPr txBox="1"/>
          <p:nvPr/>
        </p:nvSpPr>
        <p:spPr>
          <a:xfrm>
            <a:off x="685800" y="838200"/>
            <a:ext cx="7848600" cy="5016758"/>
          </a:xfrm>
          <a:prstGeom prst="rect">
            <a:avLst/>
          </a:prstGeom>
          <a:noFill/>
        </p:spPr>
        <p:txBody>
          <a:bodyPr wrap="square" rtlCol="0">
            <a:spAutoFit/>
          </a:bodyPr>
          <a:lstStyle/>
          <a:p>
            <a:pPr algn="ctr"/>
            <a:r>
              <a:rPr lang="en-US" sz="4000" dirty="0">
                <a:solidFill>
                  <a:srgbClr val="FFFFFF"/>
                </a:solidFill>
              </a:rPr>
              <a:t>Elder W. Craig </a:t>
            </a:r>
            <a:r>
              <a:rPr lang="en-US" sz="4000" dirty="0" err="1">
                <a:solidFill>
                  <a:srgbClr val="FFFFFF"/>
                </a:solidFill>
              </a:rPr>
              <a:t>Zwick</a:t>
            </a:r>
            <a:r>
              <a:rPr lang="en-US" sz="4000" dirty="0">
                <a:solidFill>
                  <a:srgbClr val="FFFFFF"/>
                </a:solidFill>
              </a:rPr>
              <a:t> told the story of Beau Richey who was tragically killed in an ATV accident. At the hospital a policeman handed Beau’s cell phone to his mother. Just then an alarm </a:t>
            </a:r>
            <a:r>
              <a:rPr lang="en-US" sz="4000" dirty="0" smtClean="0">
                <a:solidFill>
                  <a:srgbClr val="FFFFFF"/>
                </a:solidFill>
              </a:rPr>
              <a:t>rang on </a:t>
            </a:r>
            <a:r>
              <a:rPr lang="en-US" sz="4000" dirty="0">
                <a:solidFill>
                  <a:srgbClr val="FFFFFF"/>
                </a:solidFill>
              </a:rPr>
              <a:t>his phone rang. Beau had set this </a:t>
            </a:r>
            <a:r>
              <a:rPr lang="en-US" sz="4000" dirty="0" smtClean="0">
                <a:solidFill>
                  <a:srgbClr val="FFFFFF"/>
                </a:solidFill>
              </a:rPr>
              <a:t>reminder. </a:t>
            </a:r>
            <a:r>
              <a:rPr lang="en-US" sz="4000" dirty="0">
                <a:solidFill>
                  <a:srgbClr val="FFFFFF"/>
                </a:solidFill>
              </a:rPr>
              <a:t>What did the reminder say?</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04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762000" y="1447800"/>
            <a:ext cx="7467600" cy="1200329"/>
          </a:xfrm>
          <a:prstGeom prst="rect">
            <a:avLst/>
          </a:prstGeom>
          <a:noFill/>
        </p:spPr>
        <p:txBody>
          <a:bodyPr wrap="square" rtlCol="0">
            <a:spAutoFit/>
          </a:bodyPr>
          <a:lstStyle/>
          <a:p>
            <a:r>
              <a:rPr lang="en-US" sz="3600" dirty="0">
                <a:solidFill>
                  <a:srgbClr val="FFFFFF"/>
                </a:solidFill>
              </a:rPr>
              <a:t>Remember to put Jesus Christ at the center of your life today.</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329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3299"/>
                                        </p:tgtEl>
                                        <p:attrNameLst>
                                          <p:attrName>style.visibility</p:attrName>
                                        </p:attrNameLst>
                                      </p:cBhvr>
                                      <p:to>
                                        <p:strVal val="visible"/>
                                      </p:to>
                                    </p:set>
                                    <p:animEffect transition="in" filter="box(out)">
                                      <p:cBhvr>
                                        <p:cTn id="7" dur="500"/>
                                        <p:tgtEl>
                                          <p:spTgt spid="18329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97"/>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80" name="Rectangle 124">
            <a:hlinkClick r:id="rId2" action="ppaction://hlinksldjump"/>
          </p:cNvPr>
          <p:cNvSpPr>
            <a:spLocks noChangeArrowheads="1"/>
          </p:cNvSpPr>
          <p:nvPr/>
        </p:nvSpPr>
        <p:spPr bwMode="auto">
          <a:xfrm>
            <a:off x="0" y="0"/>
            <a:ext cx="9144000" cy="6934200"/>
          </a:xfrm>
          <a:prstGeom prst="rect">
            <a:avLst/>
          </a:prstGeom>
          <a:solidFill>
            <a:srgbClr val="3366FF">
              <a:alpha val="67000"/>
            </a:srgbClr>
          </a:solidFill>
          <a:ln w="76200">
            <a:solidFill>
              <a:schemeClr val="tx1"/>
            </a:solidFill>
            <a:miter lim="800000"/>
            <a:headEnd/>
            <a:tailEnd/>
          </a:ln>
        </p:spPr>
        <p:txBody>
          <a:bodyPr wrap="none" anchor="ctr"/>
          <a:lstStyle/>
          <a:p>
            <a:endParaRPr lang="en-US"/>
          </a:p>
        </p:txBody>
      </p:sp>
      <p:sp>
        <p:nvSpPr>
          <p:cNvPr id="4098" name="Rectangle 124">
            <a:hlinkClick r:id="rId3" action="ppaction://hlinksldjump"/>
          </p:cNvPr>
          <p:cNvSpPr>
            <a:spLocks noChangeArrowheads="1"/>
          </p:cNvSpPr>
          <p:nvPr/>
        </p:nvSpPr>
        <p:spPr bwMode="auto">
          <a:xfrm>
            <a:off x="0" y="609600"/>
            <a:ext cx="6172200" cy="61722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4099" name="AutoShape 2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1" name="AutoShape 244"/>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2" name="AutoShape 245"/>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3" name="AutoShape 246"/>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4" name="AutoShape 247"/>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5" name="Text Box 248"/>
          <p:cNvSpPr txBox="1">
            <a:spLocks noChangeArrowheads="1"/>
          </p:cNvSpPr>
          <p:nvPr/>
        </p:nvSpPr>
        <p:spPr bwMode="auto">
          <a:xfrm>
            <a:off x="152400" y="838200"/>
            <a:ext cx="1219200"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400" b="1" dirty="0" smtClean="0">
                <a:solidFill>
                  <a:schemeClr val="bg1"/>
                </a:solidFill>
                <a:latin typeface="Arial" charset="0"/>
              </a:rPr>
              <a:t>Lists</a:t>
            </a:r>
          </a:p>
          <a:p>
            <a:pPr algn="ctr">
              <a:spcBef>
                <a:spcPct val="50000"/>
              </a:spcBef>
            </a:pPr>
            <a:r>
              <a:rPr lang="en-US" sz="1400" b="1" dirty="0" smtClean="0">
                <a:solidFill>
                  <a:schemeClr val="bg1"/>
                </a:solidFill>
                <a:latin typeface="Arial" charset="0"/>
              </a:rPr>
              <a:t>Given</a:t>
            </a:r>
            <a:endParaRPr lang="en-US" sz="1400" b="1" dirty="0">
              <a:solidFill>
                <a:schemeClr val="bg1"/>
              </a:solidFill>
              <a:latin typeface="Arial" charset="0"/>
            </a:endParaRPr>
          </a:p>
        </p:txBody>
      </p:sp>
      <p:sp>
        <p:nvSpPr>
          <p:cNvPr id="4106" name="Text Box 249"/>
          <p:cNvSpPr txBox="1">
            <a:spLocks noChangeArrowheads="1"/>
          </p:cNvSpPr>
          <p:nvPr/>
        </p:nvSpPr>
        <p:spPr bwMode="auto">
          <a:xfrm>
            <a:off x="1295400" y="838200"/>
            <a:ext cx="13716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1600" b="1" dirty="0" smtClean="0">
                <a:solidFill>
                  <a:schemeClr val="bg1"/>
                </a:solidFill>
                <a:latin typeface="Arial" charset="0"/>
              </a:rPr>
              <a:t>Stories </a:t>
            </a:r>
          </a:p>
          <a:p>
            <a:pPr algn="ctr"/>
            <a:r>
              <a:rPr lang="en-US" sz="1600" b="1" dirty="0" smtClean="0">
                <a:solidFill>
                  <a:schemeClr val="bg1"/>
                </a:solidFill>
                <a:latin typeface="Arial" charset="0"/>
              </a:rPr>
              <a:t>Told</a:t>
            </a:r>
            <a:endParaRPr lang="en-US" sz="1600" b="1" dirty="0">
              <a:solidFill>
                <a:schemeClr val="bg1"/>
              </a:solidFill>
              <a:latin typeface="Arial" charset="0"/>
            </a:endParaRPr>
          </a:p>
        </p:txBody>
      </p:sp>
      <p:sp>
        <p:nvSpPr>
          <p:cNvPr id="4107" name="Text Box 250"/>
          <p:cNvSpPr txBox="1">
            <a:spLocks noChangeArrowheads="1"/>
          </p:cNvSpPr>
          <p:nvPr/>
        </p:nvSpPr>
        <p:spPr bwMode="auto">
          <a:xfrm>
            <a:off x="4876800" y="762000"/>
            <a:ext cx="1295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dirty="0" smtClean="0">
                <a:solidFill>
                  <a:schemeClr val="bg1"/>
                </a:solidFill>
                <a:latin typeface="Arial" charset="0"/>
              </a:rPr>
              <a:t>It’s in the</a:t>
            </a:r>
          </a:p>
          <a:p>
            <a:pPr algn="ctr">
              <a:spcBef>
                <a:spcPct val="50000"/>
              </a:spcBef>
            </a:pPr>
            <a:r>
              <a:rPr lang="en-US" sz="1600" b="1" dirty="0" smtClean="0">
                <a:solidFill>
                  <a:schemeClr val="bg1"/>
                </a:solidFill>
                <a:latin typeface="Arial" charset="0"/>
              </a:rPr>
              <a:t>Scriptures</a:t>
            </a:r>
            <a:endParaRPr lang="en-US" sz="1600" b="1" dirty="0">
              <a:solidFill>
                <a:schemeClr val="bg1"/>
              </a:solidFill>
              <a:latin typeface="Arial" charset="0"/>
            </a:endParaRPr>
          </a:p>
        </p:txBody>
      </p:sp>
      <p:sp>
        <p:nvSpPr>
          <p:cNvPr id="2300" name="Text Box 252"/>
          <p:cNvSpPr txBox="1">
            <a:spLocks noChangeArrowheads="1"/>
          </p:cNvSpPr>
          <p:nvPr/>
        </p:nvSpPr>
        <p:spPr bwMode="auto">
          <a:xfrm>
            <a:off x="2514600" y="533400"/>
            <a:ext cx="1371600" cy="584776"/>
          </a:xfrm>
          <a:prstGeom prst="rect">
            <a:avLst/>
          </a:prstGeom>
          <a:noFill/>
          <a:ln w="9525">
            <a:noFill/>
            <a:miter lim="800000"/>
            <a:headEnd/>
            <a:tailEnd/>
          </a:ln>
          <a:effectLst/>
        </p:spPr>
        <p:txBody>
          <a:bodyPr>
            <a:spAutoFit/>
          </a:bodyPr>
          <a:lstStyle/>
          <a:p>
            <a:pPr>
              <a:defRPr/>
            </a:pPr>
            <a:endParaRPr lang="en-US" sz="1600" dirty="0">
              <a:cs typeface="+mn-cs"/>
            </a:endParaRPr>
          </a:p>
          <a:p>
            <a:pPr algn="ctr">
              <a:defRPr/>
            </a:pPr>
            <a:endParaRPr lang="en-US" sz="1600" b="1" spc="-100" dirty="0">
              <a:solidFill>
                <a:schemeClr val="bg1"/>
              </a:solidFill>
              <a:latin typeface="Arial" charset="0"/>
              <a:ea typeface="+mn-ea"/>
              <a:cs typeface="+mn-cs"/>
            </a:endParaRPr>
          </a:p>
        </p:txBody>
      </p:sp>
      <p:sp>
        <p:nvSpPr>
          <p:cNvPr id="4110" name="AutoShape 2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1" name="Text Box 254">
            <a:hlinkClick r:id="rId4" action="ppaction://hlinksldjump" highlightClick="1">
              <a:snd r:embed="rId5"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4" action="ppaction://hlinksldjump"/>
              </a:rPr>
              <a:t>$100</a:t>
            </a:r>
            <a:endParaRPr lang="en-US" sz="2800" b="1" dirty="0">
              <a:solidFill>
                <a:schemeClr val="bg1"/>
              </a:solidFill>
              <a:latin typeface="Arial" charset="0"/>
            </a:endParaRPr>
          </a:p>
        </p:txBody>
      </p:sp>
      <p:sp>
        <p:nvSpPr>
          <p:cNvPr id="4112" name="AutoShape 227"/>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3" name="Text Box 260">
            <a:hlinkClick r:id="rId6" action="ppaction://hlinksldjump">
              <a:snd r:embed="rId5"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$100</a:t>
            </a:r>
            <a:endParaRPr lang="en-US" sz="2800" b="1">
              <a:solidFill>
                <a:schemeClr val="bg1"/>
              </a:solidFill>
              <a:latin typeface="Arial" charset="0"/>
            </a:endParaRPr>
          </a:p>
        </p:txBody>
      </p:sp>
      <p:sp>
        <p:nvSpPr>
          <p:cNvPr id="4114" name="AutoShape 221"/>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5" name="Text Box 261">
            <a:hlinkClick r:id="" action="ppaction://noaction">
              <a:snd r:embed="rId5"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$100</a:t>
            </a:r>
            <a:endParaRPr lang="en-US" sz="2800" b="1">
              <a:solidFill>
                <a:schemeClr val="bg1"/>
              </a:solidFill>
              <a:latin typeface="Arial" charset="0"/>
            </a:endParaRPr>
          </a:p>
        </p:txBody>
      </p:sp>
      <p:sp>
        <p:nvSpPr>
          <p:cNvPr id="4116" name="AutoShape 215"/>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7" name="Text Box 262">
            <a:hlinkClick r:id="rId8" action="ppaction://hlinksldjump">
              <a:snd r:embed="rId5"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8" action="ppaction://hlinksldjump"/>
              </a:rPr>
              <a:t>$100</a:t>
            </a:r>
            <a:endParaRPr lang="en-US" sz="2800" b="1" dirty="0">
              <a:solidFill>
                <a:schemeClr val="bg1"/>
              </a:solidFill>
              <a:latin typeface="Arial" charset="0"/>
            </a:endParaRPr>
          </a:p>
        </p:txBody>
      </p:sp>
      <p:sp>
        <p:nvSpPr>
          <p:cNvPr id="4118" name="AutoShape 209"/>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9" name="Text Box 263">
            <a:hlinkClick r:id="rId9" action="ppaction://hlinksldjump">
              <a:snd r:embed="rId5"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$100</a:t>
            </a:r>
            <a:endParaRPr lang="en-US" sz="2800" b="1">
              <a:solidFill>
                <a:schemeClr val="bg1"/>
              </a:solidFill>
              <a:latin typeface="Arial" charset="0"/>
            </a:endParaRPr>
          </a:p>
        </p:txBody>
      </p:sp>
      <p:sp>
        <p:nvSpPr>
          <p:cNvPr id="4122" name="AutoShape 2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3" name="Text Box 265">
            <a:hlinkClick r:id="rId10" action="ppaction://hlinksldjump">
              <a:snd r:embed="rId5"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10" action="ppaction://hlinksldjump"/>
              </a:rPr>
              <a:t>$200</a:t>
            </a:r>
            <a:endParaRPr lang="en-US" sz="2800" b="1" dirty="0">
              <a:solidFill>
                <a:schemeClr val="bg1"/>
              </a:solidFill>
              <a:latin typeface="Arial" charset="0"/>
            </a:endParaRPr>
          </a:p>
        </p:txBody>
      </p:sp>
      <p:sp>
        <p:nvSpPr>
          <p:cNvPr id="4124" name="AutoShape 226"/>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5" name="Text Box 266">
            <a:hlinkClick r:id="rId11" action="ppaction://hlinksldjump">
              <a:snd r:embed="rId5"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$200</a:t>
            </a:r>
            <a:endParaRPr lang="en-US" sz="2800" b="1">
              <a:solidFill>
                <a:schemeClr val="bg1"/>
              </a:solidFill>
              <a:latin typeface="Arial" charset="0"/>
            </a:endParaRPr>
          </a:p>
        </p:txBody>
      </p:sp>
      <p:sp>
        <p:nvSpPr>
          <p:cNvPr id="4126" name="AutoShape 220"/>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7" name="Text Box 267">
            <a:hlinkClick r:id="rId12" action="ppaction://hlinksldjump">
              <a:snd r:embed="rId5"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$200</a:t>
            </a:r>
            <a:endParaRPr lang="en-US" sz="2800" b="1">
              <a:solidFill>
                <a:schemeClr val="bg1"/>
              </a:solidFill>
              <a:latin typeface="Arial" charset="0"/>
            </a:endParaRPr>
          </a:p>
        </p:txBody>
      </p:sp>
      <p:sp>
        <p:nvSpPr>
          <p:cNvPr id="4128" name="AutoShape 214"/>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9" name="Text Box 268">
            <a:hlinkClick r:id="rId13" action="ppaction://hlinksldjump">
              <a:snd r:embed="rId5"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$200</a:t>
            </a:r>
            <a:endParaRPr lang="en-US" sz="2800" b="1">
              <a:solidFill>
                <a:schemeClr val="bg1"/>
              </a:solidFill>
              <a:latin typeface="Arial" charset="0"/>
            </a:endParaRPr>
          </a:p>
        </p:txBody>
      </p:sp>
      <p:sp>
        <p:nvSpPr>
          <p:cNvPr id="4130" name="AutoShape 208"/>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1" name="Text Box 269">
            <a:hlinkClick r:id="rId14" action="ppaction://hlinksldjump">
              <a:snd r:embed="rId5"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$200</a:t>
            </a:r>
            <a:endParaRPr lang="en-US" sz="2800" b="1">
              <a:solidFill>
                <a:schemeClr val="bg1"/>
              </a:solidFill>
              <a:latin typeface="Arial" charset="0"/>
            </a:endParaRPr>
          </a:p>
        </p:txBody>
      </p:sp>
      <p:sp>
        <p:nvSpPr>
          <p:cNvPr id="4134" name="AutoShape 2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5" name="Text Box 271">
            <a:hlinkClick r:id="rId15" action="ppaction://hlinksldjump">
              <a:snd r:embed="rId5"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$300</a:t>
            </a:r>
            <a:endParaRPr lang="en-US" sz="2800" b="1">
              <a:solidFill>
                <a:schemeClr val="bg1"/>
              </a:solidFill>
              <a:latin typeface="Arial" charset="0"/>
            </a:endParaRPr>
          </a:p>
        </p:txBody>
      </p:sp>
      <p:sp>
        <p:nvSpPr>
          <p:cNvPr id="4136" name="AutoShape 225"/>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7" name="Text Box 272">
            <a:hlinkClick r:id="rId16" action="ppaction://hlinksldjump">
              <a:snd r:embed="rId5"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$300</a:t>
            </a:r>
            <a:endParaRPr lang="en-US" sz="2800" b="1">
              <a:solidFill>
                <a:schemeClr val="bg1"/>
              </a:solidFill>
              <a:latin typeface="Arial" charset="0"/>
            </a:endParaRPr>
          </a:p>
        </p:txBody>
      </p:sp>
      <p:sp>
        <p:nvSpPr>
          <p:cNvPr id="4138" name="AutoShape 219"/>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9" name="Text Box 273">
            <a:hlinkClick r:id="rId17" action="ppaction://hlinksldjump">
              <a:snd r:embed="rId5"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7" action="ppaction://hlinksldjump"/>
              </a:rPr>
              <a:t>$300</a:t>
            </a:r>
            <a:endParaRPr lang="en-US" sz="2800" b="1">
              <a:solidFill>
                <a:schemeClr val="bg1"/>
              </a:solidFill>
              <a:latin typeface="Arial" charset="0"/>
            </a:endParaRPr>
          </a:p>
        </p:txBody>
      </p:sp>
      <p:sp>
        <p:nvSpPr>
          <p:cNvPr id="4140" name="AutoShape 213"/>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1" name="Text Box 274">
            <a:hlinkClick r:id="rId18" action="ppaction://hlinksldjump">
              <a:snd r:embed="rId5"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$300</a:t>
            </a:r>
            <a:endParaRPr lang="en-US" sz="2800" b="1">
              <a:solidFill>
                <a:schemeClr val="bg1"/>
              </a:solidFill>
              <a:latin typeface="Arial" charset="0"/>
            </a:endParaRPr>
          </a:p>
        </p:txBody>
      </p:sp>
      <p:sp>
        <p:nvSpPr>
          <p:cNvPr id="4142" name="AutoShape 207"/>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3" name="Text Box 275">
            <a:hlinkClick r:id="rId19" action="ppaction://hlinksldjump">
              <a:snd r:embed="rId5"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19" action="ppaction://hlinksldjump"/>
              </a:rPr>
              <a:t>$300</a:t>
            </a:r>
            <a:endParaRPr lang="en-US" sz="2800" b="1" dirty="0">
              <a:solidFill>
                <a:schemeClr val="bg1"/>
              </a:solidFill>
              <a:latin typeface="Arial" charset="0"/>
            </a:endParaRPr>
          </a:p>
        </p:txBody>
      </p:sp>
      <p:sp>
        <p:nvSpPr>
          <p:cNvPr id="4146" name="AutoShape 2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7" name="Text Box 277">
            <a:hlinkClick r:id="rId20" action="ppaction://hlinksldjump">
              <a:snd r:embed="rId5"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$400</a:t>
            </a:r>
            <a:endParaRPr lang="en-US" sz="2800" b="1">
              <a:solidFill>
                <a:schemeClr val="bg1"/>
              </a:solidFill>
              <a:latin typeface="Arial" charset="0"/>
            </a:endParaRPr>
          </a:p>
        </p:txBody>
      </p:sp>
      <p:sp>
        <p:nvSpPr>
          <p:cNvPr id="4148" name="AutoShape 224"/>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9" name="Text Box 278">
            <a:hlinkClick r:id="" action="ppaction://noaction">
              <a:snd r:embed="rId5"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$400</a:t>
            </a:r>
            <a:endParaRPr lang="en-US" sz="2800" b="1">
              <a:solidFill>
                <a:schemeClr val="bg1"/>
              </a:solidFill>
              <a:latin typeface="Arial" charset="0"/>
            </a:endParaRPr>
          </a:p>
        </p:txBody>
      </p:sp>
      <p:sp>
        <p:nvSpPr>
          <p:cNvPr id="4150" name="AutoShape 218"/>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1" name="Text Box 279">
            <a:hlinkClick r:id="rId22" action="ppaction://hlinksldjump">
              <a:snd r:embed="rId5"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$400</a:t>
            </a:r>
            <a:endParaRPr lang="en-US" sz="2800" b="1">
              <a:solidFill>
                <a:schemeClr val="bg1"/>
              </a:solidFill>
              <a:latin typeface="Arial" charset="0"/>
            </a:endParaRPr>
          </a:p>
        </p:txBody>
      </p:sp>
      <p:sp>
        <p:nvSpPr>
          <p:cNvPr id="4152" name="AutoShape 212"/>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3" name="Text Box 280">
            <a:hlinkClick r:id="rId24" action="ppaction://hlinksldjump">
              <a:snd r:embed="rId5"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$400</a:t>
            </a:r>
            <a:endParaRPr lang="en-US" sz="2800" b="1">
              <a:solidFill>
                <a:schemeClr val="bg1"/>
              </a:solidFill>
              <a:latin typeface="Arial" charset="0"/>
            </a:endParaRPr>
          </a:p>
        </p:txBody>
      </p:sp>
      <p:sp>
        <p:nvSpPr>
          <p:cNvPr id="4154" name="AutoShape 206"/>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5" name="Text Box 281">
            <a:hlinkClick r:id="rId25" action="ppaction://hlinksldjump">
              <a:snd r:embed="rId5"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$400</a:t>
            </a:r>
            <a:endParaRPr lang="en-US" sz="2800" b="1">
              <a:solidFill>
                <a:schemeClr val="bg1"/>
              </a:solidFill>
              <a:latin typeface="Arial" charset="0"/>
            </a:endParaRPr>
          </a:p>
        </p:txBody>
      </p:sp>
      <p:sp>
        <p:nvSpPr>
          <p:cNvPr id="4158" name="AutoShape 2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9" name="Text Box 283">
            <a:hlinkClick r:id="rId27" action="ppaction://hlinksldjump">
              <a:snd r:embed="rId5"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$500</a:t>
            </a:r>
            <a:endParaRPr lang="en-US" sz="2800" b="1">
              <a:solidFill>
                <a:schemeClr val="bg1"/>
              </a:solidFill>
              <a:latin typeface="Arial" charset="0"/>
            </a:endParaRPr>
          </a:p>
        </p:txBody>
      </p:sp>
      <p:sp>
        <p:nvSpPr>
          <p:cNvPr id="4160" name="AutoShape 223"/>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1" name="Text Box 284">
            <a:hlinkClick r:id="rId28" action="ppaction://hlinksldjump">
              <a:snd r:embed="rId5"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$500</a:t>
            </a:r>
            <a:endParaRPr lang="en-US" sz="2800" b="1">
              <a:solidFill>
                <a:schemeClr val="bg1"/>
              </a:solidFill>
              <a:latin typeface="Arial" charset="0"/>
            </a:endParaRPr>
          </a:p>
        </p:txBody>
      </p:sp>
      <p:sp>
        <p:nvSpPr>
          <p:cNvPr id="4162" name="AutoShape 217"/>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3" name="Text Box 285">
            <a:hlinkClick r:id="rId23" action="ppaction://hlinksldjump">
              <a:snd r:embed="rId5"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$500</a:t>
            </a:r>
            <a:endParaRPr lang="en-US" sz="2800" b="1">
              <a:solidFill>
                <a:schemeClr val="bg1"/>
              </a:solidFill>
              <a:latin typeface="Arial" charset="0"/>
            </a:endParaRPr>
          </a:p>
        </p:txBody>
      </p:sp>
      <p:sp>
        <p:nvSpPr>
          <p:cNvPr id="4164" name="AutoShape 211"/>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5" name="Text Box 286">
            <a:hlinkClick r:id="rId30" action="ppaction://hlinksldjump">
              <a:snd r:embed="rId5"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0" action="ppaction://hlinksldjump"/>
              </a:rPr>
              <a:t>$500</a:t>
            </a:r>
            <a:endParaRPr lang="en-US" sz="2800" b="1">
              <a:solidFill>
                <a:schemeClr val="bg1"/>
              </a:solidFill>
              <a:latin typeface="Arial" charset="0"/>
            </a:endParaRPr>
          </a:p>
        </p:txBody>
      </p:sp>
      <p:sp>
        <p:nvSpPr>
          <p:cNvPr id="4166" name="AutoShape 205"/>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7" name="Text Box 287">
            <a:hlinkClick r:id="rId31" action="ppaction://hlinksldjump">
              <a:snd r:embed="rId5"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2" action="ppaction://hlinksldjump"/>
              </a:rPr>
              <a:t>$500</a:t>
            </a:r>
            <a:endParaRPr lang="en-US" sz="2800" b="1">
              <a:solidFill>
                <a:schemeClr val="bg1"/>
              </a:solidFill>
              <a:latin typeface="Arial" charset="0"/>
            </a:endParaRPr>
          </a:p>
        </p:txBody>
      </p:sp>
      <p:sp>
        <p:nvSpPr>
          <p:cNvPr id="4170" name="AutoShape 324">
            <a:hlinkClick r:id="rId33" action="ppaction://hlinksldjump"/>
          </p:cNvPr>
          <p:cNvSpPr>
            <a:spLocks noChangeArrowheads="1"/>
          </p:cNvSpPr>
          <p:nvPr/>
        </p:nvSpPr>
        <p:spPr bwMode="auto">
          <a:xfrm>
            <a:off x="7924800"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1" name="Text Box 325">
            <a:hlinkClick r:id="rId33" action="ppaction://hlinksldjump"/>
          </p:cNvPr>
          <p:cNvSpPr txBox="1">
            <a:spLocks noChangeArrowheads="1"/>
          </p:cNvSpPr>
          <p:nvPr/>
        </p:nvSpPr>
        <p:spPr bwMode="auto">
          <a:xfrm>
            <a:off x="7918450"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2</a:t>
            </a:r>
          </a:p>
        </p:txBody>
      </p:sp>
      <p:sp>
        <p:nvSpPr>
          <p:cNvPr id="4172" name="AutoShape 327">
            <a:hlinkClick r:id="rId34" action="ppaction://hlinksldjump"/>
          </p:cNvPr>
          <p:cNvSpPr>
            <a:spLocks noChangeArrowheads="1"/>
          </p:cNvSpPr>
          <p:nvPr/>
        </p:nvSpPr>
        <p:spPr bwMode="auto">
          <a:xfrm>
            <a:off x="7924800"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3" name="Text Box 328">
            <a:hlinkClick r:id="rId34" action="ppaction://hlinksldjump"/>
          </p:cNvPr>
          <p:cNvSpPr txBox="1">
            <a:spLocks noChangeArrowheads="1"/>
          </p:cNvSpPr>
          <p:nvPr/>
        </p:nvSpPr>
        <p:spPr bwMode="auto">
          <a:xfrm>
            <a:off x="8001000" y="1905000"/>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a:t>
            </a:r>
          </a:p>
        </p:txBody>
      </p:sp>
      <p:sp>
        <p:nvSpPr>
          <p:cNvPr id="4174" name="Text Box 335"/>
          <p:cNvSpPr txBox="1">
            <a:spLocks noChangeArrowheads="1"/>
          </p:cNvSpPr>
          <p:nvPr/>
        </p:nvSpPr>
        <p:spPr bwMode="auto">
          <a:xfrm>
            <a:off x="3733800" y="838200"/>
            <a:ext cx="1143000"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400" b="1" dirty="0" smtClean="0">
                <a:solidFill>
                  <a:schemeClr val="bg1"/>
                </a:solidFill>
                <a:latin typeface="Arial" charset="0"/>
                <a:cs typeface="Arial" charset="0"/>
              </a:rPr>
              <a:t>General</a:t>
            </a:r>
          </a:p>
          <a:p>
            <a:pPr algn="ctr">
              <a:spcBef>
                <a:spcPct val="50000"/>
              </a:spcBef>
            </a:pPr>
            <a:r>
              <a:rPr lang="en-US" sz="1400" b="1" dirty="0" smtClean="0">
                <a:solidFill>
                  <a:schemeClr val="bg1"/>
                </a:solidFill>
                <a:latin typeface="Arial" charset="0"/>
                <a:cs typeface="Arial" charset="0"/>
              </a:rPr>
              <a:t>Authorities</a:t>
            </a:r>
            <a:endParaRPr lang="en-US" sz="1400" b="1" dirty="0">
              <a:solidFill>
                <a:schemeClr val="bg1"/>
              </a:solidFill>
              <a:latin typeface="Arial" charset="0"/>
              <a:cs typeface="Arial" charset="0"/>
            </a:endParaRPr>
          </a:p>
        </p:txBody>
      </p:sp>
      <p:sp>
        <p:nvSpPr>
          <p:cNvPr id="2" name="TextBox 1"/>
          <p:cNvSpPr txBox="1"/>
          <p:nvPr/>
        </p:nvSpPr>
        <p:spPr>
          <a:xfrm>
            <a:off x="2667000" y="838200"/>
            <a:ext cx="1073932" cy="584776"/>
          </a:xfrm>
          <a:prstGeom prst="rect">
            <a:avLst/>
          </a:prstGeom>
          <a:noFill/>
        </p:spPr>
        <p:txBody>
          <a:bodyPr wrap="none" rtlCol="0">
            <a:spAutoFit/>
          </a:bodyPr>
          <a:lstStyle/>
          <a:p>
            <a:pPr algn="ctr"/>
            <a:r>
              <a:rPr lang="en-US" sz="1600" b="1" dirty="0" smtClean="0">
                <a:solidFill>
                  <a:srgbClr val="FFFFFF"/>
                </a:solidFill>
                <a:latin typeface="Arial"/>
                <a:cs typeface="Arial"/>
              </a:rPr>
              <a:t>Doctrinal</a:t>
            </a:r>
          </a:p>
          <a:p>
            <a:pPr algn="ctr"/>
            <a:r>
              <a:rPr lang="en-US" sz="1600" b="1" dirty="0" smtClean="0">
                <a:solidFill>
                  <a:srgbClr val="FFFFFF"/>
                </a:solidFill>
                <a:latin typeface="Arial"/>
                <a:cs typeface="Arial"/>
              </a:rPr>
              <a:t>Mastery</a:t>
            </a:r>
            <a:endParaRPr lang="en-US" sz="1600" b="1" dirty="0">
              <a:solidFill>
                <a:srgbClr val="FFFFFF"/>
              </a:solidFill>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25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1"/>
          <p:cNvSpPr txBox="1"/>
          <p:nvPr/>
        </p:nvSpPr>
        <p:spPr>
          <a:xfrm>
            <a:off x="533400" y="1066800"/>
            <a:ext cx="7848600" cy="3970318"/>
          </a:xfrm>
          <a:prstGeom prst="rect">
            <a:avLst/>
          </a:prstGeom>
          <a:noFill/>
        </p:spPr>
        <p:txBody>
          <a:bodyPr wrap="square" rtlCol="0">
            <a:spAutoFit/>
          </a:bodyPr>
          <a:lstStyle/>
          <a:p>
            <a:r>
              <a:rPr lang="en-US" sz="3600" dirty="0">
                <a:solidFill>
                  <a:srgbClr val="FFFFFF"/>
                </a:solidFill>
              </a:rPr>
              <a:t>Elder M. Russell Ballard told of his great-grandparents, Henry and Margaret Ballard, who served diligently in the Logan 2nd Ward - Henry as the bishop and Margaret as the Relief Society president. How long did they each serve in their callings?</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235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685800" y="1371600"/>
            <a:ext cx="7696200" cy="1938992"/>
          </a:xfrm>
          <a:prstGeom prst="rect">
            <a:avLst/>
          </a:prstGeom>
          <a:noFill/>
        </p:spPr>
        <p:txBody>
          <a:bodyPr wrap="square" rtlCol="0">
            <a:spAutoFit/>
          </a:bodyPr>
          <a:lstStyle/>
          <a:p>
            <a:pPr algn="ctr"/>
            <a:r>
              <a:rPr lang="en-US" sz="4000" dirty="0">
                <a:solidFill>
                  <a:srgbClr val="FFFFFF"/>
                </a:solidFill>
              </a:rPr>
              <a:t>Henry served as the bishop for 40 years. Margaret served as the Relief Society president for 30 years.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45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1"/>
          <p:cNvSpPr txBox="1"/>
          <p:nvPr/>
        </p:nvSpPr>
        <p:spPr>
          <a:xfrm>
            <a:off x="609600" y="1600200"/>
            <a:ext cx="7772400" cy="3785652"/>
          </a:xfrm>
          <a:prstGeom prst="rect">
            <a:avLst/>
          </a:prstGeom>
          <a:noFill/>
        </p:spPr>
        <p:txBody>
          <a:bodyPr wrap="square" rtlCol="0">
            <a:spAutoFit/>
          </a:bodyPr>
          <a:lstStyle/>
          <a:p>
            <a:pPr algn="ctr"/>
            <a:r>
              <a:rPr lang="en-US" sz="4000" dirty="0">
                <a:solidFill>
                  <a:srgbClr val="FFFFFF"/>
                </a:solidFill>
              </a:rPr>
              <a:t>Both President Russell M. Nelson and President Henry B. </a:t>
            </a:r>
            <a:r>
              <a:rPr lang="en-US" sz="4000" dirty="0" err="1">
                <a:solidFill>
                  <a:srgbClr val="FFFFFF"/>
                </a:solidFill>
              </a:rPr>
              <a:t>Eyring</a:t>
            </a:r>
            <a:r>
              <a:rPr lang="en-US" sz="4000" dirty="0">
                <a:solidFill>
                  <a:srgbClr val="FFFFFF"/>
                </a:solidFill>
              </a:rPr>
              <a:t>  told what they did after hearing President Thomas S. Monson’s admonition to all of us last General Conference. What did they both do?</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56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1066800" y="1447800"/>
            <a:ext cx="7086600" cy="1200329"/>
          </a:xfrm>
          <a:prstGeom prst="rect">
            <a:avLst/>
          </a:prstGeom>
          <a:noFill/>
        </p:spPr>
        <p:txBody>
          <a:bodyPr wrap="square" rtlCol="0">
            <a:spAutoFit/>
          </a:bodyPr>
          <a:lstStyle/>
          <a:p>
            <a:pPr algn="ctr"/>
            <a:r>
              <a:rPr lang="en-US" sz="3600" dirty="0">
                <a:solidFill>
                  <a:srgbClr val="FFFFFF"/>
                </a:solidFill>
              </a:rPr>
              <a:t>Read and study the </a:t>
            </a:r>
            <a:endParaRPr lang="en-US" sz="3600" dirty="0" smtClean="0">
              <a:solidFill>
                <a:srgbClr val="FFFFFF"/>
              </a:solidFill>
            </a:endParaRPr>
          </a:p>
          <a:p>
            <a:pPr algn="ctr"/>
            <a:r>
              <a:rPr lang="en-US" sz="3600" dirty="0" smtClean="0">
                <a:solidFill>
                  <a:srgbClr val="FFFFFF"/>
                </a:solidFill>
              </a:rPr>
              <a:t>Book </a:t>
            </a:r>
            <a:r>
              <a:rPr lang="en-US" sz="3600" dirty="0">
                <a:solidFill>
                  <a:srgbClr val="FFFFFF"/>
                </a:solidFill>
              </a:rPr>
              <a:t>of Mormon again</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66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1"/>
          <p:cNvSpPr txBox="1"/>
          <p:nvPr/>
        </p:nvSpPr>
        <p:spPr>
          <a:xfrm>
            <a:off x="1143000" y="1524000"/>
            <a:ext cx="7010400" cy="1569660"/>
          </a:xfrm>
          <a:prstGeom prst="rect">
            <a:avLst/>
          </a:prstGeom>
          <a:noFill/>
        </p:spPr>
        <p:txBody>
          <a:bodyPr wrap="square" rtlCol="0">
            <a:spAutoFit/>
          </a:bodyPr>
          <a:lstStyle/>
          <a:p>
            <a:r>
              <a:rPr lang="en-US" sz="3200" dirty="0">
                <a:solidFill>
                  <a:srgbClr val="FFFFFF"/>
                </a:solidFill>
              </a:rPr>
              <a:t>Elder Quentin L. Cook quoted THREE Book of Mormon doctrinal mastery scriptures in his talk. Name one of them.</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76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457200" y="762000"/>
            <a:ext cx="8458200" cy="1384995"/>
          </a:xfrm>
          <a:prstGeom prst="rect">
            <a:avLst/>
          </a:prstGeom>
          <a:noFill/>
        </p:spPr>
        <p:txBody>
          <a:bodyPr wrap="square" rtlCol="0">
            <a:spAutoFit/>
          </a:bodyPr>
          <a:lstStyle/>
          <a:p>
            <a:pPr algn="ctr"/>
            <a:r>
              <a:rPr lang="sk-SK" sz="2800" dirty="0">
                <a:solidFill>
                  <a:srgbClr val="FFFFFF"/>
                </a:solidFill>
              </a:rPr>
              <a:t>2 Nephi 26:33, </a:t>
            </a:r>
            <a:endParaRPr lang="sk-SK" sz="2800" dirty="0" smtClean="0">
              <a:solidFill>
                <a:srgbClr val="FFFFFF"/>
              </a:solidFill>
            </a:endParaRPr>
          </a:p>
          <a:p>
            <a:pPr algn="ctr"/>
            <a:r>
              <a:rPr lang="sk-SK" sz="2800" dirty="0" smtClean="0">
                <a:solidFill>
                  <a:srgbClr val="FFFFFF"/>
                </a:solidFill>
              </a:rPr>
              <a:t>Mosiah </a:t>
            </a:r>
            <a:r>
              <a:rPr lang="sk-SK" sz="2800" dirty="0">
                <a:solidFill>
                  <a:srgbClr val="FFFFFF"/>
                </a:solidFill>
              </a:rPr>
              <a:t>3:19, </a:t>
            </a:r>
            <a:endParaRPr lang="sk-SK" sz="2800" dirty="0" smtClean="0">
              <a:solidFill>
                <a:srgbClr val="FFFFFF"/>
              </a:solidFill>
            </a:endParaRPr>
          </a:p>
          <a:p>
            <a:pPr algn="ctr"/>
            <a:r>
              <a:rPr lang="sk-SK" sz="2800" dirty="0" smtClean="0">
                <a:solidFill>
                  <a:srgbClr val="FFFFFF"/>
                </a:solidFill>
              </a:rPr>
              <a:t>Ether </a:t>
            </a:r>
            <a:r>
              <a:rPr lang="sk-SK" sz="2800" dirty="0">
                <a:solidFill>
                  <a:srgbClr val="FFFFFF"/>
                </a:solidFill>
              </a:rPr>
              <a:t>12:27</a:t>
            </a:r>
            <a:endParaRPr lang="en-US" sz="2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86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762000" y="1143000"/>
            <a:ext cx="7848600" cy="3416320"/>
          </a:xfrm>
          <a:prstGeom prst="rect">
            <a:avLst/>
          </a:prstGeom>
        </p:spPr>
        <p:txBody>
          <a:bodyPr wrap="square">
            <a:spAutoFit/>
          </a:bodyPr>
          <a:lstStyle/>
          <a:p>
            <a:pPr algn="ctr"/>
            <a:r>
              <a:rPr lang="en-US" sz="3600" dirty="0">
                <a:solidFill>
                  <a:srgbClr val="FFFFFF"/>
                </a:solidFill>
              </a:rPr>
              <a:t>President Dieter F. </a:t>
            </a:r>
            <a:r>
              <a:rPr lang="en-US" sz="3600" dirty="0" err="1">
                <a:solidFill>
                  <a:srgbClr val="FFFFFF"/>
                </a:solidFill>
              </a:rPr>
              <a:t>Uchtdorf</a:t>
            </a:r>
            <a:r>
              <a:rPr lang="en-US" sz="3600" dirty="0">
                <a:solidFill>
                  <a:srgbClr val="FFFFFF"/>
                </a:solidFill>
              </a:rPr>
              <a:t>, Elder </a:t>
            </a:r>
            <a:r>
              <a:rPr lang="en-US" sz="3600" dirty="0" err="1">
                <a:solidFill>
                  <a:srgbClr val="FFFFFF"/>
                </a:solidFill>
              </a:rPr>
              <a:t>Dallin</a:t>
            </a:r>
            <a:r>
              <a:rPr lang="en-US" sz="3600" dirty="0">
                <a:solidFill>
                  <a:srgbClr val="FFFFFF"/>
                </a:solidFill>
              </a:rPr>
              <a:t> H. Oaks, and Elder Quentin L. Cook all referred to the scripture that talks about the Lord making weak things strong. Name that Book of Mormon doctrinal mastery scripture.</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96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762000" y="1447800"/>
            <a:ext cx="7010400" cy="646331"/>
          </a:xfrm>
          <a:prstGeom prst="rect">
            <a:avLst/>
          </a:prstGeom>
          <a:noFill/>
        </p:spPr>
        <p:txBody>
          <a:bodyPr wrap="square" rtlCol="0">
            <a:spAutoFit/>
          </a:bodyPr>
          <a:lstStyle/>
          <a:p>
            <a:pPr algn="ctr"/>
            <a:r>
              <a:rPr lang="en-US" sz="3600" dirty="0">
                <a:solidFill>
                  <a:srgbClr val="FFFFFF"/>
                </a:solidFill>
              </a:rPr>
              <a:t>Ether 12:27 </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07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1"/>
          <p:cNvSpPr txBox="1"/>
          <p:nvPr/>
        </p:nvSpPr>
        <p:spPr>
          <a:xfrm>
            <a:off x="533400" y="838200"/>
            <a:ext cx="7924800" cy="5078314"/>
          </a:xfrm>
          <a:prstGeom prst="rect">
            <a:avLst/>
          </a:prstGeom>
          <a:noFill/>
        </p:spPr>
        <p:txBody>
          <a:bodyPr wrap="square" rtlCol="0">
            <a:spAutoFit/>
          </a:bodyPr>
          <a:lstStyle/>
          <a:p>
            <a:r>
              <a:rPr lang="en-US" sz="3600" dirty="0">
                <a:solidFill>
                  <a:srgbClr val="FFFFFF"/>
                </a:solidFill>
              </a:rPr>
              <a:t>Elder David A. </a:t>
            </a:r>
            <a:r>
              <a:rPr lang="en-US" sz="3600" dirty="0" err="1">
                <a:solidFill>
                  <a:srgbClr val="FFFFFF"/>
                </a:solidFill>
              </a:rPr>
              <a:t>Bednar</a:t>
            </a:r>
            <a:r>
              <a:rPr lang="en-US" sz="3600" dirty="0">
                <a:solidFill>
                  <a:srgbClr val="FFFFFF"/>
                </a:solidFill>
              </a:rPr>
              <a:t> quoted part of this Book of Mormon doctrinal mastery scripture when he said, “I will give unto the children of men line upon line, precept upon precept, here a little and there a little; and blessed are those who hearken unto my precepts, and lend an ear unto my counsel, for they shall learn wisdom;” Name the scripture reference.</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17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14400" y="1295400"/>
            <a:ext cx="7086600" cy="584776"/>
          </a:xfrm>
          <a:prstGeom prst="rect">
            <a:avLst/>
          </a:prstGeom>
        </p:spPr>
        <p:txBody>
          <a:bodyPr wrap="square">
            <a:spAutoFit/>
          </a:bodyPr>
          <a:lstStyle/>
          <a:p>
            <a:pPr algn="ctr"/>
            <a:r>
              <a:rPr lang="it-IT" sz="3200" dirty="0">
                <a:solidFill>
                  <a:srgbClr val="FFFFFF"/>
                </a:solidFill>
              </a:rPr>
              <a:t>2 </a:t>
            </a:r>
            <a:r>
              <a:rPr lang="it-IT" sz="3200" dirty="0" err="1">
                <a:solidFill>
                  <a:srgbClr val="FFFFFF"/>
                </a:solidFill>
              </a:rPr>
              <a:t>Nephi</a:t>
            </a:r>
            <a:r>
              <a:rPr lang="it-IT" sz="3200" dirty="0">
                <a:solidFill>
                  <a:srgbClr val="FFFFFF"/>
                </a:solidFill>
              </a:rPr>
              <a:t> 28:30</a:t>
            </a:r>
            <a:endParaRPr lang="it-IT"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5123" name="Text Box 4"/>
          <p:cNvSpPr txBox="1">
            <a:spLocks noChangeArrowheads="1"/>
          </p:cNvSpPr>
          <p:nvPr/>
        </p:nvSpPr>
        <p:spPr bwMode="auto">
          <a:xfrm>
            <a:off x="0" y="0"/>
            <a:ext cx="1905000" cy="708025"/>
          </a:xfrm>
          <a:prstGeom prst="rect">
            <a:avLst/>
          </a:prstGeom>
          <a:noFill/>
          <a:ln w="9525">
            <a:noFill/>
            <a:miter lim="800000"/>
            <a:headEnd/>
            <a:tailEnd/>
          </a:ln>
          <a:effectLst>
            <a:outerShdw dist="63500" dir="3187806" algn="ctr" rotWithShape="0">
              <a:schemeClr val="tx2"/>
            </a:outerShdw>
          </a:effectLst>
        </p:spPr>
        <p:txBody>
          <a:bodyPr>
            <a:spAutoFit/>
          </a:bodyPr>
          <a:lstStyle/>
          <a:p>
            <a:pPr marL="457200" indent="-457200">
              <a:defRPr/>
            </a:pPr>
            <a:r>
              <a:rPr lang="en-US" sz="4000" b="1">
                <a:solidFill>
                  <a:schemeClr val="bg1"/>
                </a:solidFill>
                <a:latin typeface="Times New Roman" pitchFamily="18" charset="0"/>
                <a:ea typeface="+mn-ea"/>
                <a:cs typeface="+mn-cs"/>
              </a:rPr>
              <a:t>$100</a:t>
            </a:r>
            <a:endParaRPr lang="en-US" sz="4000">
              <a:solidFill>
                <a:schemeClr val="bg1"/>
              </a:solidFill>
              <a:latin typeface="Times New Roman" pitchFamily="18" charset="0"/>
              <a:ea typeface="+mn-ea"/>
              <a:cs typeface="+mn-cs"/>
            </a:endParaRPr>
          </a:p>
        </p:txBody>
      </p:sp>
      <p:sp>
        <p:nvSpPr>
          <p:cNvPr id="3" name="TextBox 2"/>
          <p:cNvSpPr txBox="1"/>
          <p:nvPr/>
        </p:nvSpPr>
        <p:spPr>
          <a:xfrm>
            <a:off x="685800" y="1066800"/>
            <a:ext cx="7848600" cy="2862322"/>
          </a:xfrm>
          <a:prstGeom prst="rect">
            <a:avLst/>
          </a:prstGeom>
          <a:noFill/>
        </p:spPr>
        <p:txBody>
          <a:bodyPr wrap="square" rtlCol="0">
            <a:spAutoFit/>
          </a:bodyPr>
          <a:lstStyle/>
          <a:p>
            <a:r>
              <a:rPr lang="en-US" sz="3600" dirty="0">
                <a:solidFill>
                  <a:schemeClr val="bg1"/>
                </a:solidFill>
              </a:rPr>
              <a:t>Elder John C. </a:t>
            </a:r>
            <a:r>
              <a:rPr lang="en-US" sz="3600" dirty="0" err="1">
                <a:solidFill>
                  <a:schemeClr val="bg1"/>
                </a:solidFill>
              </a:rPr>
              <a:t>Pingree</a:t>
            </a:r>
            <a:r>
              <a:rPr lang="en-US" sz="3600" dirty="0">
                <a:solidFill>
                  <a:schemeClr val="bg1"/>
                </a:solidFill>
              </a:rPr>
              <a:t> Jr. shared four principles to help an individual come to understand and perform the work God intends him or her to do. Name two of the four:</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15875" y="-238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27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762000" y="1143000"/>
            <a:ext cx="7772400" cy="2554545"/>
          </a:xfrm>
          <a:prstGeom prst="rect">
            <a:avLst/>
          </a:prstGeom>
        </p:spPr>
        <p:txBody>
          <a:bodyPr wrap="square">
            <a:spAutoFit/>
          </a:bodyPr>
          <a:lstStyle/>
          <a:p>
            <a:r>
              <a:rPr lang="en-US" sz="4000" dirty="0">
                <a:solidFill>
                  <a:srgbClr val="FFFFFF"/>
                </a:solidFill>
              </a:rPr>
              <a:t>Both Elder Jose L. Alonso and Bishop W. Christopher Waddell quoted Alma 7:11. Race to find the scripture!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37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3796" name="Text Box 4"/>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6">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 name="TextBox 6"/>
          <p:cNvSpPr txBox="1"/>
          <p:nvPr/>
        </p:nvSpPr>
        <p:spPr>
          <a:xfrm>
            <a:off x="762000" y="1295400"/>
            <a:ext cx="7467600" cy="3416320"/>
          </a:xfrm>
          <a:prstGeom prst="rect">
            <a:avLst/>
          </a:prstGeom>
          <a:noFill/>
        </p:spPr>
        <p:txBody>
          <a:bodyPr wrap="square" rtlCol="0">
            <a:spAutoFit/>
          </a:bodyPr>
          <a:lstStyle/>
          <a:p>
            <a:r>
              <a:rPr lang="en-US" sz="3600" dirty="0">
                <a:solidFill>
                  <a:srgbClr val="FFFFFF"/>
                </a:solidFill>
              </a:rPr>
              <a:t>“And he shall go forth, suffering pains and afflictions and temptations of every kind; and this that the word might be fulfilled which </a:t>
            </a:r>
            <a:r>
              <a:rPr lang="en-US" sz="3600" dirty="0" err="1">
                <a:solidFill>
                  <a:srgbClr val="FFFFFF"/>
                </a:solidFill>
              </a:rPr>
              <a:t>saith</a:t>
            </a:r>
            <a:r>
              <a:rPr lang="en-US" sz="3600" dirty="0">
                <a:solidFill>
                  <a:srgbClr val="FFFFFF"/>
                </a:solidFill>
              </a:rPr>
              <a:t> he will take upon him the pains and the sicknesses of his people.”</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48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609600" y="914400"/>
            <a:ext cx="8001000" cy="3046988"/>
          </a:xfrm>
          <a:prstGeom prst="rect">
            <a:avLst/>
          </a:prstGeom>
        </p:spPr>
        <p:txBody>
          <a:bodyPr wrap="square">
            <a:spAutoFit/>
          </a:bodyPr>
          <a:lstStyle/>
          <a:p>
            <a:r>
              <a:rPr lang="en-US" sz="3200" dirty="0">
                <a:solidFill>
                  <a:srgbClr val="FFFFFF"/>
                </a:solidFill>
              </a:rPr>
              <a:t>Brother Tad R. </a:t>
            </a:r>
            <a:r>
              <a:rPr lang="en-US" sz="3200" dirty="0" err="1">
                <a:solidFill>
                  <a:srgbClr val="FFFFFF"/>
                </a:solidFill>
              </a:rPr>
              <a:t>Callister</a:t>
            </a:r>
            <a:r>
              <a:rPr lang="en-US" sz="3200" dirty="0">
                <a:solidFill>
                  <a:srgbClr val="FFFFFF"/>
                </a:solidFill>
              </a:rPr>
              <a:t> quoted two Book of Mormon doctrinal mastery scriptures in his talk. “Men are that they might have joy.” and “When ye are in the service of your fellow beings ye are only in the service of your God.” Name one of the scripture references.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58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5844" name="TextBox 5"/>
          <p:cNvSpPr txBox="1">
            <a:spLocks noChangeArrowheads="1"/>
          </p:cNvSpPr>
          <p:nvPr/>
        </p:nvSpPr>
        <p:spPr bwMode="auto">
          <a:xfrm>
            <a:off x="609600" y="1219200"/>
            <a:ext cx="7696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sk-SK" sz="4000" dirty="0">
                <a:solidFill>
                  <a:srgbClr val="FFFFFF"/>
                </a:solidFill>
              </a:rPr>
              <a:t>2 Nephi 2:</a:t>
            </a:r>
            <a:r>
              <a:rPr lang="sk-SK" sz="4000" dirty="0" smtClean="0">
                <a:solidFill>
                  <a:srgbClr val="FFFFFF"/>
                </a:solidFill>
              </a:rPr>
              <a:t>25 </a:t>
            </a:r>
          </a:p>
          <a:p>
            <a:pPr algn="ctr"/>
            <a:r>
              <a:rPr lang="sk-SK" sz="4000" dirty="0" smtClean="0">
                <a:solidFill>
                  <a:srgbClr val="FFFFFF"/>
                </a:solidFill>
              </a:rPr>
              <a:t>Mosiah </a:t>
            </a:r>
            <a:r>
              <a:rPr lang="sk-SK" sz="4000" dirty="0">
                <a:solidFill>
                  <a:srgbClr val="FFFFFF"/>
                </a:solidFill>
              </a:rPr>
              <a:t>2:17</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ChangeArrowheads="1"/>
          </p:cNvSpPr>
          <p:nvPr/>
        </p:nvSpPr>
        <p:spPr bwMode="auto">
          <a:xfrm>
            <a:off x="-20638"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68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3" name="Rectangle 2"/>
          <p:cNvSpPr/>
          <p:nvPr/>
        </p:nvSpPr>
        <p:spPr>
          <a:xfrm>
            <a:off x="1219200" y="1295400"/>
            <a:ext cx="6858000" cy="3785652"/>
          </a:xfrm>
          <a:prstGeom prst="rect">
            <a:avLst/>
          </a:prstGeom>
        </p:spPr>
        <p:txBody>
          <a:bodyPr wrap="square">
            <a:spAutoFit/>
          </a:bodyPr>
          <a:lstStyle/>
          <a:p>
            <a:r>
              <a:rPr lang="en-US" sz="4000" dirty="0">
                <a:solidFill>
                  <a:srgbClr val="FFFFFF"/>
                </a:solidFill>
              </a:rPr>
              <a:t>This apostle died just after the Sunday morning session of General Conference. His last General Conference talk was about becoming a disciple of Jesus Christ. Who was it?</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78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2133600" y="1219200"/>
            <a:ext cx="5029200" cy="707886"/>
          </a:xfrm>
          <a:prstGeom prst="rect">
            <a:avLst/>
          </a:prstGeom>
        </p:spPr>
        <p:txBody>
          <a:bodyPr wrap="square">
            <a:spAutoFit/>
          </a:bodyPr>
          <a:lstStyle/>
          <a:p>
            <a:pPr algn="ctr"/>
            <a:r>
              <a:rPr lang="en-US" sz="4000" dirty="0" smtClean="0">
                <a:solidFill>
                  <a:srgbClr val="FFFFFF"/>
                </a:solidFill>
              </a:rPr>
              <a:t>Elder Robert D. Hales</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89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8916" name="Text Box 4"/>
          <p:cNvSpPr txBox="1">
            <a:spLocks noChangeArrowheads="1"/>
          </p:cNvSpPr>
          <p:nvPr/>
        </p:nvSpPr>
        <p:spPr bwMode="auto">
          <a:xfrm>
            <a:off x="381000" y="762000"/>
            <a:ext cx="8382000" cy="64135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3600">
              <a:solidFill>
                <a:schemeClr val="bg1"/>
              </a:solidFill>
              <a:latin typeface="Times New Roman" pitchFamily="18" charset="0"/>
              <a:ea typeface="+mn-ea"/>
              <a:cs typeface="+mn-cs"/>
            </a:endParaRPr>
          </a:p>
        </p:txBody>
      </p:sp>
      <p:sp>
        <p:nvSpPr>
          <p:cNvPr id="3" name="Rectangle 2"/>
          <p:cNvSpPr/>
          <p:nvPr/>
        </p:nvSpPr>
        <p:spPr>
          <a:xfrm>
            <a:off x="457200" y="1066800"/>
            <a:ext cx="7924800" cy="1323439"/>
          </a:xfrm>
          <a:prstGeom prst="rect">
            <a:avLst/>
          </a:prstGeom>
        </p:spPr>
        <p:txBody>
          <a:bodyPr wrap="square">
            <a:spAutoFit/>
          </a:bodyPr>
          <a:lstStyle/>
          <a:p>
            <a:pPr algn="ctr"/>
            <a:r>
              <a:rPr lang="en-US" sz="4000" dirty="0">
                <a:solidFill>
                  <a:srgbClr val="FFFFFF"/>
                </a:solidFill>
              </a:rPr>
              <a:t>These two apostles were heart surgeons. Who are they?</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99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381000" y="1143000"/>
            <a:ext cx="8077200" cy="1077218"/>
          </a:xfrm>
          <a:prstGeom prst="rect">
            <a:avLst/>
          </a:prstGeom>
        </p:spPr>
        <p:txBody>
          <a:bodyPr wrap="square">
            <a:spAutoFit/>
          </a:bodyPr>
          <a:lstStyle/>
          <a:p>
            <a:pPr algn="ctr"/>
            <a:r>
              <a:rPr lang="en-US" sz="3200" dirty="0">
                <a:solidFill>
                  <a:srgbClr val="FFFFFF"/>
                </a:solidFill>
              </a:rPr>
              <a:t>President Russell M. Nelson </a:t>
            </a:r>
          </a:p>
          <a:p>
            <a:pPr algn="ctr"/>
            <a:r>
              <a:rPr lang="en-US" sz="3200" dirty="0" smtClean="0">
                <a:solidFill>
                  <a:srgbClr val="FFFFFF"/>
                </a:solidFill>
              </a:rPr>
              <a:t>Elder </a:t>
            </a:r>
            <a:r>
              <a:rPr lang="en-US" sz="3200" dirty="0">
                <a:solidFill>
                  <a:srgbClr val="FFFFFF"/>
                </a:solidFill>
              </a:rPr>
              <a:t>Dale G. </a:t>
            </a:r>
            <a:r>
              <a:rPr lang="en-US" sz="3200" dirty="0" err="1">
                <a:solidFill>
                  <a:srgbClr val="FFFFFF"/>
                </a:solidFill>
              </a:rPr>
              <a:t>Renlund</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09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838200" y="1351509"/>
            <a:ext cx="7315200" cy="1077218"/>
          </a:xfrm>
          <a:prstGeom prst="rect">
            <a:avLst/>
          </a:prstGeom>
        </p:spPr>
        <p:txBody>
          <a:bodyPr wrap="square">
            <a:spAutoFit/>
          </a:bodyPr>
          <a:lstStyle/>
          <a:p>
            <a:r>
              <a:rPr lang="en-US" sz="3200" dirty="0">
                <a:solidFill>
                  <a:srgbClr val="FFFFFF"/>
                </a:solidFill>
              </a:rPr>
              <a:t>These two apostles were both presidents of Brigham Young University. Who are they?</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ChangeArrowheads="1"/>
          </p:cNvSpPr>
          <p:nvPr/>
        </p:nvSpPr>
        <p:spPr bwMode="auto">
          <a:xfrm>
            <a:off x="0" y="-1270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19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371600" y="1371600"/>
            <a:ext cx="6172200" cy="1323439"/>
          </a:xfrm>
          <a:prstGeom prst="rect">
            <a:avLst/>
          </a:prstGeom>
        </p:spPr>
        <p:txBody>
          <a:bodyPr wrap="square">
            <a:spAutoFit/>
          </a:bodyPr>
          <a:lstStyle/>
          <a:p>
            <a:pPr algn="ctr"/>
            <a:r>
              <a:rPr lang="en-US" sz="4000" dirty="0">
                <a:solidFill>
                  <a:srgbClr val="FFFFFF"/>
                </a:solidFill>
              </a:rPr>
              <a:t>Elder </a:t>
            </a:r>
            <a:r>
              <a:rPr lang="en-US" sz="4000" dirty="0" err="1">
                <a:solidFill>
                  <a:srgbClr val="FFFFFF"/>
                </a:solidFill>
              </a:rPr>
              <a:t>Dallin</a:t>
            </a:r>
            <a:r>
              <a:rPr lang="en-US" sz="4000" dirty="0">
                <a:solidFill>
                  <a:srgbClr val="FFFFFF"/>
                </a:solidFill>
              </a:rPr>
              <a:t> H. </a:t>
            </a:r>
            <a:r>
              <a:rPr lang="en-US" sz="4000" dirty="0" smtClean="0">
                <a:solidFill>
                  <a:srgbClr val="FFFFFF"/>
                </a:solidFill>
              </a:rPr>
              <a:t>Oaks</a:t>
            </a:r>
          </a:p>
          <a:p>
            <a:pPr algn="ctr"/>
            <a:r>
              <a:rPr lang="en-US" sz="4000" dirty="0" smtClean="0">
                <a:solidFill>
                  <a:srgbClr val="FFFFFF"/>
                </a:solidFill>
              </a:rPr>
              <a:t> </a:t>
            </a:r>
            <a:r>
              <a:rPr lang="en-US" sz="4000" dirty="0">
                <a:solidFill>
                  <a:srgbClr val="FFFFFF"/>
                </a:solidFill>
              </a:rPr>
              <a:t>Elder Jeffrey R. Holland</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147" name="Text Box 6"/>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2">
            <a:hlinkClick r:id="rId3"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914400" y="1295400"/>
            <a:ext cx="7162800" cy="3170099"/>
          </a:xfrm>
          <a:prstGeom prst="rect">
            <a:avLst/>
          </a:prstGeom>
          <a:noFill/>
        </p:spPr>
        <p:txBody>
          <a:bodyPr wrap="square" rtlCol="0">
            <a:spAutoFit/>
          </a:bodyPr>
          <a:lstStyle/>
          <a:p>
            <a:pPr marL="742950" indent="-742950">
              <a:buAutoNum type="arabicPeriod"/>
            </a:pPr>
            <a:r>
              <a:rPr lang="en-US" sz="4000" dirty="0" smtClean="0">
                <a:solidFill>
                  <a:srgbClr val="FFFFFF"/>
                </a:solidFill>
              </a:rPr>
              <a:t>Focus </a:t>
            </a:r>
            <a:r>
              <a:rPr lang="en-US" sz="4000" dirty="0">
                <a:solidFill>
                  <a:srgbClr val="FFFFFF"/>
                </a:solidFill>
              </a:rPr>
              <a:t>on others. </a:t>
            </a:r>
            <a:endParaRPr lang="en-US" sz="4000" dirty="0" smtClean="0">
              <a:solidFill>
                <a:srgbClr val="FFFFFF"/>
              </a:solidFill>
            </a:endParaRPr>
          </a:p>
          <a:p>
            <a:pPr marL="742950" indent="-742950">
              <a:buAutoNum type="arabicPeriod"/>
            </a:pPr>
            <a:r>
              <a:rPr lang="en-US" sz="4000" dirty="0" smtClean="0">
                <a:solidFill>
                  <a:srgbClr val="FFFFFF"/>
                </a:solidFill>
              </a:rPr>
              <a:t>Discover </a:t>
            </a:r>
            <a:r>
              <a:rPr lang="en-US" sz="4000" dirty="0">
                <a:solidFill>
                  <a:srgbClr val="FFFFFF"/>
                </a:solidFill>
              </a:rPr>
              <a:t>and develop spiritual gifts. </a:t>
            </a:r>
            <a:endParaRPr lang="en-US" sz="4000" dirty="0" smtClean="0">
              <a:solidFill>
                <a:srgbClr val="FFFFFF"/>
              </a:solidFill>
            </a:endParaRPr>
          </a:p>
          <a:p>
            <a:pPr marL="742950" indent="-742950">
              <a:buAutoNum type="arabicPeriod"/>
            </a:pPr>
            <a:r>
              <a:rPr lang="en-US" sz="4000" dirty="0" smtClean="0">
                <a:solidFill>
                  <a:srgbClr val="FFFFFF"/>
                </a:solidFill>
              </a:rPr>
              <a:t>Make </a:t>
            </a:r>
            <a:r>
              <a:rPr lang="en-US" sz="4000" dirty="0">
                <a:solidFill>
                  <a:srgbClr val="FFFFFF"/>
                </a:solidFill>
              </a:rPr>
              <a:t>use of adversity. </a:t>
            </a:r>
            <a:endParaRPr lang="en-US" sz="4000" dirty="0" smtClean="0">
              <a:solidFill>
                <a:srgbClr val="FFFFFF"/>
              </a:solidFill>
            </a:endParaRPr>
          </a:p>
          <a:p>
            <a:pPr marL="742950" indent="-742950">
              <a:buAutoNum type="arabicPeriod"/>
            </a:pPr>
            <a:r>
              <a:rPr lang="en-US" sz="4000" dirty="0" smtClean="0">
                <a:solidFill>
                  <a:srgbClr val="FFFFFF"/>
                </a:solidFill>
              </a:rPr>
              <a:t>Rely </a:t>
            </a:r>
            <a:r>
              <a:rPr lang="en-US" sz="4000" dirty="0">
                <a:solidFill>
                  <a:srgbClr val="FFFFFF"/>
                </a:solidFill>
              </a:rPr>
              <a:t>on God.</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30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609600" y="1066800"/>
            <a:ext cx="7848600" cy="1323439"/>
          </a:xfrm>
          <a:prstGeom prst="rect">
            <a:avLst/>
          </a:prstGeom>
        </p:spPr>
        <p:txBody>
          <a:bodyPr wrap="square">
            <a:spAutoFit/>
          </a:bodyPr>
          <a:lstStyle/>
          <a:p>
            <a:r>
              <a:rPr lang="en-US" sz="4000" dirty="0">
                <a:solidFill>
                  <a:srgbClr val="FFFFFF"/>
                </a:solidFill>
              </a:rPr>
              <a:t>These apostles were both presidents of BYU-Idaho. Who are they?</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0" y="-1270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40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457200" y="1219200"/>
            <a:ext cx="8305800" cy="1323439"/>
          </a:xfrm>
          <a:prstGeom prst="rect">
            <a:avLst/>
          </a:prstGeom>
        </p:spPr>
        <p:txBody>
          <a:bodyPr wrap="square">
            <a:spAutoFit/>
          </a:bodyPr>
          <a:lstStyle/>
          <a:p>
            <a:pPr algn="ctr"/>
            <a:r>
              <a:rPr lang="en-US" sz="4000" dirty="0">
                <a:solidFill>
                  <a:srgbClr val="FFFFFF"/>
                </a:solidFill>
              </a:rPr>
              <a:t>President Henry B. </a:t>
            </a:r>
            <a:r>
              <a:rPr lang="en-US" sz="4000" dirty="0" err="1">
                <a:solidFill>
                  <a:srgbClr val="FFFFFF"/>
                </a:solidFill>
              </a:rPr>
              <a:t>Eyring</a:t>
            </a:r>
            <a:r>
              <a:rPr lang="en-US" sz="4000" dirty="0">
                <a:solidFill>
                  <a:srgbClr val="FFFFFF"/>
                </a:solidFill>
              </a:rPr>
              <a:t> </a:t>
            </a:r>
          </a:p>
          <a:p>
            <a:pPr algn="ctr"/>
            <a:r>
              <a:rPr lang="en-US" sz="4000" dirty="0" smtClean="0">
                <a:solidFill>
                  <a:srgbClr val="FFFFFF"/>
                </a:solidFill>
              </a:rPr>
              <a:t>Elder </a:t>
            </a:r>
            <a:r>
              <a:rPr lang="en-US" sz="4000" dirty="0">
                <a:solidFill>
                  <a:srgbClr val="FFFFFF"/>
                </a:solidFill>
              </a:rPr>
              <a:t>David A. </a:t>
            </a:r>
            <a:r>
              <a:rPr lang="en-US" sz="4000" dirty="0" err="1">
                <a:solidFill>
                  <a:srgbClr val="FFFFFF"/>
                </a:solidFill>
              </a:rPr>
              <a:t>Bednar</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50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990600" y="1371600"/>
            <a:ext cx="7239000" cy="1754327"/>
          </a:xfrm>
          <a:prstGeom prst="rect">
            <a:avLst/>
          </a:prstGeom>
        </p:spPr>
        <p:txBody>
          <a:bodyPr wrap="square">
            <a:spAutoFit/>
          </a:bodyPr>
          <a:lstStyle/>
          <a:p>
            <a:r>
              <a:rPr lang="en-US" sz="3600" dirty="0">
                <a:solidFill>
                  <a:srgbClr val="FFFFFF"/>
                </a:solidFill>
              </a:rPr>
              <a:t>President Thomas S. Monson did not attend General Conference because of his declining health. How old is he?</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60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600200" y="1219200"/>
            <a:ext cx="6553200" cy="707886"/>
          </a:xfrm>
          <a:prstGeom prst="rect">
            <a:avLst/>
          </a:prstGeom>
        </p:spPr>
        <p:txBody>
          <a:bodyPr wrap="square">
            <a:spAutoFit/>
          </a:bodyPr>
          <a:lstStyle/>
          <a:p>
            <a:pPr algn="ctr"/>
            <a:r>
              <a:rPr lang="en-US" sz="4000" dirty="0" smtClean="0">
                <a:solidFill>
                  <a:srgbClr val="FFFFFF"/>
                </a:solidFill>
              </a:rPr>
              <a:t>90</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6000">
              <a:solidFill>
                <a:schemeClr val="bg1"/>
              </a:solidFill>
            </a:endParaRPr>
          </a:p>
        </p:txBody>
      </p:sp>
      <p:sp>
        <p:nvSpPr>
          <p:cNvPr id="471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3" name="Rectangle 2"/>
          <p:cNvSpPr/>
          <p:nvPr/>
        </p:nvSpPr>
        <p:spPr>
          <a:xfrm>
            <a:off x="457200" y="1066800"/>
            <a:ext cx="7924800" cy="3539431"/>
          </a:xfrm>
          <a:prstGeom prst="rect">
            <a:avLst/>
          </a:prstGeom>
        </p:spPr>
        <p:txBody>
          <a:bodyPr wrap="square">
            <a:spAutoFit/>
          </a:bodyPr>
          <a:lstStyle/>
          <a:p>
            <a:r>
              <a:rPr lang="en-US" sz="2800" dirty="0">
                <a:solidFill>
                  <a:srgbClr val="FFFFFF"/>
                </a:solidFill>
              </a:rPr>
              <a:t>Elder Ronald A. </a:t>
            </a:r>
            <a:r>
              <a:rPr lang="en-US" sz="2800" dirty="0" err="1">
                <a:solidFill>
                  <a:srgbClr val="FFFFFF"/>
                </a:solidFill>
              </a:rPr>
              <a:t>Rasband</a:t>
            </a:r>
            <a:r>
              <a:rPr lang="en-US" sz="2800" dirty="0">
                <a:solidFill>
                  <a:srgbClr val="FFFFFF"/>
                </a:solidFill>
              </a:rPr>
              <a:t> began his talk by recounting the experience of Alma, who was commanded by an angel to return to the wicked city of </a:t>
            </a:r>
            <a:r>
              <a:rPr lang="en-US" sz="2800" dirty="0" err="1">
                <a:solidFill>
                  <a:srgbClr val="FFFFFF"/>
                </a:solidFill>
              </a:rPr>
              <a:t>Ammonihah</a:t>
            </a:r>
            <a:r>
              <a:rPr lang="en-US" sz="2800" dirty="0">
                <a:solidFill>
                  <a:srgbClr val="FFFFFF"/>
                </a:solidFill>
              </a:rPr>
              <a:t> and preach the gospel despite his prior failure. Alma was obedient and returned “speedily” to </a:t>
            </a:r>
            <a:r>
              <a:rPr lang="en-US" sz="2800" dirty="0" err="1">
                <a:solidFill>
                  <a:srgbClr val="FFFFFF"/>
                </a:solidFill>
              </a:rPr>
              <a:t>Ammonihah</a:t>
            </a:r>
            <a:r>
              <a:rPr lang="en-US" sz="2800" dirty="0">
                <a:solidFill>
                  <a:srgbClr val="FFFFFF"/>
                </a:solidFill>
              </a:rPr>
              <a:t>. By the time he entered the city he was hungry and asked a stranger for something to eat. Who was that stranger? </a:t>
            </a:r>
            <a:endParaRPr lang="en-US" sz="28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81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8132" name="TextBox 5"/>
          <p:cNvSpPr txBox="1">
            <a:spLocks noChangeArrowheads="1"/>
          </p:cNvSpPr>
          <p:nvPr/>
        </p:nvSpPr>
        <p:spPr bwMode="auto">
          <a:xfrm>
            <a:off x="1066800" y="1524000"/>
            <a:ext cx="7010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err="1" smtClean="0">
                <a:solidFill>
                  <a:srgbClr val="FFFFFF"/>
                </a:solidFill>
              </a:rPr>
              <a:t>Amulek</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91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762000" y="1295400"/>
            <a:ext cx="7467600" cy="4524315"/>
          </a:xfrm>
          <a:prstGeom prst="rect">
            <a:avLst/>
          </a:prstGeom>
        </p:spPr>
        <p:txBody>
          <a:bodyPr wrap="square">
            <a:spAutoFit/>
          </a:bodyPr>
          <a:lstStyle/>
          <a:p>
            <a:r>
              <a:rPr lang="en-US" sz="3200" dirty="0">
                <a:solidFill>
                  <a:srgbClr val="FFFFFF"/>
                </a:solidFill>
              </a:rPr>
              <a:t>Elder D. Todd </a:t>
            </a:r>
            <a:r>
              <a:rPr lang="en-US" sz="3200" dirty="0" err="1">
                <a:solidFill>
                  <a:srgbClr val="FFFFFF"/>
                </a:solidFill>
              </a:rPr>
              <a:t>Christofferson</a:t>
            </a:r>
            <a:r>
              <a:rPr lang="en-US" sz="3200" dirty="0">
                <a:solidFill>
                  <a:srgbClr val="FFFFFF"/>
                </a:solidFill>
              </a:rPr>
              <a:t> shared the story of Jesus teaching in Capernaum the day after feeding five thousand Galileans with five barley loaves and two small fishes, He perceived that many were more interested in being fed again than in His teachings. Trying to convince them of the greater value of His words, He declared, - John 6:48-51 - Race to find the scripture!</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01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1219200"/>
            <a:ext cx="7467600" cy="2862322"/>
          </a:xfrm>
          <a:prstGeom prst="rect">
            <a:avLst/>
          </a:prstGeom>
        </p:spPr>
        <p:txBody>
          <a:bodyPr wrap="square">
            <a:spAutoFit/>
          </a:bodyPr>
          <a:lstStyle/>
          <a:p>
            <a:r>
              <a:rPr lang="en-US" sz="3600" dirty="0">
                <a:solidFill>
                  <a:srgbClr val="FFFFFF"/>
                </a:solidFill>
              </a:rPr>
              <a:t>"I am the living bread which came down from heaven: if any man eat of this bread, he shall live forever: and the bread that I will give is my flesh, which I will give for the life of the world"</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12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457200" y="1066800"/>
            <a:ext cx="8305800" cy="2062103"/>
          </a:xfrm>
          <a:prstGeom prst="rect">
            <a:avLst/>
          </a:prstGeom>
        </p:spPr>
        <p:txBody>
          <a:bodyPr wrap="square">
            <a:spAutoFit/>
          </a:bodyPr>
          <a:lstStyle/>
          <a:p>
            <a:r>
              <a:rPr lang="en-US" sz="3200" dirty="0">
                <a:solidFill>
                  <a:srgbClr val="FFFFFF"/>
                </a:solidFill>
              </a:rPr>
              <a:t>Elder W. Craig </a:t>
            </a:r>
            <a:r>
              <a:rPr lang="en-US" sz="3200" dirty="0" err="1">
                <a:solidFill>
                  <a:srgbClr val="FFFFFF"/>
                </a:solidFill>
              </a:rPr>
              <a:t>Zwick</a:t>
            </a:r>
            <a:r>
              <a:rPr lang="en-US" sz="3200" dirty="0">
                <a:solidFill>
                  <a:srgbClr val="FFFFFF"/>
                </a:solidFill>
              </a:rPr>
              <a:t> told the story of Elisha and his servant being surrounded by the Syrian army. The servant asked Elisha “Alas, my master! how shall we do?” Tell the rest of the story.</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22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219200"/>
            <a:ext cx="7239000" cy="3970318"/>
          </a:xfrm>
          <a:prstGeom prst="rect">
            <a:avLst/>
          </a:prstGeom>
        </p:spPr>
        <p:txBody>
          <a:bodyPr wrap="square">
            <a:spAutoFit/>
          </a:bodyPr>
          <a:lstStyle/>
          <a:p>
            <a:r>
              <a:rPr lang="en-US" sz="3600" dirty="0">
                <a:solidFill>
                  <a:srgbClr val="FFFFFF"/>
                </a:solidFill>
              </a:rPr>
              <a:t>Elisha answered, “Fear not: for they that be with us are more than they that be with them.” He then prayed to have the young man’s eyes opened. The Lord opened the young man’s eyes and he saw the mountain full of horses and chariots of fire.</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ChangeArrowheads="1"/>
          </p:cNvSpPr>
          <p:nvPr/>
        </p:nvSpPr>
        <p:spPr bwMode="auto">
          <a:xfrm>
            <a:off x="-38100" y="-365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71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7172" name="Text Box 4"/>
          <p:cNvSpPr txBox="1">
            <a:spLocks noChangeArrowheads="1"/>
          </p:cNvSpPr>
          <p:nvPr/>
        </p:nvSpPr>
        <p:spPr bwMode="auto">
          <a:xfrm>
            <a:off x="457200" y="838200"/>
            <a:ext cx="8382000" cy="3046988"/>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b="1" dirty="0">
                <a:solidFill>
                  <a:schemeClr val="bg1"/>
                </a:solidFill>
                <a:latin typeface="Times New Roman" pitchFamily="18" charset="0"/>
                <a:ea typeface="+mn-ea"/>
                <a:cs typeface="+mn-cs"/>
              </a:rPr>
              <a:t>President Dieter F. </a:t>
            </a:r>
            <a:r>
              <a:rPr lang="en-US" sz="4800" b="1" dirty="0" err="1">
                <a:solidFill>
                  <a:schemeClr val="bg1"/>
                </a:solidFill>
                <a:latin typeface="Times New Roman" pitchFamily="18" charset="0"/>
                <a:ea typeface="+mn-ea"/>
                <a:cs typeface="+mn-cs"/>
              </a:rPr>
              <a:t>Uchtdorf</a:t>
            </a:r>
            <a:r>
              <a:rPr lang="en-US" sz="4800" b="1" dirty="0">
                <a:solidFill>
                  <a:schemeClr val="bg1"/>
                </a:solidFill>
                <a:latin typeface="Times New Roman" pitchFamily="18" charset="0"/>
                <a:ea typeface="+mn-ea"/>
                <a:cs typeface="+mn-cs"/>
              </a:rPr>
              <a:t> offered two reasons individuals should turn to the Lord. What are they?</a:t>
            </a:r>
            <a:endParaRPr lang="en-US" sz="4800" b="1" dirty="0">
              <a:solidFill>
                <a:schemeClr val="bg1"/>
              </a:solidFill>
              <a:latin typeface="Times New Roman" pitchFamily="18" charset="0"/>
              <a:ea typeface="+mn-ea"/>
              <a:cs typeface="+mn-cs"/>
            </a:endParaRPr>
          </a:p>
        </p:txBody>
      </p:sp>
      <p:sp>
        <p:nvSpPr>
          <p:cNvPr id="4" name="Rectangle 3"/>
          <p:cNvSpPr/>
          <p:nvPr/>
        </p:nvSpPr>
        <p:spPr>
          <a:xfrm>
            <a:off x="762000" y="1351509"/>
            <a:ext cx="7467600" cy="584776"/>
          </a:xfrm>
          <a:prstGeom prst="rect">
            <a:avLst/>
          </a:prstGeom>
        </p:spPr>
        <p:txBody>
          <a:bodyPr wrap="square">
            <a:spAutoFit/>
          </a:bodyPr>
          <a:lstStyle/>
          <a:p>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32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609600" y="1447800"/>
            <a:ext cx="7620000" cy="3970318"/>
          </a:xfrm>
          <a:prstGeom prst="rect">
            <a:avLst/>
          </a:prstGeom>
        </p:spPr>
        <p:txBody>
          <a:bodyPr wrap="square">
            <a:spAutoFit/>
          </a:bodyPr>
          <a:lstStyle/>
          <a:p>
            <a:r>
              <a:rPr lang="en-US" sz="3600" dirty="0">
                <a:solidFill>
                  <a:srgbClr val="FFFFFF"/>
                </a:solidFill>
              </a:rPr>
              <a:t>Elder Donald L. </a:t>
            </a:r>
            <a:r>
              <a:rPr lang="en-US" sz="3600" dirty="0" err="1">
                <a:solidFill>
                  <a:srgbClr val="FFFFFF"/>
                </a:solidFill>
              </a:rPr>
              <a:t>Hallstrom</a:t>
            </a:r>
            <a:r>
              <a:rPr lang="en-US" sz="3600" dirty="0">
                <a:solidFill>
                  <a:srgbClr val="FFFFFF"/>
                </a:solidFill>
              </a:rPr>
              <a:t> shared the story of Shadrach, Meshach, and Abed-</a:t>
            </a:r>
            <a:r>
              <a:rPr lang="en-US" sz="3600" dirty="0" err="1">
                <a:solidFill>
                  <a:srgbClr val="FFFFFF"/>
                </a:solidFill>
              </a:rPr>
              <a:t>nego</a:t>
            </a:r>
            <a:r>
              <a:rPr lang="en-US" sz="3600" dirty="0">
                <a:solidFill>
                  <a:srgbClr val="FFFFFF"/>
                </a:solidFill>
              </a:rPr>
              <a:t> who refused to bow down to the king’s idols. What response did they give to the king when he asked them “Who is that God that shall deliver you out of my hands?”</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ChangeArrowheads="1"/>
          </p:cNvSpPr>
          <p:nvPr/>
        </p:nvSpPr>
        <p:spPr bwMode="auto">
          <a:xfrm>
            <a:off x="0" y="7938"/>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42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09600" y="914400"/>
            <a:ext cx="8077200" cy="4031873"/>
          </a:xfrm>
          <a:prstGeom prst="rect">
            <a:avLst/>
          </a:prstGeom>
        </p:spPr>
        <p:txBody>
          <a:bodyPr wrap="square">
            <a:spAutoFit/>
          </a:bodyPr>
          <a:lstStyle/>
          <a:p>
            <a:r>
              <a:rPr lang="en-US" sz="3200" dirty="0">
                <a:solidFill>
                  <a:srgbClr val="FFFFFF"/>
                </a:solidFill>
              </a:rPr>
              <a:t>(the answer can be summarized in their own words) “If it be so, our God whom we serve is able to deliver us from the burning fiery furnace, and he will deliver us out of </a:t>
            </a:r>
            <a:r>
              <a:rPr lang="en-US" sz="3200" dirty="0" err="1">
                <a:solidFill>
                  <a:srgbClr val="FFFFFF"/>
                </a:solidFill>
              </a:rPr>
              <a:t>thine</a:t>
            </a:r>
            <a:r>
              <a:rPr lang="en-US" sz="3200" dirty="0">
                <a:solidFill>
                  <a:srgbClr val="FFFFFF"/>
                </a:solidFill>
              </a:rPr>
              <a:t> hand, O king. But if not, be it known unto thee, O king, that we will not serve thy gods, nor worship the golden image which thou hast set up.”</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52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914400" y="1371600"/>
            <a:ext cx="7467600" cy="4524316"/>
          </a:xfrm>
          <a:prstGeom prst="rect">
            <a:avLst/>
          </a:prstGeom>
        </p:spPr>
        <p:txBody>
          <a:bodyPr wrap="square">
            <a:spAutoFit/>
          </a:bodyPr>
          <a:lstStyle/>
          <a:p>
            <a:r>
              <a:rPr lang="en-US" sz="3600" dirty="0">
                <a:solidFill>
                  <a:srgbClr val="FFFFFF"/>
                </a:solidFill>
              </a:rPr>
              <a:t>Bishop W. Christopher Waddell shared the story of Alma and his people who escaped from the wicked King Noah only to later be kept under </a:t>
            </a:r>
            <a:r>
              <a:rPr lang="en-US" sz="3600" dirty="0" err="1">
                <a:solidFill>
                  <a:srgbClr val="FFFFFF"/>
                </a:solidFill>
              </a:rPr>
              <a:t>Lamanite</a:t>
            </a:r>
            <a:r>
              <a:rPr lang="en-US" sz="3600" dirty="0">
                <a:solidFill>
                  <a:srgbClr val="FFFFFF"/>
                </a:solidFill>
              </a:rPr>
              <a:t> rule. The </a:t>
            </a:r>
            <a:r>
              <a:rPr lang="en-US" sz="3600" dirty="0" err="1">
                <a:solidFill>
                  <a:srgbClr val="FFFFFF"/>
                </a:solidFill>
              </a:rPr>
              <a:t>Lamanite</a:t>
            </a:r>
            <a:r>
              <a:rPr lang="en-US" sz="3600" dirty="0">
                <a:solidFill>
                  <a:srgbClr val="FFFFFF"/>
                </a:solidFill>
              </a:rPr>
              <a:t> king made </a:t>
            </a:r>
            <a:r>
              <a:rPr lang="en-US" sz="3600" dirty="0" err="1">
                <a:solidFill>
                  <a:srgbClr val="FFFFFF"/>
                </a:solidFill>
              </a:rPr>
              <a:t>Amulon</a:t>
            </a:r>
            <a:r>
              <a:rPr lang="en-US" sz="3600" dirty="0">
                <a:solidFill>
                  <a:srgbClr val="FFFFFF"/>
                </a:solidFill>
              </a:rPr>
              <a:t>, a wicked priest of King Noah, ruler over Alma’s people. What did </a:t>
            </a:r>
            <a:r>
              <a:rPr lang="en-US" sz="3600" dirty="0" err="1">
                <a:solidFill>
                  <a:srgbClr val="FFFFFF"/>
                </a:solidFill>
              </a:rPr>
              <a:t>Amulon</a:t>
            </a:r>
            <a:r>
              <a:rPr lang="en-US" sz="3600" dirty="0">
                <a:solidFill>
                  <a:srgbClr val="FFFFFF"/>
                </a:solidFill>
              </a:rPr>
              <a:t> forbid the people from doing?</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63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1066800" y="1524000"/>
            <a:ext cx="6781800" cy="584776"/>
          </a:xfrm>
          <a:prstGeom prst="rect">
            <a:avLst/>
          </a:prstGeom>
        </p:spPr>
        <p:txBody>
          <a:bodyPr wrap="square">
            <a:spAutoFit/>
          </a:bodyPr>
          <a:lstStyle/>
          <a:p>
            <a:pPr algn="ctr"/>
            <a:r>
              <a:rPr lang="en-US" sz="3200" dirty="0">
                <a:solidFill>
                  <a:srgbClr val="FFFFFF"/>
                </a:solidFill>
              </a:rPr>
              <a:t>They were not allowed to pray.</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75" name="Rectangle 124">
            <a:hlinkClick r:id="rId2" action="ppaction://hlinksldjump"/>
          </p:cNvPr>
          <p:cNvSpPr>
            <a:spLocks noChangeArrowheads="1"/>
          </p:cNvSpPr>
          <p:nvPr/>
        </p:nvSpPr>
        <p:spPr bwMode="auto">
          <a:xfrm>
            <a:off x="0" y="0"/>
            <a:ext cx="9144000" cy="6934200"/>
          </a:xfrm>
          <a:prstGeom prst="rect">
            <a:avLst/>
          </a:prstGeom>
          <a:solidFill>
            <a:srgbClr val="3366FF">
              <a:alpha val="62000"/>
            </a:srgbClr>
          </a:solidFill>
          <a:ln w="76200">
            <a:solidFill>
              <a:schemeClr val="tx1"/>
            </a:solidFill>
            <a:miter lim="800000"/>
            <a:headEnd/>
            <a:tailEnd/>
          </a:ln>
        </p:spPr>
        <p:txBody>
          <a:bodyPr wrap="none" anchor="ctr"/>
          <a:lstStyle/>
          <a:p>
            <a:endParaRPr lang="en-US"/>
          </a:p>
        </p:txBody>
      </p:sp>
      <p:sp>
        <p:nvSpPr>
          <p:cNvPr id="68610" name="Rectangle 76"/>
          <p:cNvSpPr>
            <a:spLocks noChangeArrowheads="1"/>
          </p:cNvSpPr>
          <p:nvPr/>
        </p:nvSpPr>
        <p:spPr bwMode="auto">
          <a:xfrm>
            <a:off x="152400" y="685800"/>
            <a:ext cx="6019800" cy="60960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68616" name="AutoShape 9"/>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7" name="AutoShape 10"/>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8" name="AutoShape 11"/>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9" name="AutoShape 12"/>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0" name="AutoShape 13"/>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1" name="AutoShape 14"/>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2" name="AutoShape 15"/>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3" name="AutoShape 16"/>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4" name="AutoShape 17"/>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5" name="AutoShape 18"/>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6" name="AutoShape 19"/>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7" name="AutoShape 20"/>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8" name="AutoShape 21"/>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9" name="AutoShape 22"/>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0" name="AutoShape 23"/>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1" name="AutoShape 24"/>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2" name="AutoShape 25"/>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3" name="AutoShape 26"/>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4" name="AutoShape 27"/>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5" name="AutoShape 28"/>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6" name="AutoShape 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7" name="AutoShape 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8" name="AutoShape 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9" name="AutoShape 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0" name="AutoShape 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1" name="AutoShape 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68644" name="AutoShape 36"/>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defRPr/>
            </a:pPr>
            <a:r>
              <a:rPr lang="en-US" sz="1400" b="1" spc="-100" dirty="0" smtClean="0">
                <a:solidFill>
                  <a:schemeClr val="bg1"/>
                </a:solidFill>
                <a:latin typeface="Arial" pitchFamily="34" charset="0"/>
                <a:ea typeface="+mn-ea"/>
                <a:cs typeface="Arial" pitchFamily="34" charset="0"/>
              </a:rPr>
              <a:t>Grab</a:t>
            </a:r>
          </a:p>
          <a:p>
            <a:pPr algn="ctr">
              <a:spcAft>
                <a:spcPts val="1200"/>
              </a:spcAft>
              <a:defRPr/>
            </a:pPr>
            <a:r>
              <a:rPr lang="en-US" sz="1400" b="1" spc="-100" dirty="0" smtClean="0">
                <a:solidFill>
                  <a:schemeClr val="bg1"/>
                </a:solidFill>
                <a:latin typeface="Arial" pitchFamily="34" charset="0"/>
                <a:ea typeface="+mn-ea"/>
                <a:cs typeface="Arial" pitchFamily="34" charset="0"/>
              </a:rPr>
              <a:t>Bag</a:t>
            </a:r>
            <a:endParaRPr lang="en-US" sz="1400" b="1" spc="-100" dirty="0" smtClean="0">
              <a:solidFill>
                <a:schemeClr val="bg1"/>
              </a:solidFill>
              <a:latin typeface="Arial" pitchFamily="34" charset="0"/>
              <a:ea typeface="+mn-ea"/>
              <a:cs typeface="Arial" pitchFamily="34" charset="0"/>
            </a:endParaRPr>
          </a:p>
        </p:txBody>
      </p:sp>
      <p:sp>
        <p:nvSpPr>
          <p:cNvPr id="2" name="AutoShape 37"/>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r>
              <a:rPr lang="en-US" sz="1800" b="1" dirty="0" smtClean="0">
                <a:solidFill>
                  <a:schemeClr val="bg1"/>
                </a:solidFill>
                <a:latin typeface="Arial" charset="0"/>
                <a:cs typeface="Arial" charset="0"/>
              </a:rPr>
              <a:t>What did </a:t>
            </a:r>
          </a:p>
          <a:p>
            <a:pPr algn="ctr"/>
            <a:r>
              <a:rPr lang="en-US" sz="1800" b="1" dirty="0" smtClean="0">
                <a:solidFill>
                  <a:schemeClr val="bg1"/>
                </a:solidFill>
                <a:latin typeface="Arial" charset="0"/>
                <a:cs typeface="Arial" charset="0"/>
              </a:rPr>
              <a:t>they say?</a:t>
            </a:r>
            <a:endParaRPr lang="en-US" sz="1800" b="1" dirty="0">
              <a:solidFill>
                <a:schemeClr val="bg1"/>
              </a:solidFill>
              <a:latin typeface="Arial" charset="0"/>
              <a:cs typeface="Arial" charset="0"/>
            </a:endParaRPr>
          </a:p>
        </p:txBody>
      </p:sp>
      <p:sp>
        <p:nvSpPr>
          <p:cNvPr id="68645" name="AutoShape 38"/>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pPr>
            <a:r>
              <a:rPr lang="en-US" sz="1400" b="1" dirty="0" smtClean="0">
                <a:solidFill>
                  <a:schemeClr val="bg1"/>
                </a:solidFill>
                <a:latin typeface="Arial" charset="0"/>
                <a:cs typeface="Arial" charset="0"/>
              </a:rPr>
              <a:t>Funny </a:t>
            </a:r>
          </a:p>
          <a:p>
            <a:pPr algn="ctr">
              <a:spcAft>
                <a:spcPts val="1200"/>
              </a:spcAft>
            </a:pPr>
            <a:r>
              <a:rPr lang="en-US" sz="1400" b="1" dirty="0" smtClean="0">
                <a:solidFill>
                  <a:schemeClr val="bg1"/>
                </a:solidFill>
                <a:latin typeface="Arial" charset="0"/>
                <a:cs typeface="Arial" charset="0"/>
              </a:rPr>
              <a:t>Thing!</a:t>
            </a:r>
            <a:endParaRPr lang="en-US" sz="1400" b="1" dirty="0">
              <a:solidFill>
                <a:schemeClr val="bg1"/>
              </a:solidFill>
              <a:latin typeface="Arial" charset="0"/>
              <a:cs typeface="Arial" charset="0"/>
            </a:endParaRPr>
          </a:p>
        </p:txBody>
      </p:sp>
      <p:sp>
        <p:nvSpPr>
          <p:cNvPr id="3111" name="AutoShape 39"/>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a:effectLst/>
        </p:spPr>
        <p:txBody>
          <a:bodyPr wrap="none" anchor="ctr"/>
          <a:lstStyle/>
          <a:p>
            <a:pPr algn="ctr">
              <a:spcAft>
                <a:spcPts val="1200"/>
              </a:spcAft>
              <a:defRPr/>
            </a:pPr>
            <a:r>
              <a:rPr lang="en-US" sz="1800" b="1" spc="-100" dirty="0" smtClean="0">
                <a:solidFill>
                  <a:schemeClr val="bg1"/>
                </a:solidFill>
                <a:latin typeface="Arial" pitchFamily="34" charset="0"/>
                <a:ea typeface="+mn-ea"/>
                <a:cs typeface="Arial" pitchFamily="34" charset="0"/>
              </a:rPr>
              <a:t>What is the</a:t>
            </a:r>
          </a:p>
          <a:p>
            <a:pPr algn="ctr">
              <a:spcAft>
                <a:spcPts val="1200"/>
              </a:spcAft>
              <a:defRPr/>
            </a:pPr>
            <a:r>
              <a:rPr lang="en-US" sz="1800" b="1" spc="-100" dirty="0" smtClean="0">
                <a:solidFill>
                  <a:schemeClr val="bg1"/>
                </a:solidFill>
                <a:latin typeface="Arial" pitchFamily="34" charset="0"/>
                <a:ea typeface="+mn-ea"/>
                <a:cs typeface="Arial" pitchFamily="34" charset="0"/>
              </a:rPr>
              <a:t> Subject?</a:t>
            </a:r>
            <a:endParaRPr lang="en-US" sz="1800" b="1" spc="-100" dirty="0">
              <a:solidFill>
                <a:schemeClr val="bg1"/>
              </a:solidFill>
              <a:latin typeface="Arial" pitchFamily="34" charset="0"/>
              <a:ea typeface="+mn-ea"/>
              <a:cs typeface="Arial" pitchFamily="34" charset="0"/>
            </a:endParaRPr>
          </a:p>
        </p:txBody>
      </p:sp>
      <p:sp>
        <p:nvSpPr>
          <p:cNvPr id="68647" name="Text Box 40"/>
          <p:cNvSpPr txBox="1">
            <a:spLocks noChangeArrowheads="1"/>
          </p:cNvSpPr>
          <p:nvPr/>
        </p:nvSpPr>
        <p:spPr bwMode="auto">
          <a:xfrm>
            <a:off x="228600" y="685800"/>
            <a:ext cx="1066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800" b="1" dirty="0" smtClean="0">
                <a:solidFill>
                  <a:schemeClr val="bg1"/>
                </a:solidFill>
                <a:latin typeface="Arial" charset="0"/>
              </a:rPr>
              <a:t>What Should We Do</a:t>
            </a:r>
            <a:endParaRPr lang="en-US" sz="1800" b="1" dirty="0">
              <a:solidFill>
                <a:schemeClr val="bg1"/>
              </a:solidFill>
              <a:latin typeface="Arial" charset="0"/>
            </a:endParaRPr>
          </a:p>
        </p:txBody>
      </p:sp>
      <p:sp>
        <p:nvSpPr>
          <p:cNvPr id="68648" name="Text Box 46">
            <a:hlinkClick r:id="rId3" action="ppaction://hlinksldjump">
              <a:snd r:embed="rId4"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 action="ppaction://hlinksldjump"/>
              </a:rPr>
              <a:t>$200</a:t>
            </a:r>
            <a:endParaRPr lang="en-US" sz="2800" b="1">
              <a:solidFill>
                <a:schemeClr val="bg1"/>
              </a:solidFill>
              <a:latin typeface="Arial" charset="0"/>
            </a:endParaRPr>
          </a:p>
        </p:txBody>
      </p:sp>
      <p:sp>
        <p:nvSpPr>
          <p:cNvPr id="68649" name="Text Box 47">
            <a:hlinkClick r:id="rId5" action="ppaction://hlinksldjump">
              <a:snd r:embed="rId4"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5" action="ppaction://hlinksldjump"/>
              </a:rPr>
              <a:t>$200</a:t>
            </a:r>
            <a:endParaRPr lang="en-US" sz="2800" b="1">
              <a:solidFill>
                <a:schemeClr val="bg1"/>
              </a:solidFill>
              <a:latin typeface="Arial" charset="0"/>
            </a:endParaRPr>
          </a:p>
        </p:txBody>
      </p:sp>
      <p:sp>
        <p:nvSpPr>
          <p:cNvPr id="68650" name="Text Box 48">
            <a:hlinkClick r:id="rId6" action="ppaction://hlinksldjump">
              <a:snd r:embed="rId4"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$200</a:t>
            </a:r>
            <a:endParaRPr lang="en-US" sz="2800" b="1">
              <a:solidFill>
                <a:schemeClr val="bg1"/>
              </a:solidFill>
              <a:latin typeface="Arial" charset="0"/>
            </a:endParaRPr>
          </a:p>
        </p:txBody>
      </p:sp>
      <p:sp>
        <p:nvSpPr>
          <p:cNvPr id="68651" name="Text Box 49">
            <a:hlinkClick r:id="rId7" action="ppaction://hlinksldjump">
              <a:snd r:embed="rId4"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$200</a:t>
            </a:r>
            <a:endParaRPr lang="en-US" sz="2800" b="1">
              <a:solidFill>
                <a:schemeClr val="bg1"/>
              </a:solidFill>
              <a:latin typeface="Arial" charset="0"/>
            </a:endParaRPr>
          </a:p>
        </p:txBody>
      </p:sp>
      <p:sp>
        <p:nvSpPr>
          <p:cNvPr id="68652" name="Text Box 50">
            <a:hlinkClick r:id="rId8" action="ppaction://hlinksldjump">
              <a:snd r:embed="rId4"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8" action="ppaction://hlinksldjump"/>
              </a:rPr>
              <a:t>$200</a:t>
            </a:r>
            <a:endParaRPr lang="en-US" sz="2800" b="1">
              <a:solidFill>
                <a:schemeClr val="bg1"/>
              </a:solidFill>
              <a:latin typeface="Arial" charset="0"/>
            </a:endParaRPr>
          </a:p>
        </p:txBody>
      </p:sp>
      <p:sp>
        <p:nvSpPr>
          <p:cNvPr id="68654" name="Text Box 52">
            <a:hlinkClick r:id="rId9" action="ppaction://hlinksldjump">
              <a:snd r:embed="rId4"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$400</a:t>
            </a:r>
            <a:endParaRPr lang="en-US" sz="2800" b="1">
              <a:solidFill>
                <a:schemeClr val="bg1"/>
              </a:solidFill>
              <a:latin typeface="Arial" charset="0"/>
            </a:endParaRPr>
          </a:p>
        </p:txBody>
      </p:sp>
      <p:sp>
        <p:nvSpPr>
          <p:cNvPr id="68655" name="Text Box 53">
            <a:hlinkClick r:id="rId10" action="ppaction://hlinksldjump">
              <a:snd r:embed="rId4"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0" action="ppaction://hlinksldjump"/>
              </a:rPr>
              <a:t>$400</a:t>
            </a:r>
            <a:endParaRPr lang="en-US" sz="2800" b="1">
              <a:solidFill>
                <a:schemeClr val="bg1"/>
              </a:solidFill>
              <a:latin typeface="Arial" charset="0"/>
            </a:endParaRPr>
          </a:p>
        </p:txBody>
      </p:sp>
      <p:sp>
        <p:nvSpPr>
          <p:cNvPr id="68656" name="Text Box 54">
            <a:hlinkClick r:id="rId11" action="ppaction://hlinksldjump">
              <a:snd r:embed="rId4"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$400</a:t>
            </a:r>
            <a:endParaRPr lang="en-US" sz="2800" b="1">
              <a:solidFill>
                <a:schemeClr val="bg1"/>
              </a:solidFill>
              <a:latin typeface="Arial" charset="0"/>
            </a:endParaRPr>
          </a:p>
        </p:txBody>
      </p:sp>
      <p:sp>
        <p:nvSpPr>
          <p:cNvPr id="68657" name="Text Box 55">
            <a:hlinkClick r:id="rId12" action="ppaction://hlinksldjump">
              <a:snd r:embed="rId4"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$400</a:t>
            </a:r>
            <a:endParaRPr lang="en-US" sz="2800" b="1">
              <a:solidFill>
                <a:schemeClr val="bg1"/>
              </a:solidFill>
              <a:latin typeface="Arial" charset="0"/>
            </a:endParaRPr>
          </a:p>
        </p:txBody>
      </p:sp>
      <p:sp>
        <p:nvSpPr>
          <p:cNvPr id="68658" name="Text Box 56">
            <a:hlinkClick r:id="rId13" action="ppaction://hlinksldjump">
              <a:snd r:embed="rId4"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$400</a:t>
            </a:r>
            <a:endParaRPr lang="en-US" sz="2800" b="1">
              <a:solidFill>
                <a:schemeClr val="bg1"/>
              </a:solidFill>
              <a:latin typeface="Arial" charset="0"/>
            </a:endParaRPr>
          </a:p>
        </p:txBody>
      </p:sp>
      <p:sp>
        <p:nvSpPr>
          <p:cNvPr id="68660" name="Text Box 58">
            <a:hlinkClick r:id="rId14" action="ppaction://hlinksldjump">
              <a:snd r:embed="rId4"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$600</a:t>
            </a:r>
            <a:endParaRPr lang="en-US" sz="2800" b="1">
              <a:solidFill>
                <a:schemeClr val="bg1"/>
              </a:solidFill>
              <a:latin typeface="Arial" charset="0"/>
            </a:endParaRPr>
          </a:p>
        </p:txBody>
      </p:sp>
      <p:sp>
        <p:nvSpPr>
          <p:cNvPr id="68661" name="Text Box 59">
            <a:hlinkClick r:id="rId15" action="ppaction://hlinksldjump">
              <a:snd r:embed="rId4"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$600</a:t>
            </a:r>
            <a:endParaRPr lang="en-US" sz="2800" b="1">
              <a:solidFill>
                <a:schemeClr val="bg1"/>
              </a:solidFill>
              <a:latin typeface="Arial" charset="0"/>
            </a:endParaRPr>
          </a:p>
        </p:txBody>
      </p:sp>
      <p:sp>
        <p:nvSpPr>
          <p:cNvPr id="68662" name="Text Box 60">
            <a:hlinkClick r:id="rId16" action="ppaction://hlinksldjump">
              <a:snd r:embed="rId4"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$600</a:t>
            </a:r>
            <a:endParaRPr lang="en-US" sz="2800" b="1">
              <a:solidFill>
                <a:schemeClr val="bg1"/>
              </a:solidFill>
              <a:latin typeface="Arial" charset="0"/>
            </a:endParaRPr>
          </a:p>
        </p:txBody>
      </p:sp>
      <p:sp>
        <p:nvSpPr>
          <p:cNvPr id="68663" name="Text Box 61">
            <a:hlinkClick r:id="rId17" action="ppaction://hlinksldjump">
              <a:snd r:embed="rId4"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$600</a:t>
            </a:r>
            <a:endParaRPr lang="en-US" sz="2800" b="1">
              <a:solidFill>
                <a:schemeClr val="bg1"/>
              </a:solidFill>
              <a:latin typeface="Arial" charset="0"/>
            </a:endParaRPr>
          </a:p>
        </p:txBody>
      </p:sp>
      <p:sp>
        <p:nvSpPr>
          <p:cNvPr id="68664" name="Text Box 62">
            <a:hlinkClick r:id="rId19" action="ppaction://hlinksldjump">
              <a:snd r:embed="rId4"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9" action="ppaction://hlinksldjump"/>
              </a:rPr>
              <a:t>$600</a:t>
            </a:r>
            <a:endParaRPr lang="en-US" sz="2800" b="1">
              <a:solidFill>
                <a:schemeClr val="bg1"/>
              </a:solidFill>
              <a:latin typeface="Arial" charset="0"/>
            </a:endParaRPr>
          </a:p>
        </p:txBody>
      </p:sp>
      <p:sp>
        <p:nvSpPr>
          <p:cNvPr id="68666" name="Text Box 64">
            <a:hlinkClick r:id="rId20" action="ppaction://hlinksldjump">
              <a:snd r:embed="rId4"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$800</a:t>
            </a:r>
            <a:endParaRPr lang="en-US" sz="2800" b="1">
              <a:solidFill>
                <a:schemeClr val="bg1"/>
              </a:solidFill>
              <a:latin typeface="Arial" charset="0"/>
            </a:endParaRPr>
          </a:p>
        </p:txBody>
      </p:sp>
      <p:sp>
        <p:nvSpPr>
          <p:cNvPr id="68667" name="Text Box 65">
            <a:hlinkClick r:id="rId21" action="ppaction://hlinksldjump">
              <a:snd r:embed="rId4"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$800</a:t>
            </a:r>
            <a:endParaRPr lang="en-US" sz="2800" b="1">
              <a:solidFill>
                <a:schemeClr val="bg1"/>
              </a:solidFill>
              <a:latin typeface="Arial" charset="0"/>
            </a:endParaRPr>
          </a:p>
        </p:txBody>
      </p:sp>
      <p:sp>
        <p:nvSpPr>
          <p:cNvPr id="68668" name="Text Box 66">
            <a:hlinkClick r:id="rId22" action="ppaction://hlinksldjump">
              <a:snd r:embed="rId4"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2" action="ppaction://hlinksldjump"/>
              </a:rPr>
              <a:t>$800</a:t>
            </a:r>
            <a:endParaRPr lang="en-US" sz="2800" b="1">
              <a:solidFill>
                <a:schemeClr val="bg1"/>
              </a:solidFill>
              <a:latin typeface="Arial" charset="0"/>
            </a:endParaRPr>
          </a:p>
        </p:txBody>
      </p:sp>
      <p:sp>
        <p:nvSpPr>
          <p:cNvPr id="68669" name="Text Box 67">
            <a:hlinkClick r:id="rId23" action="ppaction://hlinksldjump">
              <a:snd r:embed="rId4"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$800</a:t>
            </a:r>
            <a:endParaRPr lang="en-US" sz="2800" b="1">
              <a:solidFill>
                <a:schemeClr val="bg1"/>
              </a:solidFill>
              <a:latin typeface="Arial" charset="0"/>
            </a:endParaRPr>
          </a:p>
        </p:txBody>
      </p:sp>
      <p:sp>
        <p:nvSpPr>
          <p:cNvPr id="68670" name="Text Box 68">
            <a:hlinkClick r:id="rId24" action="ppaction://hlinksldjump">
              <a:snd r:embed="rId4"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$800</a:t>
            </a:r>
            <a:endParaRPr lang="en-US" sz="2800" b="1">
              <a:solidFill>
                <a:schemeClr val="bg1"/>
              </a:solidFill>
              <a:latin typeface="Arial" charset="0"/>
            </a:endParaRPr>
          </a:p>
        </p:txBody>
      </p:sp>
      <p:sp>
        <p:nvSpPr>
          <p:cNvPr id="68672" name="Text Box 70">
            <a:hlinkClick r:id="rId25" action="ppaction://hlinksldjump">
              <a:snd r:embed="rId4"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5" action="ppaction://hlinksldjump"/>
              </a:rPr>
              <a:t>$1000</a:t>
            </a:r>
            <a:endParaRPr lang="en-US" sz="2800" b="1">
              <a:solidFill>
                <a:schemeClr val="bg1"/>
              </a:solidFill>
              <a:latin typeface="Arial" charset="0"/>
            </a:endParaRPr>
          </a:p>
        </p:txBody>
      </p:sp>
      <p:sp>
        <p:nvSpPr>
          <p:cNvPr id="68673" name="Text Box 71">
            <a:hlinkClick r:id="rId26" action="ppaction://hlinksldjump">
              <a:snd r:embed="rId4"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$1000</a:t>
            </a:r>
            <a:endParaRPr lang="en-US" sz="2800" b="1">
              <a:solidFill>
                <a:schemeClr val="bg1"/>
              </a:solidFill>
              <a:latin typeface="Arial" charset="0"/>
            </a:endParaRPr>
          </a:p>
        </p:txBody>
      </p:sp>
      <p:sp>
        <p:nvSpPr>
          <p:cNvPr id="68674" name="Text Box 72">
            <a:hlinkClick r:id="rId27" action="ppaction://hlinksldjump">
              <a:snd r:embed="rId4"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$1000</a:t>
            </a:r>
            <a:endParaRPr lang="en-US" sz="2800" b="1">
              <a:solidFill>
                <a:schemeClr val="bg1"/>
              </a:solidFill>
              <a:latin typeface="Arial" charset="0"/>
            </a:endParaRPr>
          </a:p>
        </p:txBody>
      </p:sp>
      <p:sp>
        <p:nvSpPr>
          <p:cNvPr id="68675" name="Text Box 73">
            <a:hlinkClick r:id="rId28" action="ppaction://hlinksldjump">
              <a:snd r:embed="rId4"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$1000</a:t>
            </a:r>
            <a:endParaRPr lang="en-US" sz="2800" b="1">
              <a:solidFill>
                <a:schemeClr val="bg1"/>
              </a:solidFill>
              <a:latin typeface="Arial" charset="0"/>
            </a:endParaRPr>
          </a:p>
        </p:txBody>
      </p:sp>
      <p:sp>
        <p:nvSpPr>
          <p:cNvPr id="68676" name="Text Box 74">
            <a:hlinkClick r:id="rId29" action="ppaction://hlinksldjump">
              <a:snd r:embed="rId4"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$1000</a:t>
            </a:r>
            <a:endParaRPr lang="en-US" sz="2800" b="1">
              <a:solidFill>
                <a:schemeClr val="bg1"/>
              </a:solidFill>
              <a:latin typeface="Arial" charset="0"/>
            </a:endParaRPr>
          </a:p>
        </p:txBody>
      </p:sp>
      <p:sp>
        <p:nvSpPr>
          <p:cNvPr id="68678" name="AutoShape 78">
            <a:hlinkClick r:id="rId30" action="ppaction://hlinksldjump"/>
          </p:cNvPr>
          <p:cNvSpPr>
            <a:spLocks noChangeArrowheads="1"/>
          </p:cNvSpPr>
          <p:nvPr/>
        </p:nvSpPr>
        <p:spPr bwMode="auto">
          <a:xfrm>
            <a:off x="7889875"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79" name="Text Box 79">
            <a:hlinkClick r:id="rId30" action="ppaction://hlinksldjump"/>
          </p:cNvPr>
          <p:cNvSpPr txBox="1">
            <a:spLocks noChangeArrowheads="1"/>
          </p:cNvSpPr>
          <p:nvPr/>
        </p:nvSpPr>
        <p:spPr bwMode="auto">
          <a:xfrm>
            <a:off x="7883525"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1</a:t>
            </a:r>
            <a:endParaRPr lang="en-US" sz="1600" b="1">
              <a:latin typeface="Arial" charset="0"/>
            </a:endParaRPr>
          </a:p>
        </p:txBody>
      </p:sp>
      <p:sp>
        <p:nvSpPr>
          <p:cNvPr id="68680" name="AutoShape 81">
            <a:hlinkClick r:id="rId31" action="ppaction://hlinksldjump"/>
          </p:cNvPr>
          <p:cNvSpPr>
            <a:spLocks noChangeArrowheads="1"/>
          </p:cNvSpPr>
          <p:nvPr/>
        </p:nvSpPr>
        <p:spPr bwMode="auto">
          <a:xfrm>
            <a:off x="7889875"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81" name="Text Box 82">
            <a:hlinkClick r:id="rId31" action="ppaction://hlinksldjump"/>
          </p:cNvPr>
          <p:cNvSpPr txBox="1">
            <a:spLocks noChangeArrowheads="1"/>
          </p:cNvSpPr>
          <p:nvPr/>
        </p:nvSpPr>
        <p:spPr bwMode="auto">
          <a:xfrm>
            <a:off x="7966075" y="1933575"/>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a:t>
            </a:r>
            <a:r>
              <a:rPr lang="en-US" sz="1600" b="1">
                <a:solidFill>
                  <a:schemeClr val="bg1"/>
                </a:solidFill>
                <a:latin typeface="Arial" charset="0"/>
                <a:hlinkClick r:id="rId31" action="ppaction://hlinksldjump"/>
              </a:rPr>
              <a:t>Jeopardy</a:t>
            </a:r>
            <a:endParaRPr lang="en-US" sz="1600" b="1">
              <a:solidFill>
                <a:schemeClr val="bg1"/>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96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609600" y="1351509"/>
            <a:ext cx="8001000" cy="2554545"/>
          </a:xfrm>
          <a:prstGeom prst="rect">
            <a:avLst/>
          </a:prstGeom>
        </p:spPr>
        <p:txBody>
          <a:bodyPr wrap="square">
            <a:spAutoFit/>
          </a:bodyPr>
          <a:lstStyle/>
          <a:p>
            <a:r>
              <a:rPr lang="en-US" sz="3200" dirty="0">
                <a:solidFill>
                  <a:srgbClr val="FFFFFF"/>
                </a:solidFill>
              </a:rPr>
              <a:t>Sister Bonnie L. </a:t>
            </a:r>
            <a:r>
              <a:rPr lang="en-US" sz="3200" dirty="0" err="1">
                <a:solidFill>
                  <a:srgbClr val="FFFFFF"/>
                </a:solidFill>
              </a:rPr>
              <a:t>Oscasrson</a:t>
            </a:r>
            <a:r>
              <a:rPr lang="en-US" sz="3200" dirty="0">
                <a:solidFill>
                  <a:srgbClr val="FFFFFF"/>
                </a:solidFill>
              </a:rPr>
              <a:t> said, “What good does it do to save the world if we neglect the needs of those closest to us?” Later she taught we should ask Heavenly Father this. What was it?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06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7">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533400" y="1371600"/>
            <a:ext cx="7804991" cy="2554545"/>
          </a:xfrm>
          <a:prstGeom prst="rect">
            <a:avLst/>
          </a:prstGeom>
        </p:spPr>
        <p:txBody>
          <a:bodyPr wrap="none">
            <a:spAutoFit/>
          </a:bodyPr>
          <a:lstStyle/>
          <a:p>
            <a:r>
              <a:rPr lang="en-US" sz="4000" dirty="0">
                <a:solidFill>
                  <a:srgbClr val="FFFFFF"/>
                </a:solidFill>
              </a:rPr>
              <a:t>“Ask your Heavenly Father to show </a:t>
            </a:r>
            <a:endParaRPr lang="en-US" sz="4000" dirty="0" smtClean="0">
              <a:solidFill>
                <a:srgbClr val="FFFFFF"/>
              </a:solidFill>
            </a:endParaRPr>
          </a:p>
          <a:p>
            <a:r>
              <a:rPr lang="en-US" sz="4000" dirty="0" smtClean="0">
                <a:solidFill>
                  <a:srgbClr val="FFFFFF"/>
                </a:solidFill>
              </a:rPr>
              <a:t>you </a:t>
            </a:r>
            <a:r>
              <a:rPr lang="en-US" sz="4000" dirty="0">
                <a:solidFill>
                  <a:srgbClr val="FFFFFF"/>
                </a:solidFill>
              </a:rPr>
              <a:t>those around you who need your </a:t>
            </a:r>
            <a:endParaRPr lang="en-US" sz="4000" dirty="0" smtClean="0">
              <a:solidFill>
                <a:srgbClr val="FFFFFF"/>
              </a:solidFill>
            </a:endParaRPr>
          </a:p>
          <a:p>
            <a:r>
              <a:rPr lang="en-US" sz="4000" dirty="0" smtClean="0">
                <a:solidFill>
                  <a:srgbClr val="FFFFFF"/>
                </a:solidFill>
              </a:rPr>
              <a:t>help </a:t>
            </a:r>
            <a:r>
              <a:rPr lang="en-US" sz="4000" dirty="0">
                <a:solidFill>
                  <a:srgbClr val="FFFFFF"/>
                </a:solidFill>
              </a:rPr>
              <a:t>and inspire you on how </a:t>
            </a:r>
            <a:endParaRPr lang="en-US" sz="4000" dirty="0" smtClean="0">
              <a:solidFill>
                <a:srgbClr val="FFFFFF"/>
              </a:solidFill>
            </a:endParaRPr>
          </a:p>
          <a:p>
            <a:r>
              <a:rPr lang="en-US" sz="4000" dirty="0" smtClean="0">
                <a:solidFill>
                  <a:srgbClr val="FFFFFF"/>
                </a:solidFill>
              </a:rPr>
              <a:t>to </a:t>
            </a:r>
            <a:r>
              <a:rPr lang="en-US" sz="4000" dirty="0">
                <a:solidFill>
                  <a:srgbClr val="FFFFFF"/>
                </a:solidFill>
              </a:rPr>
              <a:t>best serve them.”</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16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457200" y="1143000"/>
            <a:ext cx="8153400" cy="3785652"/>
          </a:xfrm>
          <a:prstGeom prst="rect">
            <a:avLst/>
          </a:prstGeom>
        </p:spPr>
        <p:txBody>
          <a:bodyPr wrap="square">
            <a:spAutoFit/>
          </a:bodyPr>
          <a:lstStyle/>
          <a:p>
            <a:r>
              <a:rPr lang="en-US" sz="4000" dirty="0">
                <a:solidFill>
                  <a:srgbClr val="FFFFFF"/>
                </a:solidFill>
              </a:rPr>
              <a:t>Elder Gary E. Stevenson said, “With so many appropriate and inspired uses of technology, let us use it to ____, _____, and _____.”  Name one of the three things Elder Stevenson said we should use technology for.</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27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2708" name="TextBox 4"/>
          <p:cNvSpPr txBox="1">
            <a:spLocks noChangeArrowheads="1"/>
          </p:cNvSpPr>
          <p:nvPr/>
        </p:nvSpPr>
        <p:spPr bwMode="auto">
          <a:xfrm>
            <a:off x="1219200" y="1828800"/>
            <a:ext cx="6629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800" dirty="0">
                <a:solidFill>
                  <a:srgbClr val="FFFFFF"/>
                </a:solidFill>
              </a:rPr>
              <a:t>Teach, Inspire, and Lift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37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609600" y="982177"/>
            <a:ext cx="7772400" cy="2062103"/>
          </a:xfrm>
          <a:prstGeom prst="rect">
            <a:avLst/>
          </a:prstGeom>
        </p:spPr>
        <p:txBody>
          <a:bodyPr wrap="square">
            <a:spAutoFit/>
          </a:bodyPr>
          <a:lstStyle/>
          <a:p>
            <a:r>
              <a:rPr lang="en-US" sz="3200" dirty="0">
                <a:solidFill>
                  <a:srgbClr val="FFFFFF"/>
                </a:solidFill>
              </a:rPr>
              <a:t>Sister Jean B. Bingham said many wonder, “How do I find joy despite the difficulties of mortal life?” What did she say we should do to find that joy?</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ChangeArrowheads="1"/>
          </p:cNvSpPr>
          <p:nvPr/>
        </p:nvSpPr>
        <p:spPr bwMode="auto">
          <a:xfrm>
            <a:off x="0" y="-15875"/>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81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609600" y="762000"/>
            <a:ext cx="7848600" cy="584776"/>
          </a:xfrm>
          <a:prstGeom prst="rect">
            <a:avLst/>
          </a:prstGeom>
        </p:spPr>
        <p:txBody>
          <a:bodyPr wrap="square">
            <a:spAutoFit/>
          </a:bodyPr>
          <a:lstStyle/>
          <a:p>
            <a:pPr algn="ctr"/>
            <a:endParaRPr lang="en-US" sz="3200" dirty="0">
              <a:solidFill>
                <a:srgbClr val="FFFFFF"/>
              </a:solidFill>
            </a:endParaRPr>
          </a:p>
        </p:txBody>
      </p:sp>
      <p:sp>
        <p:nvSpPr>
          <p:cNvPr id="3" name="TextBox 2"/>
          <p:cNvSpPr txBox="1"/>
          <p:nvPr/>
        </p:nvSpPr>
        <p:spPr>
          <a:xfrm>
            <a:off x="914400" y="1828800"/>
            <a:ext cx="7239000" cy="1569660"/>
          </a:xfrm>
          <a:prstGeom prst="rect">
            <a:avLst/>
          </a:prstGeom>
          <a:noFill/>
        </p:spPr>
        <p:txBody>
          <a:bodyPr wrap="square" rtlCol="0">
            <a:spAutoFit/>
          </a:bodyPr>
          <a:lstStyle/>
          <a:p>
            <a:r>
              <a:rPr lang="en-US" sz="3200" dirty="0">
                <a:solidFill>
                  <a:schemeClr val="bg1"/>
                </a:solidFill>
              </a:rPr>
              <a:t>“First: Your life will be better. </a:t>
            </a:r>
            <a:endParaRPr lang="en-US" sz="3200" dirty="0" smtClean="0">
              <a:solidFill>
                <a:schemeClr val="bg1"/>
              </a:solidFill>
            </a:endParaRPr>
          </a:p>
          <a:p>
            <a:r>
              <a:rPr lang="en-US" sz="3200" dirty="0" smtClean="0">
                <a:solidFill>
                  <a:schemeClr val="bg1"/>
                </a:solidFill>
              </a:rPr>
              <a:t>Second</a:t>
            </a:r>
            <a:r>
              <a:rPr lang="en-US" sz="3200" dirty="0">
                <a:solidFill>
                  <a:schemeClr val="bg1"/>
                </a:solidFill>
              </a:rPr>
              <a:t>: God will use you to make the lives of others better.”</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47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85800" y="1143000"/>
            <a:ext cx="7772400" cy="1077218"/>
          </a:xfrm>
          <a:prstGeom prst="rect">
            <a:avLst/>
          </a:prstGeom>
        </p:spPr>
        <p:txBody>
          <a:bodyPr wrap="square">
            <a:spAutoFit/>
          </a:bodyPr>
          <a:lstStyle/>
          <a:p>
            <a:r>
              <a:rPr lang="en-US" sz="3200" dirty="0">
                <a:solidFill>
                  <a:srgbClr val="FFFFFF"/>
                </a:solidFill>
              </a:rPr>
              <a:t>Focus on the Savior, Jesus Christ, and following His example in living the gospel.</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ChangeArrowheads="1"/>
          </p:cNvSpPr>
          <p:nvPr/>
        </p:nvSpPr>
        <p:spPr bwMode="auto">
          <a:xfrm>
            <a:off x="-23813" y="20638"/>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57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381000" y="914400"/>
            <a:ext cx="8458200" cy="4524315"/>
          </a:xfrm>
          <a:prstGeom prst="rect">
            <a:avLst/>
          </a:prstGeom>
        </p:spPr>
        <p:txBody>
          <a:bodyPr wrap="square">
            <a:spAutoFit/>
          </a:bodyPr>
          <a:lstStyle/>
          <a:p>
            <a:r>
              <a:rPr lang="en-US" sz="3200" dirty="0">
                <a:solidFill>
                  <a:srgbClr val="FFFFFF"/>
                </a:solidFill>
              </a:rPr>
              <a:t>“In today’s world of so much suffering for different circumstances, sending a text message with a funny </a:t>
            </a:r>
            <a:r>
              <a:rPr lang="en-US" sz="3200" dirty="0" err="1">
                <a:solidFill>
                  <a:srgbClr val="FFFFFF"/>
                </a:solidFill>
              </a:rPr>
              <a:t>emoji</a:t>
            </a:r>
            <a:r>
              <a:rPr lang="en-US" sz="3200" dirty="0">
                <a:solidFill>
                  <a:srgbClr val="FFFFFF"/>
                </a:solidFill>
              </a:rPr>
              <a:t> or posting a nice picture with the words “I love you” is good and valuable,” said Elder Jose L. Alonso. “But what many of us need to do is leave our mobile devices behind and with our hands and feet, help others in great need. Love without service is like ______ _______ _______; it’s dead indeed.” Fill in the blanks.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68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457200" y="1600200"/>
            <a:ext cx="8229600" cy="646331"/>
          </a:xfrm>
          <a:prstGeom prst="rect">
            <a:avLst/>
          </a:prstGeom>
        </p:spPr>
        <p:txBody>
          <a:bodyPr wrap="square">
            <a:spAutoFit/>
          </a:bodyPr>
          <a:lstStyle/>
          <a:p>
            <a:pPr algn="ctr"/>
            <a:r>
              <a:rPr lang="en-US" sz="3600" dirty="0">
                <a:solidFill>
                  <a:srgbClr val="FFFFFF"/>
                </a:solidFill>
              </a:rPr>
              <a:t>Faith without works</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78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3" name="Rectangle 2"/>
          <p:cNvSpPr/>
          <p:nvPr/>
        </p:nvSpPr>
        <p:spPr>
          <a:xfrm>
            <a:off x="609600" y="990600"/>
            <a:ext cx="7924800" cy="5078314"/>
          </a:xfrm>
          <a:prstGeom prst="rect">
            <a:avLst/>
          </a:prstGeom>
        </p:spPr>
        <p:txBody>
          <a:bodyPr wrap="square">
            <a:spAutoFit/>
          </a:bodyPr>
          <a:lstStyle/>
          <a:p>
            <a:r>
              <a:rPr lang="en-US" sz="3600" dirty="0">
                <a:solidFill>
                  <a:srgbClr val="FFFFFF"/>
                </a:solidFill>
              </a:rPr>
              <a:t>Elder Neil L. Anderson spoke about the teachings we receive in General Conference. He taught, "I promise that as you hear the voice of the Lord to you in the teachings of this general conference, and then____ ___ ______ _______, you will feel heaven's hand upon you, and your life and the lives of those around you will be blessed." (Fill in the blanks)</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88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78852" name="Text Box 4"/>
          <p:cNvSpPr txBox="1">
            <a:spLocks noChangeArrowheads="1"/>
          </p:cNvSpPr>
          <p:nvPr/>
        </p:nvSpPr>
        <p:spPr bwMode="auto">
          <a:xfrm>
            <a:off x="228600" y="914400"/>
            <a:ext cx="8382000" cy="1200150"/>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endParaRPr lang="en-US" sz="3600">
              <a:latin typeface="Times New Roman" pitchFamily="18" charset="0"/>
              <a:ea typeface="+mn-ea"/>
              <a:cs typeface="+mn-cs"/>
            </a:endParaRPr>
          </a:p>
          <a:p>
            <a:pPr>
              <a:defRPr/>
            </a:pPr>
            <a:endParaRPr lang="en-US" sz="3600">
              <a:solidFill>
                <a:schemeClr val="bg1"/>
              </a:solidFill>
              <a:latin typeface="Times New Roman" pitchFamily="18" charset="0"/>
              <a:ea typeface="+mn-ea"/>
              <a:cs typeface="+mn-cs"/>
            </a:endParaRP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914400"/>
            <a:ext cx="7391400" cy="584776"/>
          </a:xfrm>
          <a:prstGeom prst="rect">
            <a:avLst/>
          </a:prstGeom>
        </p:spPr>
        <p:txBody>
          <a:bodyPr wrap="square">
            <a:spAutoFit/>
          </a:bodyPr>
          <a:lstStyle/>
          <a:p>
            <a:pPr algn="ctr"/>
            <a:r>
              <a:rPr lang="en-US" sz="3200" dirty="0">
                <a:solidFill>
                  <a:srgbClr val="FFFFFF"/>
                </a:solidFill>
              </a:rPr>
              <a:t>Act on those promptings</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98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990600" y="1905506"/>
            <a:ext cx="7543800" cy="1569660"/>
          </a:xfrm>
          <a:prstGeom prst="rect">
            <a:avLst/>
          </a:prstGeom>
        </p:spPr>
        <p:txBody>
          <a:bodyPr wrap="square">
            <a:spAutoFit/>
          </a:bodyPr>
          <a:lstStyle/>
          <a:p>
            <a:r>
              <a:rPr lang="en-US" sz="3200" dirty="0">
                <a:solidFill>
                  <a:srgbClr val="FFFFFF"/>
                </a:solidFill>
              </a:rPr>
              <a:t>Fill in the blank. Elder D. Todd </a:t>
            </a:r>
            <a:r>
              <a:rPr lang="en-US" sz="3200" dirty="0" err="1">
                <a:solidFill>
                  <a:srgbClr val="FFFFFF"/>
                </a:solidFill>
              </a:rPr>
              <a:t>Christofferson</a:t>
            </a:r>
            <a:r>
              <a:rPr lang="en-US" sz="3200" dirty="0">
                <a:solidFill>
                  <a:srgbClr val="FFFFFF"/>
                </a:solidFill>
              </a:rPr>
              <a:t> said, “The symbolism of the _________ is beautiful to contemplate.”</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08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0900" name="TextBox 4"/>
          <p:cNvSpPr txBox="1">
            <a:spLocks noChangeArrowheads="1"/>
          </p:cNvSpPr>
          <p:nvPr/>
        </p:nvSpPr>
        <p:spPr bwMode="auto">
          <a:xfrm>
            <a:off x="990600" y="762000"/>
            <a:ext cx="7010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800" dirty="0" smtClean="0">
                <a:solidFill>
                  <a:schemeClr val="bg1"/>
                </a:solidFill>
              </a:rPr>
              <a:t>The Sacrament</a:t>
            </a:r>
            <a:endParaRPr lang="en-US" sz="48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7395"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7395"/>
                                        </p:tgtEl>
                                        <p:attrNameLst>
                                          <p:attrName>style.visibility</p:attrName>
                                        </p:attrNameLst>
                                      </p:cBhvr>
                                      <p:to>
                                        <p:strVal val="visible"/>
                                      </p:to>
                                    </p:set>
                                    <p:animEffect transition="in" filter="box(out)">
                                      <p:cBhvr>
                                        <p:cTn id="7" dur="500"/>
                                        <p:tgtEl>
                                          <p:spTgt spid="187395"/>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29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685800" y="914400"/>
            <a:ext cx="7620000" cy="3416320"/>
          </a:xfrm>
          <a:prstGeom prst="rect">
            <a:avLst/>
          </a:prstGeom>
        </p:spPr>
        <p:txBody>
          <a:bodyPr wrap="square">
            <a:spAutoFit/>
          </a:bodyPr>
          <a:lstStyle/>
          <a:p>
            <a:r>
              <a:rPr lang="en-US" sz="3600" dirty="0">
                <a:solidFill>
                  <a:srgbClr val="FFFFFF"/>
                </a:solidFill>
              </a:rPr>
              <a:t>President Russell M. Nelson asked the members of the church this question. Fill in the blank. "If you were offered diamonds or rubies or the___________, which would you choose? Honestly, which is of greater worth to you?"</a:t>
            </a:r>
            <a:endParaRPr lang="en-US" sz="3600" dirty="0">
              <a:solidFill>
                <a:srgbClr val="FFFFFF"/>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39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3972" name="TextBox 4"/>
          <p:cNvSpPr txBox="1">
            <a:spLocks noChangeArrowheads="1"/>
          </p:cNvSpPr>
          <p:nvPr/>
        </p:nvSpPr>
        <p:spPr bwMode="auto">
          <a:xfrm>
            <a:off x="457200" y="1447800"/>
            <a:ext cx="82296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a:solidFill>
                  <a:srgbClr val="FFFFFF"/>
                </a:solidFill>
              </a:rPr>
              <a:t>The Book of Mormon</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1"/>
          <p:cNvSpPr txBox="1"/>
          <p:nvPr/>
        </p:nvSpPr>
        <p:spPr>
          <a:xfrm>
            <a:off x="838200" y="1447800"/>
            <a:ext cx="7467600" cy="2308324"/>
          </a:xfrm>
          <a:prstGeom prst="rect">
            <a:avLst/>
          </a:prstGeom>
          <a:noFill/>
        </p:spPr>
        <p:txBody>
          <a:bodyPr wrap="square" rtlCol="0">
            <a:spAutoFit/>
          </a:bodyPr>
          <a:lstStyle/>
          <a:p>
            <a:r>
              <a:rPr lang="en-US" sz="3600" dirty="0">
                <a:solidFill>
                  <a:schemeClr val="bg1"/>
                </a:solidFill>
              </a:rPr>
              <a:t>President Russell M. Nelson made several lists about The Book of Mormon. Name three of the lists he made.</a:t>
            </a:r>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49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762000" y="1219200"/>
            <a:ext cx="7391400" cy="1569660"/>
          </a:xfrm>
          <a:prstGeom prst="rect">
            <a:avLst/>
          </a:prstGeom>
        </p:spPr>
        <p:txBody>
          <a:bodyPr wrap="square">
            <a:spAutoFit/>
          </a:bodyPr>
          <a:lstStyle/>
          <a:p>
            <a:pPr algn="ctr"/>
            <a:r>
              <a:rPr lang="en-US" sz="3200" dirty="0">
                <a:solidFill>
                  <a:srgbClr val="FFFFFF"/>
                </a:solidFill>
              </a:rPr>
              <a:t>Fill in the blank. Elder Gary E. Stevenson said, “Don’t let life’s distractions _________ heaven’s light.”</a:t>
            </a:r>
            <a:endParaRPr lang="en-US" sz="3200" dirty="0">
              <a:solidFill>
                <a:srgbClr val="FFFFFF"/>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60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143000" y="1447800"/>
            <a:ext cx="7162800" cy="646331"/>
          </a:xfrm>
          <a:prstGeom prst="rect">
            <a:avLst/>
          </a:prstGeom>
        </p:spPr>
        <p:txBody>
          <a:bodyPr wrap="square">
            <a:spAutoFit/>
          </a:bodyPr>
          <a:lstStyle/>
          <a:p>
            <a:pPr algn="ctr"/>
            <a:r>
              <a:rPr lang="en-US" sz="3600" dirty="0">
                <a:solidFill>
                  <a:srgbClr val="FFFFFF"/>
                </a:solidFill>
              </a:rPr>
              <a:t>Eclipse</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70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762000" y="1066800"/>
            <a:ext cx="7696200" cy="4524316"/>
          </a:xfrm>
          <a:prstGeom prst="rect">
            <a:avLst/>
          </a:prstGeom>
        </p:spPr>
        <p:txBody>
          <a:bodyPr wrap="square">
            <a:spAutoFit/>
          </a:bodyPr>
          <a:lstStyle/>
          <a:p>
            <a:r>
              <a:rPr lang="en-US" sz="3600" dirty="0">
                <a:solidFill>
                  <a:srgbClr val="FFFFFF"/>
                </a:solidFill>
              </a:rPr>
              <a:t>Fill in the blank. It’s only one word. Elder Donald L. </a:t>
            </a:r>
            <a:r>
              <a:rPr lang="en-US" sz="3600" dirty="0" err="1">
                <a:solidFill>
                  <a:srgbClr val="FFFFFF"/>
                </a:solidFill>
              </a:rPr>
              <a:t>Hallstrom</a:t>
            </a:r>
            <a:r>
              <a:rPr lang="en-US" sz="3600" dirty="0">
                <a:solidFill>
                  <a:srgbClr val="FFFFFF"/>
                </a:solidFill>
              </a:rPr>
              <a:t> said, “Being a child of God is a ________. Receiving a body in His image and likeness is a _______. The gift of a Savior is a _______. The Atonement of Jesus Christ is a _______. The potential for eternal life is a _______.”</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80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1066800"/>
            <a:ext cx="7391400" cy="646331"/>
          </a:xfrm>
          <a:prstGeom prst="rect">
            <a:avLst/>
          </a:prstGeom>
        </p:spPr>
        <p:txBody>
          <a:bodyPr wrap="square">
            <a:spAutoFit/>
          </a:bodyPr>
          <a:lstStyle/>
          <a:p>
            <a:pPr algn="ctr"/>
            <a:r>
              <a:rPr lang="en-US" sz="3600" dirty="0" smtClean="0">
                <a:solidFill>
                  <a:srgbClr val="FFFFFF"/>
                </a:solidFill>
              </a:rPr>
              <a:t>Miracle</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90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89092" name="Text Box 4"/>
          <p:cNvSpPr txBox="1">
            <a:spLocks noChangeArrowheads="1"/>
          </p:cNvSpPr>
          <p:nvPr/>
        </p:nvSpPr>
        <p:spPr bwMode="auto">
          <a:xfrm>
            <a:off x="457200" y="1524000"/>
            <a:ext cx="8382000" cy="4619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a:latin typeface="Times New Roman" pitchFamily="18" charset="0"/>
                <a:ea typeface="+mn-ea"/>
                <a:cs typeface="+mn-cs"/>
              </a:rPr>
              <a:t> </a:t>
            </a:r>
            <a:endParaRPr lang="en-US" sz="3600">
              <a:solidFill>
                <a:schemeClr val="bg1"/>
              </a:solidFill>
              <a:latin typeface="Courier New" pitchFamily="49" charset="0"/>
              <a:ea typeface="+mn-ea"/>
              <a:cs typeface="+mn-cs"/>
            </a:endParaRPr>
          </a:p>
        </p:txBody>
      </p:sp>
      <p:sp>
        <p:nvSpPr>
          <p:cNvPr id="3" name="Rectangle 2"/>
          <p:cNvSpPr/>
          <p:nvPr/>
        </p:nvSpPr>
        <p:spPr>
          <a:xfrm>
            <a:off x="533400" y="990600"/>
            <a:ext cx="7848600" cy="5016758"/>
          </a:xfrm>
          <a:prstGeom prst="rect">
            <a:avLst/>
          </a:prstGeom>
        </p:spPr>
        <p:txBody>
          <a:bodyPr wrap="square">
            <a:spAutoFit/>
          </a:bodyPr>
          <a:lstStyle/>
          <a:p>
            <a:r>
              <a:rPr lang="en-US" sz="4000" dirty="0">
                <a:solidFill>
                  <a:srgbClr val="FFFFFF"/>
                </a:solidFill>
              </a:rPr>
              <a:t>Elder Stanley G. Ellis said, “The Lord trusts us. Do we trust Him?” He shared that some of the best lessons come during hard times. Elder Ellis then said, (Fill in the blank) "The Lord has taught me that ___________ and ______are tools of the adversary.”</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01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267200" y="60198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85800" y="1295400"/>
            <a:ext cx="7696200" cy="646331"/>
          </a:xfrm>
          <a:prstGeom prst="rect">
            <a:avLst/>
          </a:prstGeom>
        </p:spPr>
        <p:txBody>
          <a:bodyPr wrap="square">
            <a:spAutoFit/>
          </a:bodyPr>
          <a:lstStyle/>
          <a:p>
            <a:pPr algn="ctr"/>
            <a:r>
              <a:rPr lang="en-US" sz="3600" dirty="0">
                <a:solidFill>
                  <a:srgbClr val="FFFFFF"/>
                </a:solidFill>
              </a:rPr>
              <a:t>Discouragement and Fear</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r>
              <a:rPr lang="en-US"/>
              <a:t> </a:t>
            </a:r>
          </a:p>
        </p:txBody>
      </p:sp>
      <p:sp>
        <p:nvSpPr>
          <p:cNvPr id="911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762000" y="1066800"/>
            <a:ext cx="7543800" cy="4524316"/>
          </a:xfrm>
          <a:prstGeom prst="rect">
            <a:avLst/>
          </a:prstGeom>
        </p:spPr>
        <p:txBody>
          <a:bodyPr wrap="square">
            <a:spAutoFit/>
          </a:bodyPr>
          <a:lstStyle/>
          <a:p>
            <a:r>
              <a:rPr lang="en-US" sz="3600" dirty="0">
                <a:solidFill>
                  <a:srgbClr val="FFFFFF"/>
                </a:solidFill>
              </a:rPr>
              <a:t>Elder Jeffrey R. Holland shared several commandments that we fall short on keeping. Then he shared a final commandment and said, “With that concluding imperative, we want to go back to bed and pull the covers over our head.”  What was the commandment that got everyone to laugh?</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762000" y="797511"/>
            <a:ext cx="7620000" cy="1938992"/>
          </a:xfrm>
          <a:prstGeom prst="rect">
            <a:avLst/>
          </a:prstGeom>
        </p:spPr>
        <p:txBody>
          <a:bodyPr wrap="square">
            <a:spAutoFit/>
          </a:bodyPr>
          <a:lstStyle/>
          <a:p>
            <a:pPr algn="ctr"/>
            <a:r>
              <a:rPr lang="en-US" sz="4000" dirty="0">
                <a:solidFill>
                  <a:srgbClr val="FFFFFF"/>
                </a:solidFill>
              </a:rPr>
              <a:t>“Be ye therefore perfect, even as your Father … in heaven is perfect” (Matthew 5:48).</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31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457200" y="914400"/>
            <a:ext cx="7848600" cy="4524316"/>
          </a:xfrm>
          <a:prstGeom prst="rect">
            <a:avLst/>
          </a:prstGeom>
        </p:spPr>
        <p:txBody>
          <a:bodyPr wrap="square">
            <a:spAutoFit/>
          </a:bodyPr>
          <a:lstStyle/>
          <a:p>
            <a:r>
              <a:rPr lang="en-US" sz="3600" dirty="0">
                <a:solidFill>
                  <a:srgbClr val="FFFFFF"/>
                </a:solidFill>
              </a:rPr>
              <a:t>In 1986 President Russell M. Nelson gave a lecture at a university in Accra, Ghana. Before the lecture Pres. Nelson met with an African tribal king who used his personal translator to communicate with Pres. Nelson. After the lecture the tribal king came up to Pres. Nelson. What happened next?</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42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447800"/>
            <a:ext cx="6553200" cy="1200329"/>
          </a:xfrm>
          <a:prstGeom prst="rect">
            <a:avLst/>
          </a:prstGeom>
        </p:spPr>
        <p:txBody>
          <a:bodyPr wrap="square">
            <a:spAutoFit/>
          </a:bodyPr>
          <a:lstStyle/>
          <a:p>
            <a:pPr algn="ctr"/>
            <a:r>
              <a:rPr lang="en-US" sz="3600" dirty="0">
                <a:solidFill>
                  <a:srgbClr val="FFFFFF"/>
                </a:solidFill>
              </a:rPr>
              <a:t>The tribal king spoke to Pres. Nelson in perfect English! </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3">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914400" y="1524000"/>
            <a:ext cx="7391400" cy="1754327"/>
          </a:xfrm>
          <a:prstGeom prst="rect">
            <a:avLst/>
          </a:prstGeom>
          <a:noFill/>
        </p:spPr>
        <p:txBody>
          <a:bodyPr wrap="square" rtlCol="0">
            <a:spAutoFit/>
          </a:bodyPr>
          <a:lstStyle/>
          <a:p>
            <a:pPr algn="ctr"/>
            <a:r>
              <a:rPr lang="en-US" sz="3600" dirty="0" smtClean="0">
                <a:solidFill>
                  <a:srgbClr val="FFFFFF"/>
                </a:solidFill>
              </a:rPr>
              <a:t>What </a:t>
            </a:r>
            <a:r>
              <a:rPr lang="en-US" sz="3600" dirty="0">
                <a:solidFill>
                  <a:srgbClr val="FFFFFF"/>
                </a:solidFill>
              </a:rPr>
              <a:t>it is, what it affirms, what it refutes, what it fulfills, what it clarifies and what it reveals.</a:t>
            </a:r>
            <a:endParaRPr lang="en-US" sz="3600" dirty="0">
              <a:solidFill>
                <a:srgbClr val="FFFFFF"/>
              </a:solidFill>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52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1143000" y="1219200"/>
            <a:ext cx="6629400" cy="3970318"/>
          </a:xfrm>
          <a:prstGeom prst="rect">
            <a:avLst/>
          </a:prstGeom>
        </p:spPr>
        <p:txBody>
          <a:bodyPr wrap="square">
            <a:spAutoFit/>
          </a:bodyPr>
          <a:lstStyle/>
          <a:p>
            <a:r>
              <a:rPr lang="en-US" sz="3600" dirty="0">
                <a:solidFill>
                  <a:srgbClr val="FFFFFF"/>
                </a:solidFill>
              </a:rPr>
              <a:t>Elder Quentin L. Cook served his mission to the British Isles and has come to love British humor. He started his talk by quoting someone who said, (Fill in the blank) “I love British summer. It is my favorite ______ of the year!”</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62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2209800" y="1600200"/>
            <a:ext cx="4572000" cy="646331"/>
          </a:xfrm>
          <a:prstGeom prst="rect">
            <a:avLst/>
          </a:prstGeom>
        </p:spPr>
        <p:txBody>
          <a:bodyPr>
            <a:spAutoFit/>
          </a:bodyPr>
          <a:lstStyle/>
          <a:p>
            <a:pPr algn="ctr"/>
            <a:r>
              <a:rPr lang="en-US" sz="3600" dirty="0" smtClean="0">
                <a:solidFill>
                  <a:srgbClr val="FFFFFF"/>
                </a:solidFill>
              </a:rPr>
              <a:t>Day</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72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685800" y="1166843"/>
            <a:ext cx="7162800" cy="3539430"/>
          </a:xfrm>
          <a:prstGeom prst="rect">
            <a:avLst/>
          </a:prstGeom>
        </p:spPr>
        <p:txBody>
          <a:bodyPr wrap="square">
            <a:spAutoFit/>
          </a:bodyPr>
          <a:lstStyle/>
          <a:p>
            <a:r>
              <a:rPr lang="en-US" sz="3200" dirty="0">
                <a:solidFill>
                  <a:srgbClr val="FFFFFF"/>
                </a:solidFill>
              </a:rPr>
              <a:t>Elder Joni L. Koch taught there are comments and labels that can destroy unity. As an example he suggested a person might say, "Our Relief Society president is a lost cause, she is so stubborn!" What did Elder Koch suggest was a more constructive thing to say?</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ChangeArrowheads="1"/>
          </p:cNvSpPr>
          <p:nvPr/>
        </p:nvSpPr>
        <p:spPr bwMode="auto">
          <a:xfrm>
            <a:off x="0" y="4763"/>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83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98308"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14400" y="990600"/>
            <a:ext cx="7239000" cy="2308324"/>
          </a:xfrm>
          <a:prstGeom prst="rect">
            <a:avLst/>
          </a:prstGeom>
        </p:spPr>
        <p:txBody>
          <a:bodyPr wrap="square">
            <a:spAutoFit/>
          </a:bodyPr>
          <a:lstStyle/>
          <a:p>
            <a:r>
              <a:rPr lang="en-US" sz="3600" dirty="0">
                <a:solidFill>
                  <a:srgbClr val="FFFFFF"/>
                </a:solidFill>
              </a:rPr>
              <a:t>"The Relief Society president has been less flexible lately, maybe she's going through some difficult times. Let's help her and sustain her!"</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ChangeArrowheads="1"/>
          </p:cNvSpPr>
          <p:nvPr/>
        </p:nvSpPr>
        <p:spPr bwMode="auto">
          <a:xfrm>
            <a:off x="-4763"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993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Rectangle 1"/>
          <p:cNvSpPr/>
          <p:nvPr/>
        </p:nvSpPr>
        <p:spPr>
          <a:xfrm>
            <a:off x="533400" y="1066800"/>
            <a:ext cx="7772400" cy="4524316"/>
          </a:xfrm>
          <a:prstGeom prst="rect">
            <a:avLst/>
          </a:prstGeom>
        </p:spPr>
        <p:txBody>
          <a:bodyPr wrap="square">
            <a:spAutoFit/>
          </a:bodyPr>
          <a:lstStyle/>
          <a:p>
            <a:r>
              <a:rPr lang="en-US" sz="3600" dirty="0">
                <a:solidFill>
                  <a:srgbClr val="FFFFFF"/>
                </a:solidFill>
              </a:rPr>
              <a:t>While Elder </a:t>
            </a:r>
            <a:r>
              <a:rPr lang="en-US" sz="3600" dirty="0" err="1">
                <a:solidFill>
                  <a:srgbClr val="FFFFFF"/>
                </a:solidFill>
              </a:rPr>
              <a:t>Adilson</a:t>
            </a:r>
            <a:r>
              <a:rPr lang="en-US" sz="3600" dirty="0">
                <a:solidFill>
                  <a:srgbClr val="FFFFFF"/>
                </a:solidFill>
              </a:rPr>
              <a:t> de Paula </a:t>
            </a:r>
            <a:r>
              <a:rPr lang="en-US" sz="3600" dirty="0" err="1">
                <a:solidFill>
                  <a:srgbClr val="FFFFFF"/>
                </a:solidFill>
              </a:rPr>
              <a:t>Parrella</a:t>
            </a:r>
            <a:r>
              <a:rPr lang="en-US" sz="3600" dirty="0">
                <a:solidFill>
                  <a:srgbClr val="FFFFFF"/>
                </a:solidFill>
              </a:rPr>
              <a:t> was attending BYU he heard President Ezra Taft Benson tell returned missionaries that marriage should be a top priority. Before returning to Brazil, Elder </a:t>
            </a:r>
            <a:r>
              <a:rPr lang="en-US" sz="3600" dirty="0" err="1">
                <a:solidFill>
                  <a:srgbClr val="FFFFFF"/>
                </a:solidFill>
              </a:rPr>
              <a:t>Parrella</a:t>
            </a:r>
            <a:r>
              <a:rPr lang="en-US" sz="3600" dirty="0">
                <a:solidFill>
                  <a:srgbClr val="FFFFFF"/>
                </a:solidFill>
              </a:rPr>
              <a:t> called his mother and a few others in Brazil. What did they help Elder </a:t>
            </a:r>
            <a:r>
              <a:rPr lang="en-US" sz="3600" dirty="0" err="1">
                <a:solidFill>
                  <a:srgbClr val="FFFFFF"/>
                </a:solidFill>
              </a:rPr>
              <a:t>Parrella</a:t>
            </a:r>
            <a:r>
              <a:rPr lang="en-US" sz="3600" dirty="0">
                <a:solidFill>
                  <a:srgbClr val="FFFFFF"/>
                </a:solidFill>
              </a:rPr>
              <a:t> do?</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03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685800" y="1676400"/>
            <a:ext cx="7162800" cy="1077218"/>
          </a:xfrm>
          <a:prstGeom prst="rect">
            <a:avLst/>
          </a:prstGeom>
        </p:spPr>
        <p:txBody>
          <a:bodyPr wrap="square">
            <a:spAutoFit/>
          </a:bodyPr>
          <a:lstStyle/>
          <a:p>
            <a:r>
              <a:rPr lang="en-US" sz="3200" dirty="0">
                <a:solidFill>
                  <a:srgbClr val="FFFFFF"/>
                </a:solidFill>
              </a:rPr>
              <a:t>Come up with a list of 10 young women who were dateable and marriageable. </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13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457200" y="838200"/>
            <a:ext cx="80772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a:solidFill>
                  <a:srgbClr val="FFFFFF"/>
                </a:solidFill>
              </a:rPr>
              <a:t>Elder </a:t>
            </a:r>
            <a:r>
              <a:rPr lang="en-US" sz="3200" dirty="0" err="1">
                <a:solidFill>
                  <a:srgbClr val="FFFFFF"/>
                </a:solidFill>
              </a:rPr>
              <a:t>Dallin</a:t>
            </a:r>
            <a:r>
              <a:rPr lang="en-US" sz="3200" dirty="0">
                <a:solidFill>
                  <a:srgbClr val="FFFFFF"/>
                </a:solidFill>
              </a:rPr>
              <a:t> H. Oaks said, (Fill in the blank) “I testify that _____________________ is a statement of eternal truth and the will of the Lord for His children. It has been the basis of Church teaching and practice for the last 22 years and will continue so for the future. Consider it as such, teach it, live by it and you will be blessed."</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ChangeArrowheads="1"/>
          </p:cNvSpPr>
          <p:nvPr/>
        </p:nvSpPr>
        <p:spPr bwMode="auto">
          <a:xfrm>
            <a:off x="-127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2404" name="TextBox 4"/>
          <p:cNvSpPr txBox="1">
            <a:spLocks noChangeArrowheads="1"/>
          </p:cNvSpPr>
          <p:nvPr/>
        </p:nvSpPr>
        <p:spPr bwMode="auto">
          <a:xfrm>
            <a:off x="304800" y="685800"/>
            <a:ext cx="8534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The </a:t>
            </a:r>
            <a:r>
              <a:rPr lang="en-US" sz="4000" dirty="0">
                <a:solidFill>
                  <a:srgbClr val="FFFFFF"/>
                </a:solidFill>
              </a:rPr>
              <a:t>proclamation on the family</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34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762000" y="1295400"/>
            <a:ext cx="7772400" cy="4401205"/>
          </a:xfrm>
          <a:prstGeom prst="rect">
            <a:avLst/>
          </a:prstGeom>
        </p:spPr>
        <p:txBody>
          <a:bodyPr wrap="square">
            <a:spAutoFit/>
          </a:bodyPr>
          <a:lstStyle/>
          <a:p>
            <a:r>
              <a:rPr lang="en-US" sz="4000" dirty="0">
                <a:solidFill>
                  <a:srgbClr val="FFFFFF"/>
                </a:solidFill>
              </a:rPr>
              <a:t>Elder Jeffrey R. Holland said, (Fill in the blank) “In this and every hour He is, with nail-scarred hands, extending to us that same grace, holding on to us and encouraging us refusing to let us go until we are safely home in the embrace of ______________.”</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44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4452" name="TextBox 4"/>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3" name="Rectangle 2"/>
          <p:cNvSpPr/>
          <p:nvPr/>
        </p:nvSpPr>
        <p:spPr>
          <a:xfrm>
            <a:off x="2286000" y="762000"/>
            <a:ext cx="4572000" cy="769441"/>
          </a:xfrm>
          <a:prstGeom prst="rect">
            <a:avLst/>
          </a:prstGeom>
        </p:spPr>
        <p:txBody>
          <a:bodyPr>
            <a:spAutoFit/>
          </a:bodyPr>
          <a:lstStyle/>
          <a:p>
            <a:pPr algn="ctr"/>
            <a:r>
              <a:rPr lang="en-US" sz="4400" dirty="0" smtClean="0">
                <a:solidFill>
                  <a:srgbClr val="FFFFFF"/>
                </a:solidFill>
              </a:rPr>
              <a:t>Heavenly Parents</a:t>
            </a:r>
            <a:endParaRPr lang="en-US" sz="44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TextBox 2"/>
          <p:cNvSpPr txBox="1"/>
          <p:nvPr/>
        </p:nvSpPr>
        <p:spPr>
          <a:xfrm>
            <a:off x="762000" y="1447800"/>
            <a:ext cx="7391400" cy="2862322"/>
          </a:xfrm>
          <a:prstGeom prst="rect">
            <a:avLst/>
          </a:prstGeom>
          <a:noFill/>
        </p:spPr>
        <p:txBody>
          <a:bodyPr wrap="square" rtlCol="0">
            <a:spAutoFit/>
          </a:bodyPr>
          <a:lstStyle/>
          <a:p>
            <a:r>
              <a:rPr lang="en-US" sz="3600" dirty="0">
                <a:solidFill>
                  <a:srgbClr val="FFFFFF"/>
                </a:solidFill>
              </a:rPr>
              <a:t>Elder David A. </a:t>
            </a:r>
            <a:r>
              <a:rPr lang="en-US" sz="3600" dirty="0" err="1">
                <a:solidFill>
                  <a:srgbClr val="FFFFFF"/>
                </a:solidFill>
              </a:rPr>
              <a:t>Bednar</a:t>
            </a:r>
            <a:r>
              <a:rPr lang="en-US" sz="3600" dirty="0">
                <a:solidFill>
                  <a:srgbClr val="FFFFFF"/>
                </a:solidFill>
              </a:rPr>
              <a:t> gave two specific sources of divine help instituted by God to assist us in rising above the level and corruption of the world. Name both of them.</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841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8419"/>
                                        </p:tgtEl>
                                        <p:attrNameLst>
                                          <p:attrName>style.visibility</p:attrName>
                                        </p:attrNameLst>
                                      </p:cBhvr>
                                      <p:to>
                                        <p:strVal val="visible"/>
                                      </p:to>
                                    </p:set>
                                    <p:animEffect transition="in" filter="box(out)">
                                      <p:cBhvr>
                                        <p:cTn id="7" dur="500"/>
                                        <p:tgtEl>
                                          <p:spTgt spid="18841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64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1143000" y="1219200"/>
            <a:ext cx="6781800" cy="3170099"/>
          </a:xfrm>
          <a:prstGeom prst="rect">
            <a:avLst/>
          </a:prstGeom>
        </p:spPr>
        <p:txBody>
          <a:bodyPr wrap="square">
            <a:spAutoFit/>
          </a:bodyPr>
          <a:lstStyle/>
          <a:p>
            <a:r>
              <a:rPr lang="en-US" sz="4000" dirty="0">
                <a:solidFill>
                  <a:srgbClr val="FFFFFF"/>
                </a:solidFill>
              </a:rPr>
              <a:t>Brother Stephen W. Owen taught, (Fill in the blank) “____________ is uplifting and ennobling. ___________ is always positive.”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75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7524" name="TextBox 4"/>
          <p:cNvSpPr txBox="1">
            <a:spLocks noChangeArrowheads="1"/>
          </p:cNvSpPr>
          <p:nvPr/>
        </p:nvSpPr>
        <p:spPr bwMode="auto">
          <a:xfrm>
            <a:off x="533400" y="914400"/>
            <a:ext cx="7696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Repentance</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85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1219200" y="1219200"/>
            <a:ext cx="6477000" cy="3170099"/>
          </a:xfrm>
          <a:prstGeom prst="rect">
            <a:avLst/>
          </a:prstGeom>
        </p:spPr>
        <p:txBody>
          <a:bodyPr wrap="square">
            <a:spAutoFit/>
          </a:bodyPr>
          <a:lstStyle/>
          <a:p>
            <a:r>
              <a:rPr lang="en-US" sz="4000" dirty="0">
                <a:solidFill>
                  <a:srgbClr val="FFFFFF"/>
                </a:solidFill>
              </a:rPr>
              <a:t>Elder David A. </a:t>
            </a:r>
            <a:r>
              <a:rPr lang="en-US" sz="4000" dirty="0" err="1">
                <a:solidFill>
                  <a:srgbClr val="FFFFFF"/>
                </a:solidFill>
              </a:rPr>
              <a:t>Bednar</a:t>
            </a:r>
            <a:r>
              <a:rPr lang="en-US" sz="4000" dirty="0">
                <a:solidFill>
                  <a:srgbClr val="FFFFFF"/>
                </a:solidFill>
              </a:rPr>
              <a:t> taught, (Fill in the blank) “_____ _____ is the ultimate exceeding great and precious promise.”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95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3124200" y="1371600"/>
            <a:ext cx="2743200" cy="707886"/>
          </a:xfrm>
          <a:prstGeom prst="rect">
            <a:avLst/>
          </a:prstGeom>
          <a:noFill/>
        </p:spPr>
        <p:txBody>
          <a:bodyPr wrap="square" rtlCol="0">
            <a:spAutoFit/>
          </a:bodyPr>
          <a:lstStyle/>
          <a:p>
            <a:pPr algn="ctr"/>
            <a:r>
              <a:rPr lang="en-US" sz="4000" dirty="0" smtClean="0">
                <a:solidFill>
                  <a:srgbClr val="FFFFFF"/>
                </a:solidFill>
              </a:rPr>
              <a:t>Eternal Life</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05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3" name="Rectangle 2"/>
          <p:cNvSpPr/>
          <p:nvPr/>
        </p:nvSpPr>
        <p:spPr>
          <a:xfrm>
            <a:off x="990600" y="1219200"/>
            <a:ext cx="6629400" cy="4401205"/>
          </a:xfrm>
          <a:prstGeom prst="rect">
            <a:avLst/>
          </a:prstGeom>
        </p:spPr>
        <p:txBody>
          <a:bodyPr wrap="square">
            <a:spAutoFit/>
          </a:bodyPr>
          <a:lstStyle/>
          <a:p>
            <a:r>
              <a:rPr lang="en-US" sz="4000" dirty="0">
                <a:solidFill>
                  <a:srgbClr val="FFFFFF"/>
                </a:solidFill>
              </a:rPr>
              <a:t>Bishop W. Christopher Waddell said, (Fill in the blank) “We cannot control all that happens to us but we have absolute control over how we _________ to the changes in our lives.”</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16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1620" name="TextBox 4"/>
          <p:cNvSpPr txBox="1">
            <a:spLocks noChangeArrowheads="1"/>
          </p:cNvSpPr>
          <p:nvPr/>
        </p:nvSpPr>
        <p:spPr bwMode="auto">
          <a:xfrm>
            <a:off x="457200" y="1219200"/>
            <a:ext cx="838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Respond</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1066800" y="1143000"/>
            <a:ext cx="7086600" cy="2308324"/>
          </a:xfrm>
          <a:prstGeom prst="rect">
            <a:avLst/>
          </a:prstGeom>
        </p:spPr>
        <p:txBody>
          <a:bodyPr wrap="square">
            <a:spAutoFit/>
          </a:bodyPr>
          <a:lstStyle/>
          <a:p>
            <a:r>
              <a:rPr lang="en-US" sz="3600" dirty="0">
                <a:solidFill>
                  <a:srgbClr val="FFFFFF"/>
                </a:solidFill>
              </a:rPr>
              <a:t>Elder D. Todd </a:t>
            </a:r>
            <a:r>
              <a:rPr lang="en-US" sz="3600" dirty="0" err="1">
                <a:solidFill>
                  <a:srgbClr val="FFFFFF"/>
                </a:solidFill>
              </a:rPr>
              <a:t>Christofferson</a:t>
            </a:r>
            <a:r>
              <a:rPr lang="en-US" sz="3600" dirty="0">
                <a:solidFill>
                  <a:srgbClr val="FFFFFF"/>
                </a:solidFill>
              </a:rPr>
              <a:t> showed pictures of everyday objects that had “Holiness to the Lord” inscribed on them. Name four of these objects.</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36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066800" y="1143000"/>
            <a:ext cx="6629400" cy="2062103"/>
          </a:xfrm>
          <a:prstGeom prst="rect">
            <a:avLst/>
          </a:prstGeom>
        </p:spPr>
        <p:txBody>
          <a:bodyPr wrap="square">
            <a:spAutoFit/>
          </a:bodyPr>
          <a:lstStyle/>
          <a:p>
            <a:r>
              <a:rPr lang="en-US" sz="3200" dirty="0">
                <a:solidFill>
                  <a:srgbClr val="FFFFFF"/>
                </a:solidFill>
              </a:rPr>
              <a:t>Sacrament cups, sacrament plates, drum, hammer head, door knobs, RS banner, Seventies certificate, sign above the ZCMI store</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46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14692" name="Text Box 4"/>
          <p:cNvSpPr txBox="1">
            <a:spLocks noChangeArrowheads="1"/>
          </p:cNvSpPr>
          <p:nvPr/>
        </p:nvSpPr>
        <p:spPr bwMode="auto">
          <a:xfrm>
            <a:off x="304800" y="1143000"/>
            <a:ext cx="8382000" cy="1323975"/>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3200">
                <a:solidFill>
                  <a:schemeClr val="bg1"/>
                </a:solidFill>
                <a:latin typeface="Times New Roman" pitchFamily="18" charset="0"/>
                <a:ea typeface="+mn-ea"/>
                <a:cs typeface="+mn-cs"/>
              </a:rPr>
              <a:t> </a:t>
            </a:r>
          </a:p>
          <a:p>
            <a:pPr algn="ctr">
              <a:spcBef>
                <a:spcPct val="50000"/>
              </a:spcBef>
              <a:defRPr/>
            </a:pPr>
            <a:endParaRPr lang="en-US" sz="3200">
              <a:solidFill>
                <a:schemeClr val="bg1"/>
              </a:solidFill>
              <a:latin typeface="Times New Roman" pitchFamily="18" charset="0"/>
              <a:ea typeface="+mn-ea"/>
              <a:cs typeface="+mn-cs"/>
            </a:endParaRPr>
          </a:p>
        </p:txBody>
      </p:sp>
      <p:sp>
        <p:nvSpPr>
          <p:cNvPr id="3" name="Rectangle 2"/>
          <p:cNvSpPr/>
          <p:nvPr/>
        </p:nvSpPr>
        <p:spPr>
          <a:xfrm>
            <a:off x="914400" y="1143000"/>
            <a:ext cx="7162800" cy="4524316"/>
          </a:xfrm>
          <a:prstGeom prst="rect">
            <a:avLst/>
          </a:prstGeom>
        </p:spPr>
        <p:txBody>
          <a:bodyPr wrap="square">
            <a:spAutoFit/>
          </a:bodyPr>
          <a:lstStyle/>
          <a:p>
            <a:r>
              <a:rPr lang="en-US" sz="3600" dirty="0">
                <a:solidFill>
                  <a:srgbClr val="FFFFFF"/>
                </a:solidFill>
              </a:rPr>
              <a:t>Elder Gary E. Stevenson talked about the solar eclipse and how viewers of the eclipse needed special glasses to protect their eyes from damage or blindness. He then said, “Individuals need to look through _____ _____ to maintain a gospel perspective.” Fill in the blank.</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262699"/>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9822</TotalTime>
  <Words>3331</Words>
  <Application>Microsoft Macintosh PowerPoint</Application>
  <PresentationFormat>On-screen Show (4:3)</PresentationFormat>
  <Paragraphs>308</Paragraphs>
  <Slides>109</Slides>
  <Notes>1</Notes>
  <HiddenSlides>0</HiddenSlides>
  <MMClips>1</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E. Damon</dc:creator>
  <cp:lastModifiedBy>Montserrat Wadsworth</cp:lastModifiedBy>
  <cp:revision>275</cp:revision>
  <dcterms:created xsi:type="dcterms:W3CDTF">2001-12-08T23:15:32Z</dcterms:created>
  <dcterms:modified xsi:type="dcterms:W3CDTF">2017-10-02T20:43:25Z</dcterms:modified>
</cp:coreProperties>
</file>