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38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82"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5" r:id="rId54"/>
    <p:sldId id="25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86"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87"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83" r:id="rId108"/>
    <p:sldId id="384" r:id="rId109"/>
    <p:sldId id="385"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FF00"/>
    <a:srgbClr val="0033CC"/>
    <a:srgbClr val="DDDDDD"/>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38" autoAdjust="0"/>
  </p:normalViewPr>
  <p:slideViewPr>
    <p:cSldViewPr>
      <p:cViewPr>
        <p:scale>
          <a:sx n="100" d="100"/>
          <a:sy n="100" d="100"/>
        </p:scale>
        <p:origin x="-3472"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572A6-9853-A049-931E-EEEEC363B277}" type="datetimeFigureOut">
              <a:rPr lang="en-US" smtClean="0"/>
              <a:t>10/7/18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67560-2FF1-444A-8CD2-F1EDFAC7BA31}" type="slidenum">
              <a:rPr lang="en-US" smtClean="0"/>
              <a:t>‹#›</a:t>
            </a:fld>
            <a:endParaRPr lang="en-US"/>
          </a:p>
        </p:txBody>
      </p:sp>
    </p:spTree>
    <p:extLst>
      <p:ext uri="{BB962C8B-B14F-4D97-AF65-F5344CB8AC3E}">
        <p14:creationId xmlns:p14="http://schemas.microsoft.com/office/powerpoint/2010/main" val="391893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67560-2FF1-444A-8CD2-F1EDFAC7BA31}" type="slidenum">
              <a:rPr lang="en-US" smtClean="0"/>
              <a:t>4</a:t>
            </a:fld>
            <a:endParaRPr lang="en-US"/>
          </a:p>
        </p:txBody>
      </p:sp>
    </p:spTree>
    <p:extLst>
      <p:ext uri="{BB962C8B-B14F-4D97-AF65-F5344CB8AC3E}">
        <p14:creationId xmlns:p14="http://schemas.microsoft.com/office/powerpoint/2010/main" val="838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192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0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1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0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489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2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173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7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indent="0">
              <a:buFont typeface="Arial" pitchFamily="34" charset="0"/>
              <a:buNone/>
              <a:defRPr sz="3200" baseline="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08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215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0"/>
            <a:ext cx="4692650" cy="274638"/>
          </a:xfrm>
          <a:prstGeom prst="rect">
            <a:avLst/>
          </a:prstGeom>
          <a:noFill/>
          <a:ln>
            <a:noFill/>
          </a:ln>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1200" b="1" smtClean="0">
                <a:solidFill>
                  <a:schemeClr val="bg1"/>
                </a:solidFill>
                <a:latin typeface="Arial" charset="0"/>
                <a:cs typeface="+mn-cs"/>
              </a:rPr>
              <a:t>© Mark E. Damon - All Rights Reserved</a:t>
            </a:r>
            <a:endParaRPr lang="en-US" b="1" smtClean="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file:///C:\Created%20Games\Complete%20Program\Jeopardy\finaljeo.wav" TargetMode="External"/><Relationship Id="rId2" Type="http://schemas.openxmlformats.org/officeDocument/2006/relationships/audio" Target="file:///C:\Created%20Games\Complete%20Program\Jeopardy\finaljeo.wav"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20" Type="http://schemas.openxmlformats.org/officeDocument/2006/relationships/slide" Target="slide9.xml"/><Relationship Id="rId21" Type="http://schemas.openxmlformats.org/officeDocument/2006/relationships/slide" Target="slide19.xml"/><Relationship Id="rId22" Type="http://schemas.openxmlformats.org/officeDocument/2006/relationships/slide" Target="slide31.xml"/><Relationship Id="rId23" Type="http://schemas.openxmlformats.org/officeDocument/2006/relationships/slide" Target="slide30.xml"/><Relationship Id="rId24" Type="http://schemas.openxmlformats.org/officeDocument/2006/relationships/slide" Target="slide40.xml"/><Relationship Id="rId25" Type="http://schemas.openxmlformats.org/officeDocument/2006/relationships/slide" Target="slide53.xml"/><Relationship Id="rId26" Type="http://schemas.openxmlformats.org/officeDocument/2006/relationships/slide" Target="slide50.xml"/><Relationship Id="rId27" Type="http://schemas.openxmlformats.org/officeDocument/2006/relationships/slide" Target="slide11.xml"/><Relationship Id="rId28" Type="http://schemas.openxmlformats.org/officeDocument/2006/relationships/slide" Target="slide22.xml"/><Relationship Id="rId29" Type="http://schemas.openxmlformats.org/officeDocument/2006/relationships/slide" Target="slide32.xml"/><Relationship Id="rId1" Type="http://schemas.openxmlformats.org/officeDocument/2006/relationships/slideLayout" Target="../slideLayouts/slideLayout7.xml"/><Relationship Id="rId2" Type="http://schemas.openxmlformats.org/officeDocument/2006/relationships/slide" Target="slide2.xml"/><Relationship Id="rId3" Type="http://schemas.openxmlformats.org/officeDocument/2006/relationships/slide" Target="slide21.xml"/><Relationship Id="rId4" Type="http://schemas.openxmlformats.org/officeDocument/2006/relationships/slide" Target="slide3.xml"/><Relationship Id="rId5" Type="http://schemas.openxmlformats.org/officeDocument/2006/relationships/audio" Target="../media/audio1.bin"/><Relationship Id="rId30" Type="http://schemas.openxmlformats.org/officeDocument/2006/relationships/slide" Target="slide42.xml"/><Relationship Id="rId31" Type="http://schemas.openxmlformats.org/officeDocument/2006/relationships/slide" Target="slide51.xml"/><Relationship Id="rId32" Type="http://schemas.openxmlformats.org/officeDocument/2006/relationships/slide" Target="slide52.xml"/><Relationship Id="rId9" Type="http://schemas.openxmlformats.org/officeDocument/2006/relationships/slide" Target="slide44.xml"/><Relationship Id="rId6" Type="http://schemas.openxmlformats.org/officeDocument/2006/relationships/slide" Target="slide13.xml"/><Relationship Id="rId7" Type="http://schemas.openxmlformats.org/officeDocument/2006/relationships/slide" Target="slide24.xml"/><Relationship Id="rId8" Type="http://schemas.openxmlformats.org/officeDocument/2006/relationships/slide" Target="slide34.xml"/><Relationship Id="rId33" Type="http://schemas.openxmlformats.org/officeDocument/2006/relationships/slide" Target="slide54.xml"/><Relationship Id="rId34" Type="http://schemas.openxmlformats.org/officeDocument/2006/relationships/slide" Target="slide107.xml"/><Relationship Id="rId10" Type="http://schemas.openxmlformats.org/officeDocument/2006/relationships/slide" Target="slide5.xml"/><Relationship Id="rId11" Type="http://schemas.openxmlformats.org/officeDocument/2006/relationships/slide" Target="slide15.xml"/><Relationship Id="rId12" Type="http://schemas.openxmlformats.org/officeDocument/2006/relationships/slide" Target="slide26.xml"/><Relationship Id="rId13" Type="http://schemas.openxmlformats.org/officeDocument/2006/relationships/slide" Target="slide36.xml"/><Relationship Id="rId14" Type="http://schemas.openxmlformats.org/officeDocument/2006/relationships/slide" Target="slide46.xml"/><Relationship Id="rId15" Type="http://schemas.openxmlformats.org/officeDocument/2006/relationships/slide" Target="slide7.xml"/><Relationship Id="rId16" Type="http://schemas.openxmlformats.org/officeDocument/2006/relationships/slide" Target="slide17.xml"/><Relationship Id="rId17" Type="http://schemas.openxmlformats.org/officeDocument/2006/relationships/slide" Target="slide28.xml"/><Relationship Id="rId18" Type="http://schemas.openxmlformats.org/officeDocument/2006/relationships/slide" Target="slide38.xml"/><Relationship Id="rId19" Type="http://schemas.openxmlformats.org/officeDocument/2006/relationships/slide" Target="slide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4.xml.rels><?xml version="1.0" encoding="UTF-8" standalone="yes"?>
<Relationships xmlns="http://schemas.openxmlformats.org/package/2006/relationships"><Relationship Id="rId9" Type="http://schemas.openxmlformats.org/officeDocument/2006/relationships/slide" Target="slide57.xml"/><Relationship Id="rId20" Type="http://schemas.openxmlformats.org/officeDocument/2006/relationships/slide" Target="slide61.xml"/><Relationship Id="rId21" Type="http://schemas.openxmlformats.org/officeDocument/2006/relationships/slide" Target="slide72.xml"/><Relationship Id="rId22" Type="http://schemas.openxmlformats.org/officeDocument/2006/relationships/slide" Target="slide82.xml"/><Relationship Id="rId23" Type="http://schemas.openxmlformats.org/officeDocument/2006/relationships/slide" Target="slide93.xml"/><Relationship Id="rId24" Type="http://schemas.openxmlformats.org/officeDocument/2006/relationships/slide" Target="slide103.xml"/><Relationship Id="rId25" Type="http://schemas.openxmlformats.org/officeDocument/2006/relationships/slide" Target="slide63.xml"/><Relationship Id="rId26" Type="http://schemas.openxmlformats.org/officeDocument/2006/relationships/slide" Target="slide74.xml"/><Relationship Id="rId27" Type="http://schemas.openxmlformats.org/officeDocument/2006/relationships/slide" Target="slide84.xml"/><Relationship Id="rId28" Type="http://schemas.openxmlformats.org/officeDocument/2006/relationships/slide" Target="slide95.xml"/><Relationship Id="rId29" Type="http://schemas.openxmlformats.org/officeDocument/2006/relationships/slide" Target="slide105.xml"/><Relationship Id="rId30" Type="http://schemas.openxmlformats.org/officeDocument/2006/relationships/slide" Target="slide2.xml"/><Relationship Id="rId31" Type="http://schemas.openxmlformats.org/officeDocument/2006/relationships/slide" Target="slide107.xml"/><Relationship Id="rId10" Type="http://schemas.openxmlformats.org/officeDocument/2006/relationships/slide" Target="slide67.xml"/><Relationship Id="rId11" Type="http://schemas.openxmlformats.org/officeDocument/2006/relationships/slide" Target="slide78.xml"/><Relationship Id="rId12" Type="http://schemas.openxmlformats.org/officeDocument/2006/relationships/slide" Target="slide88.xml"/><Relationship Id="rId13" Type="http://schemas.openxmlformats.org/officeDocument/2006/relationships/slide" Target="slide99.xml"/><Relationship Id="rId14" Type="http://schemas.openxmlformats.org/officeDocument/2006/relationships/slide" Target="slide59.xml"/><Relationship Id="rId15" Type="http://schemas.openxmlformats.org/officeDocument/2006/relationships/slide" Target="slide70.xml"/><Relationship Id="rId16" Type="http://schemas.openxmlformats.org/officeDocument/2006/relationships/slide" Target="slide80.xml"/><Relationship Id="rId17" Type="http://schemas.openxmlformats.org/officeDocument/2006/relationships/slide" Target="slide90.xml"/><Relationship Id="rId18" Type="http://schemas.openxmlformats.org/officeDocument/2006/relationships/slide" Target="slide91.xml"/><Relationship Id="rId19" Type="http://schemas.openxmlformats.org/officeDocument/2006/relationships/slide" Target="slide101.xml"/><Relationship Id="rId1" Type="http://schemas.openxmlformats.org/officeDocument/2006/relationships/slideLayout" Target="../slideLayouts/slideLayout7.xml"/><Relationship Id="rId2" Type="http://schemas.openxmlformats.org/officeDocument/2006/relationships/slide" Target="slide54.xml"/><Relationship Id="rId3" Type="http://schemas.openxmlformats.org/officeDocument/2006/relationships/slide" Target="slide55.xml"/><Relationship Id="rId4" Type="http://schemas.openxmlformats.org/officeDocument/2006/relationships/audio" Target="../media/audio1.bin"/><Relationship Id="rId5" Type="http://schemas.openxmlformats.org/officeDocument/2006/relationships/slide" Target="slide65.xml"/><Relationship Id="rId6" Type="http://schemas.openxmlformats.org/officeDocument/2006/relationships/slide" Target="slide76.xml"/><Relationship Id="rId7" Type="http://schemas.openxmlformats.org/officeDocument/2006/relationships/slide" Target="slide86.xml"/><Relationship Id="rId8" Type="http://schemas.openxmlformats.org/officeDocument/2006/relationships/slide" Target="slide9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tober 2018 General Conference Jeopardy p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7911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2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2293" name="TextBox 4"/>
          <p:cNvSpPr txBox="1">
            <a:spLocks noChangeArrowheads="1"/>
          </p:cNvSpPr>
          <p:nvPr/>
        </p:nvSpPr>
        <p:spPr bwMode="auto">
          <a:xfrm>
            <a:off x="685800" y="914400"/>
            <a:ext cx="7848600" cy="584776"/>
          </a:xfrm>
          <a:prstGeom prst="rect">
            <a:avLst/>
          </a:prstGeom>
          <a:noFill/>
          <a:ln w="9525">
            <a:noFill/>
            <a:miter lim="800000"/>
            <a:headEnd/>
            <a:tailEnd/>
          </a:ln>
        </p:spPr>
        <p:txBody>
          <a:bodyPr wrap="square">
            <a:spAutoFit/>
          </a:bodyPr>
          <a:lstStyle/>
          <a:p>
            <a:pPr algn="ctr"/>
            <a:r>
              <a:rPr lang="en-US" sz="3200" dirty="0" smtClean="0">
                <a:solidFill>
                  <a:srgbClr val="FFFFFF"/>
                </a:solidFill>
              </a:rPr>
              <a:t>Doctrine &amp; Covenants 1:37-38</a:t>
            </a:r>
            <a:endParaRPr lang="en-US" sz="3200" dirty="0">
              <a:solidFill>
                <a:srgbClr val="FFFFFF"/>
              </a:solidFill>
            </a:endParaRP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57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762000"/>
            <a:ext cx="8458200" cy="4524316"/>
          </a:xfrm>
          <a:prstGeom prst="rect">
            <a:avLst/>
          </a:prstGeom>
        </p:spPr>
        <p:txBody>
          <a:bodyPr wrap="square">
            <a:spAutoFit/>
          </a:bodyPr>
          <a:lstStyle/>
          <a:p>
            <a:r>
              <a:rPr lang="en-US" sz="3600" dirty="0">
                <a:solidFill>
                  <a:srgbClr val="FFFFFF"/>
                </a:solidFill>
              </a:rPr>
              <a:t>First, “to find joy in creativity.” Second, “to minister in new Spirit-filled ways.” Third, to “seek to love the Lord and others with all our hearts and souls.” Fourth, “to establish regular patterns of righteous living that deepen faith and spirituality.” Fifth, “to remember perfection is in Christ, not in ourselves.”</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67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990600" y="1219200"/>
            <a:ext cx="6781800" cy="1754327"/>
          </a:xfrm>
          <a:prstGeom prst="rect">
            <a:avLst/>
          </a:prstGeom>
        </p:spPr>
        <p:txBody>
          <a:bodyPr wrap="square">
            <a:spAutoFit/>
          </a:bodyPr>
          <a:lstStyle/>
          <a:p>
            <a:r>
              <a:rPr lang="en-US" sz="3600" dirty="0">
                <a:solidFill>
                  <a:srgbClr val="FFFFFF"/>
                </a:solidFill>
              </a:rPr>
              <a:t>Elder Neil L. Andersen suggested several things we can do to help help our wounded souls. Name one.</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77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533400" y="609600"/>
            <a:ext cx="8153400" cy="5078314"/>
          </a:xfrm>
          <a:prstGeom prst="rect">
            <a:avLst/>
          </a:prstGeom>
        </p:spPr>
        <p:txBody>
          <a:bodyPr wrap="square">
            <a:spAutoFit/>
          </a:bodyPr>
          <a:lstStyle/>
          <a:p>
            <a:r>
              <a:rPr lang="en-US" sz="3600" dirty="0">
                <a:solidFill>
                  <a:srgbClr val="FFFFFF"/>
                </a:solidFill>
              </a:rPr>
              <a:t>Repentance is a powerful medicine. Attend the temple. Return to the Lord’s house with your family names as frequently as possible. Serve others. Look backward. “You proved your worthiness in your </a:t>
            </a:r>
            <a:r>
              <a:rPr lang="en-US" sz="3600" dirty="0" err="1">
                <a:solidFill>
                  <a:srgbClr val="FFFFFF"/>
                </a:solidFill>
              </a:rPr>
              <a:t>premortal</a:t>
            </a:r>
            <a:r>
              <a:rPr lang="en-US" sz="3600" dirty="0">
                <a:solidFill>
                  <a:srgbClr val="FFFFFF"/>
                </a:solidFill>
              </a:rPr>
              <a:t> state. You are a valiant child of God, and with His help, you can triumph in the battles of this fallen world. You have done it before and you can do it again.”</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118788" name="Text Box 4"/>
          <p:cNvSpPr txBox="1">
            <a:spLocks noChangeArrowheads="1"/>
          </p:cNvSpPr>
          <p:nvPr/>
        </p:nvSpPr>
        <p:spPr bwMode="auto">
          <a:xfrm>
            <a:off x="304800" y="12192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spcBef>
                <a:spcPct val="50000"/>
              </a:spcBef>
              <a:defRPr/>
            </a:pPr>
            <a:r>
              <a:rPr lang="en-US" sz="4800">
                <a:solidFill>
                  <a:schemeClr val="bg1"/>
                </a:solidFill>
                <a:latin typeface="Times New Roman" pitchFamily="18" charset="0"/>
                <a:ea typeface="+mn-ea"/>
                <a:cs typeface="+mn-cs"/>
              </a:rPr>
              <a:t>    </a:t>
            </a:r>
            <a:endParaRPr lang="en-US" sz="4400">
              <a:solidFill>
                <a:schemeClr val="bg1"/>
              </a:solidFill>
              <a:latin typeface="Courier New" pitchFamily="49" charset="0"/>
              <a:ea typeface="+mn-ea"/>
              <a:cs typeface="+mn-cs"/>
            </a:endParaRPr>
          </a:p>
        </p:txBody>
      </p:sp>
      <p:sp>
        <p:nvSpPr>
          <p:cNvPr id="3" name="Rectangle 2"/>
          <p:cNvSpPr/>
          <p:nvPr/>
        </p:nvSpPr>
        <p:spPr>
          <a:xfrm>
            <a:off x="838200" y="1219200"/>
            <a:ext cx="7543800" cy="1938992"/>
          </a:xfrm>
          <a:prstGeom prst="rect">
            <a:avLst/>
          </a:prstGeom>
        </p:spPr>
        <p:txBody>
          <a:bodyPr wrap="square">
            <a:spAutoFit/>
          </a:bodyPr>
          <a:lstStyle/>
          <a:p>
            <a:pPr algn="ctr"/>
            <a:r>
              <a:rPr lang="en-US" sz="4000" dirty="0">
                <a:solidFill>
                  <a:srgbClr val="FFFFFF"/>
                </a:solidFill>
              </a:rPr>
              <a:t>Elder Gary E. Stevenson gave a list of four things that good shepherds do. Name two of them.</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98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219200" y="762000"/>
            <a:ext cx="6477000" cy="3046988"/>
          </a:xfrm>
          <a:prstGeom prst="rect">
            <a:avLst/>
          </a:prstGeom>
        </p:spPr>
        <p:txBody>
          <a:bodyPr wrap="square">
            <a:spAutoFit/>
          </a:bodyPr>
          <a:lstStyle/>
          <a:p>
            <a:pPr marL="514350" indent="-514350">
              <a:buAutoNum type="arabicPeriod"/>
            </a:pPr>
            <a:r>
              <a:rPr lang="en-US" sz="3200" dirty="0" smtClean="0">
                <a:solidFill>
                  <a:srgbClr val="FFFFFF"/>
                </a:solidFill>
              </a:rPr>
              <a:t>Identify </a:t>
            </a:r>
            <a:r>
              <a:rPr lang="en-US" sz="3200" dirty="0">
                <a:solidFill>
                  <a:srgbClr val="FFFFFF"/>
                </a:solidFill>
              </a:rPr>
              <a:t>lost sheep. </a:t>
            </a:r>
            <a:endParaRPr lang="en-US" sz="3200" dirty="0" smtClean="0">
              <a:solidFill>
                <a:srgbClr val="FFFFFF"/>
              </a:solidFill>
            </a:endParaRPr>
          </a:p>
          <a:p>
            <a:pPr marL="514350" indent="-514350">
              <a:buAutoNum type="arabicPeriod"/>
            </a:pPr>
            <a:r>
              <a:rPr lang="en-US" sz="3200" dirty="0" smtClean="0">
                <a:solidFill>
                  <a:srgbClr val="FFFFFF"/>
                </a:solidFill>
              </a:rPr>
              <a:t>Search </a:t>
            </a:r>
            <a:r>
              <a:rPr lang="en-US" sz="3200" dirty="0">
                <a:solidFill>
                  <a:srgbClr val="FFFFFF"/>
                </a:solidFill>
              </a:rPr>
              <a:t>and find them. </a:t>
            </a:r>
            <a:endParaRPr lang="en-US" sz="3200" dirty="0">
              <a:solidFill>
                <a:srgbClr val="FFFFFF"/>
              </a:solidFill>
            </a:endParaRPr>
          </a:p>
          <a:p>
            <a:pPr marL="514350" indent="-514350">
              <a:buAutoNum type="arabicPeriod"/>
            </a:pPr>
            <a:r>
              <a:rPr lang="en-US" sz="3200" dirty="0" smtClean="0">
                <a:solidFill>
                  <a:srgbClr val="FFFFFF"/>
                </a:solidFill>
              </a:rPr>
              <a:t>Lay </a:t>
            </a:r>
            <a:r>
              <a:rPr lang="en-US" sz="3200" dirty="0">
                <a:solidFill>
                  <a:srgbClr val="FFFFFF"/>
                </a:solidFill>
              </a:rPr>
              <a:t>them on our shoulders to bring them home. </a:t>
            </a:r>
            <a:endParaRPr lang="en-US" sz="3200" dirty="0">
              <a:solidFill>
                <a:srgbClr val="FFFFFF"/>
              </a:solidFill>
            </a:endParaRPr>
          </a:p>
          <a:p>
            <a:pPr marL="514350" indent="-514350">
              <a:buAutoNum type="arabicPeriod"/>
            </a:pPr>
            <a:r>
              <a:rPr lang="en-US" sz="3200" dirty="0" smtClean="0">
                <a:solidFill>
                  <a:srgbClr val="FFFFFF"/>
                </a:solidFill>
              </a:rPr>
              <a:t>Surround </a:t>
            </a:r>
            <a:r>
              <a:rPr lang="en-US" sz="3200" dirty="0">
                <a:solidFill>
                  <a:srgbClr val="FFFFFF"/>
                </a:solidFill>
              </a:rPr>
              <a:t>them with friends.</a:t>
            </a:r>
          </a:p>
          <a:p>
            <a:r>
              <a:rPr lang="en-US" sz="3200" dirty="0"/>
              <a:t> </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08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TextBox 3"/>
          <p:cNvSpPr txBox="1">
            <a:spLocks noChangeArrowheads="1"/>
          </p:cNvSpPr>
          <p:nvPr/>
        </p:nvSpPr>
        <p:spPr bwMode="auto">
          <a:xfrm>
            <a:off x="685800" y="1447800"/>
            <a:ext cx="739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In speaking about the renewed effort to use the whole name of the church President Russell M. Nelson gave a list of what the effort is NOT. </a:t>
            </a:r>
            <a:endParaRPr lang="en-US" sz="4000" dirty="0" smtClean="0">
              <a:solidFill>
                <a:srgbClr val="FFFFFF"/>
              </a:solidFill>
            </a:endParaRPr>
          </a:p>
          <a:p>
            <a:pPr algn="ctr"/>
            <a:r>
              <a:rPr lang="en-US" sz="4000" dirty="0" smtClean="0">
                <a:solidFill>
                  <a:srgbClr val="FFFFFF"/>
                </a:solidFill>
              </a:rPr>
              <a:t>Name </a:t>
            </a:r>
            <a:r>
              <a:rPr lang="en-US" sz="4000" dirty="0">
                <a:solidFill>
                  <a:srgbClr val="FFFFFF"/>
                </a:solidFill>
              </a:rPr>
              <a:t>one thing on the list.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18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21860" name="TextBox 4"/>
          <p:cNvSpPr txBox="1">
            <a:spLocks noChangeArrowheads="1"/>
          </p:cNvSpPr>
          <p:nvPr/>
        </p:nvSpPr>
        <p:spPr bwMode="auto">
          <a:xfrm>
            <a:off x="1143000" y="1066800"/>
            <a:ext cx="6858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r>
              <a:rPr lang="en-US" sz="3600" dirty="0">
                <a:solidFill>
                  <a:srgbClr val="FFFFFF"/>
                </a:solidFill>
              </a:rPr>
              <a:t>It is not a name change.</a:t>
            </a:r>
          </a:p>
          <a:p>
            <a:pPr lvl="0"/>
            <a:r>
              <a:rPr lang="en-US" sz="3600" dirty="0">
                <a:solidFill>
                  <a:srgbClr val="FFFFFF"/>
                </a:solidFill>
              </a:rPr>
              <a:t>It is not rebranding.</a:t>
            </a:r>
          </a:p>
          <a:p>
            <a:pPr lvl="0"/>
            <a:r>
              <a:rPr lang="en-US" sz="3600" dirty="0">
                <a:solidFill>
                  <a:srgbClr val="FFFFFF"/>
                </a:solidFill>
              </a:rPr>
              <a:t>It is not cosmetic.</a:t>
            </a:r>
          </a:p>
          <a:p>
            <a:pPr lvl="0"/>
            <a:r>
              <a:rPr lang="en-US" sz="3600" dirty="0">
                <a:solidFill>
                  <a:srgbClr val="FFFFFF"/>
                </a:solidFill>
              </a:rPr>
              <a:t>It is not a whim.</a:t>
            </a:r>
          </a:p>
          <a:p>
            <a:pPr lvl="0"/>
            <a:r>
              <a:rPr lang="en-US" sz="3600" dirty="0">
                <a:solidFill>
                  <a:srgbClr val="FFFFFF"/>
                </a:solidFill>
              </a:rPr>
              <a:t>And it is not inconsequential.</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22" name="WordArt 4"/>
          <p:cNvSpPr>
            <a:spLocks noChangeArrowheads="1" noChangeShapeType="1" noTextEdit="1"/>
          </p:cNvSpPr>
          <p:nvPr/>
        </p:nvSpPr>
        <p:spPr bwMode="auto">
          <a:xfrm>
            <a:off x="2209800" y="223838"/>
            <a:ext cx="4894263" cy="3281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Final</a:t>
            </a:r>
          </a:p>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Jeopardy</a:t>
            </a:r>
          </a:p>
        </p:txBody>
      </p:sp>
      <p:sp>
        <p:nvSpPr>
          <p:cNvPr id="133123" name="AutoShape 9">
            <a:hlinkClick r:id="rId2" action="ppaction://hlinksldjump"/>
          </p:cNvPr>
          <p:cNvSpPr>
            <a:spLocks noChangeArrowheads="1"/>
          </p:cNvSpPr>
          <p:nvPr/>
        </p:nvSpPr>
        <p:spPr bwMode="auto">
          <a:xfrm>
            <a:off x="3962400" y="51054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133124" name="Text Box 10">
            <a:hlinkClick r:id="rId2" action="ppaction://hlinksldjump"/>
          </p:cNvPr>
          <p:cNvSpPr txBox="1">
            <a:spLocks noChangeArrowheads="1"/>
          </p:cNvSpPr>
          <p:nvPr/>
        </p:nvSpPr>
        <p:spPr bwMode="auto">
          <a:xfrm>
            <a:off x="4003675" y="5178425"/>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 Question</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pic>
        <p:nvPicPr>
          <p:cNvPr id="185348" name="finaljeo.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3"/>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134148" name="TextBox 4"/>
          <p:cNvSpPr txBox="1">
            <a:spLocks noChangeArrowheads="1"/>
          </p:cNvSpPr>
          <p:nvPr/>
        </p:nvSpPr>
        <p:spPr bwMode="auto">
          <a:xfrm>
            <a:off x="838200" y="990600"/>
            <a:ext cx="7391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Name one thing President Russell M. Nelson asked the women of the church to do. It was also spoken of in the Sunday sessions of </a:t>
            </a:r>
            <a:endParaRPr lang="en-US" sz="4000" dirty="0" smtClean="0">
              <a:solidFill>
                <a:srgbClr val="FFFFFF"/>
              </a:solidFill>
            </a:endParaRPr>
          </a:p>
          <a:p>
            <a:pPr algn="ctr"/>
            <a:r>
              <a:rPr lang="en-US" sz="4000" dirty="0" smtClean="0">
                <a:solidFill>
                  <a:srgbClr val="FFFFFF"/>
                </a:solidFill>
              </a:rPr>
              <a:t>General </a:t>
            </a:r>
            <a:r>
              <a:rPr lang="en-US" sz="4000" dirty="0">
                <a:solidFill>
                  <a:srgbClr val="FFFFFF"/>
                </a:solidFill>
              </a:rPr>
              <a:t>Conference.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853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85348"/>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5171" name="Text Box 3"/>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12">
            <a:hlinkClick r:id="rId2" action="ppaction://hlinksldjump"/>
          </p:cNvPr>
          <p:cNvSpPr>
            <a:spLocks noChangeArrowheads="1"/>
          </p:cNvSpPr>
          <p:nvPr/>
        </p:nvSpPr>
        <p:spPr bwMode="auto">
          <a:xfrm>
            <a:off x="4114800" y="48006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35172" name="TextBox 4"/>
          <p:cNvSpPr txBox="1">
            <a:spLocks noChangeArrowheads="1"/>
          </p:cNvSpPr>
          <p:nvPr/>
        </p:nvSpPr>
        <p:spPr bwMode="auto">
          <a:xfrm>
            <a:off x="457200" y="1066800"/>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rgbClr val="FFFFFF"/>
                </a:solidFill>
              </a:rPr>
              <a:t>10 day social media fast. </a:t>
            </a:r>
            <a:endParaRPr lang="en-US" sz="3200" dirty="0" smtClean="0">
              <a:solidFill>
                <a:srgbClr val="FFFFFF"/>
              </a:solidFill>
            </a:endParaRPr>
          </a:p>
          <a:p>
            <a:pPr algn="ctr"/>
            <a:r>
              <a:rPr lang="en-US" sz="3200" dirty="0" smtClean="0">
                <a:solidFill>
                  <a:srgbClr val="FFFFFF"/>
                </a:solidFill>
              </a:rPr>
              <a:t>Read </a:t>
            </a:r>
            <a:r>
              <a:rPr lang="en-US" sz="3200" dirty="0">
                <a:solidFill>
                  <a:srgbClr val="FFFFFF"/>
                </a:solidFill>
              </a:rPr>
              <a:t>the Book of Mormon between now </a:t>
            </a:r>
            <a:endParaRPr lang="en-US" sz="3200" dirty="0" smtClean="0">
              <a:solidFill>
                <a:srgbClr val="FFFFFF"/>
              </a:solidFill>
            </a:endParaRPr>
          </a:p>
          <a:p>
            <a:pPr algn="ctr"/>
            <a:r>
              <a:rPr lang="en-US" sz="3200" dirty="0" smtClean="0">
                <a:solidFill>
                  <a:srgbClr val="FFFFFF"/>
                </a:solidFill>
              </a:rPr>
              <a:t>and </a:t>
            </a:r>
            <a:r>
              <a:rPr lang="en-US" sz="3200" dirty="0">
                <a:solidFill>
                  <a:srgbClr val="FFFFFF"/>
                </a:solidFill>
              </a:rPr>
              <a:t>the end of the year. </a:t>
            </a:r>
            <a:endParaRPr lang="en-US" sz="3200" dirty="0" smtClean="0">
              <a:solidFill>
                <a:srgbClr val="FFFFFF"/>
              </a:solidFill>
            </a:endParaRPr>
          </a:p>
          <a:p>
            <a:pPr algn="ctr"/>
            <a:r>
              <a:rPr lang="en-US" sz="3200" dirty="0" smtClean="0">
                <a:solidFill>
                  <a:srgbClr val="FFFFFF"/>
                </a:solidFill>
              </a:rPr>
              <a:t>Establish </a:t>
            </a:r>
            <a:r>
              <a:rPr lang="en-US" sz="3200" dirty="0">
                <a:solidFill>
                  <a:srgbClr val="FFFFFF"/>
                </a:solidFill>
              </a:rPr>
              <a:t>a pattern of regular temple attendance. Participate fully in Relief Society.</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13316" name="Text Box 4"/>
          <p:cNvSpPr txBox="1">
            <a:spLocks noChangeArrowheads="1"/>
          </p:cNvSpPr>
          <p:nvPr/>
        </p:nvSpPr>
        <p:spPr bwMode="auto">
          <a:xfrm>
            <a:off x="381000" y="9144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3" name="TextBox 2"/>
          <p:cNvSpPr txBox="1"/>
          <p:nvPr/>
        </p:nvSpPr>
        <p:spPr>
          <a:xfrm>
            <a:off x="609600" y="838200"/>
            <a:ext cx="7696200" cy="2554545"/>
          </a:xfrm>
          <a:prstGeom prst="rect">
            <a:avLst/>
          </a:prstGeom>
          <a:noFill/>
        </p:spPr>
        <p:txBody>
          <a:bodyPr wrap="square" rtlCol="0">
            <a:spAutoFit/>
          </a:bodyPr>
          <a:lstStyle/>
          <a:p>
            <a:pPr algn="ctr"/>
            <a:r>
              <a:rPr lang="en-US" sz="4000" dirty="0">
                <a:solidFill>
                  <a:srgbClr val="FFFFFF"/>
                </a:solidFill>
              </a:rPr>
              <a:t>Elder </a:t>
            </a:r>
            <a:r>
              <a:rPr lang="en-US" sz="4000" dirty="0" err="1">
                <a:solidFill>
                  <a:srgbClr val="FFFFFF"/>
                </a:solidFill>
              </a:rPr>
              <a:t>Ulisses</a:t>
            </a:r>
            <a:r>
              <a:rPr lang="en-US" sz="4000" dirty="0">
                <a:solidFill>
                  <a:srgbClr val="FFFFFF"/>
                </a:solidFill>
              </a:rPr>
              <a:t> </a:t>
            </a:r>
            <a:r>
              <a:rPr lang="en-US" sz="4000" dirty="0" err="1">
                <a:solidFill>
                  <a:srgbClr val="FFFFFF"/>
                </a:solidFill>
              </a:rPr>
              <a:t>Soares</a:t>
            </a:r>
            <a:r>
              <a:rPr lang="en-US" sz="4000" dirty="0">
                <a:solidFill>
                  <a:srgbClr val="FFFFFF"/>
                </a:solidFill>
              </a:rPr>
              <a:t> quoted this doctrinal mastery scripture about the worth of souls. Be the first to find the scripture!</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340" name="TextBox 4"/>
          <p:cNvSpPr txBox="1">
            <a:spLocks noChangeArrowheads="1"/>
          </p:cNvSpPr>
          <p:nvPr/>
        </p:nvSpPr>
        <p:spPr bwMode="auto">
          <a:xfrm>
            <a:off x="609600" y="9906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Doctrine &amp; Covenants 18:10-11</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153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TextBox 1"/>
          <p:cNvSpPr txBox="1"/>
          <p:nvPr/>
        </p:nvSpPr>
        <p:spPr>
          <a:xfrm>
            <a:off x="685800" y="762000"/>
            <a:ext cx="7772400" cy="5632311"/>
          </a:xfrm>
          <a:prstGeom prst="rect">
            <a:avLst/>
          </a:prstGeom>
          <a:noFill/>
        </p:spPr>
        <p:txBody>
          <a:bodyPr wrap="square" rtlCol="0">
            <a:spAutoFit/>
          </a:bodyPr>
          <a:lstStyle/>
          <a:p>
            <a:r>
              <a:rPr lang="en-US" sz="4000" dirty="0">
                <a:solidFill>
                  <a:srgbClr val="FFFFFF"/>
                </a:solidFill>
              </a:rPr>
              <a:t>Elder Steven R. </a:t>
            </a:r>
            <a:r>
              <a:rPr lang="en-US" sz="4000" dirty="0" err="1">
                <a:solidFill>
                  <a:srgbClr val="FFFFFF"/>
                </a:solidFill>
              </a:rPr>
              <a:t>Bangerter</a:t>
            </a:r>
            <a:r>
              <a:rPr lang="en-US" sz="4000" dirty="0">
                <a:solidFill>
                  <a:srgbClr val="FFFFFF"/>
                </a:solidFill>
              </a:rPr>
              <a:t> said, "Consistent, wholesome family _________ that include prayer, scripture reading, family home evening and attendance at Church meetings, though seemingly small and simple, create a culture of love, respect, unity and security." Fill in the blank</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4800" dirty="0"/>
          </a:p>
        </p:txBody>
      </p:sp>
      <p:sp>
        <p:nvSpPr>
          <p:cNvPr id="16387" name="Text Box 3"/>
          <p:cNvSpPr txBox="1">
            <a:spLocks noChangeArrowheads="1"/>
          </p:cNvSpPr>
          <p:nvPr/>
        </p:nvSpPr>
        <p:spPr bwMode="auto">
          <a:xfrm>
            <a:off x="0" y="0"/>
            <a:ext cx="1828800" cy="58420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32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3200"/>
          </a:p>
        </p:txBody>
      </p:sp>
      <p:sp>
        <p:nvSpPr>
          <p:cNvPr id="16388" name="TextBox 4"/>
          <p:cNvSpPr txBox="1">
            <a:spLocks noChangeArrowheads="1"/>
          </p:cNvSpPr>
          <p:nvPr/>
        </p:nvSpPr>
        <p:spPr bwMode="auto">
          <a:xfrm>
            <a:off x="609600" y="838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Traditions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700" y="-254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17412" name="Text Box 4"/>
          <p:cNvSpPr txBox="1">
            <a:spLocks noChangeArrowheads="1"/>
          </p:cNvSpPr>
          <p:nvPr/>
        </p:nvSpPr>
        <p:spPr bwMode="auto">
          <a:xfrm>
            <a:off x="381000" y="14478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3" name="TextBox 2"/>
          <p:cNvSpPr txBox="1"/>
          <p:nvPr/>
        </p:nvSpPr>
        <p:spPr>
          <a:xfrm>
            <a:off x="381000" y="1905000"/>
            <a:ext cx="8382000" cy="2862322"/>
          </a:xfrm>
          <a:prstGeom prst="rect">
            <a:avLst/>
          </a:prstGeom>
          <a:noFill/>
        </p:spPr>
        <p:txBody>
          <a:bodyPr wrap="square" rtlCol="0">
            <a:spAutoFit/>
          </a:bodyPr>
          <a:lstStyle/>
          <a:p>
            <a:r>
              <a:rPr lang="en-US" sz="3600" dirty="0">
                <a:solidFill>
                  <a:srgbClr val="FFFFFF"/>
                </a:solidFill>
              </a:rPr>
              <a:t>Elder David A. </a:t>
            </a:r>
            <a:r>
              <a:rPr lang="en-US" sz="3600" dirty="0" err="1">
                <a:solidFill>
                  <a:srgbClr val="FFFFFF"/>
                </a:solidFill>
              </a:rPr>
              <a:t>Bednar</a:t>
            </a:r>
            <a:r>
              <a:rPr lang="en-US" sz="3600" dirty="0">
                <a:solidFill>
                  <a:srgbClr val="FFFFFF"/>
                </a:solidFill>
              </a:rPr>
              <a:t> compared “gathering together in one all things in Christ”</a:t>
            </a:r>
          </a:p>
          <a:p>
            <a:r>
              <a:rPr lang="en-US" sz="3600" dirty="0">
                <a:solidFill>
                  <a:srgbClr val="FFFFFF"/>
                </a:solidFill>
              </a:rPr>
              <a:t>to what everyday object which obtains its strength from many intertwined individual strands?</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228600" y="685800"/>
            <a:ext cx="8686800" cy="769441"/>
          </a:xfrm>
          <a:prstGeom prst="rect">
            <a:avLst/>
          </a:prstGeom>
          <a:noFill/>
        </p:spPr>
        <p:txBody>
          <a:bodyPr wrap="square" rtlCol="0">
            <a:spAutoFit/>
          </a:bodyPr>
          <a:lstStyle/>
          <a:p>
            <a:pPr algn="ctr"/>
            <a:r>
              <a:rPr lang="en-US" sz="4400" dirty="0" smtClean="0">
                <a:solidFill>
                  <a:srgbClr val="FFFFFF"/>
                </a:solidFill>
              </a:rPr>
              <a:t>Rope</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94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685800" y="838200"/>
            <a:ext cx="7848600" cy="3785652"/>
          </a:xfrm>
          <a:prstGeom prst="rect">
            <a:avLst/>
          </a:prstGeom>
          <a:noFill/>
        </p:spPr>
        <p:txBody>
          <a:bodyPr wrap="square" rtlCol="0">
            <a:spAutoFit/>
          </a:bodyPr>
          <a:lstStyle/>
          <a:p>
            <a:r>
              <a:rPr lang="en-US" sz="4000" dirty="0">
                <a:solidFill>
                  <a:srgbClr val="FFFFFF"/>
                </a:solidFill>
              </a:rPr>
              <a:t>President </a:t>
            </a:r>
            <a:r>
              <a:rPr lang="en-US" sz="4000" dirty="0" err="1">
                <a:solidFill>
                  <a:srgbClr val="FFFFFF"/>
                </a:solidFill>
              </a:rPr>
              <a:t>Dallin</a:t>
            </a:r>
            <a:r>
              <a:rPr lang="en-US" sz="4000" dirty="0">
                <a:solidFill>
                  <a:srgbClr val="FFFFFF"/>
                </a:solidFill>
              </a:rPr>
              <a:t> H. Oaks taught this doctrine, “______ is eternal. Before we were born on this earth, we all lived as male and female spirits in the presence of God.” Fill in the blank.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467600" cy="646331"/>
          </a:xfrm>
          <a:prstGeom prst="rect">
            <a:avLst/>
          </a:prstGeom>
          <a:noFill/>
        </p:spPr>
        <p:txBody>
          <a:bodyPr wrap="square" rtlCol="0">
            <a:spAutoFit/>
          </a:bodyPr>
          <a:lstStyle/>
          <a:p>
            <a:pPr algn="ctr"/>
            <a:r>
              <a:rPr lang="en-US" sz="3600" dirty="0" smtClean="0">
                <a:solidFill>
                  <a:srgbClr val="FFFFFF"/>
                </a:solidFill>
              </a:rPr>
              <a:t>Gender</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329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3299"/>
                                        </p:tgtEl>
                                        <p:attrNameLst>
                                          <p:attrName>style.visibility</p:attrName>
                                        </p:attrNameLst>
                                      </p:cBhvr>
                                      <p:to>
                                        <p:strVal val="visible"/>
                                      </p:to>
                                    </p:set>
                                    <p:animEffect transition="in" filter="box(out)">
                                      <p:cBhvr>
                                        <p:cTn id="7" dur="500"/>
                                        <p:tgtEl>
                                          <p:spTgt spid="18329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97"/>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80" name="Rectangle 124">
            <a:hlinkClick r:id="rId2" action="ppaction://hlinksldjump"/>
          </p:cNvPr>
          <p:cNvSpPr>
            <a:spLocks noChangeArrowheads="1"/>
          </p:cNvSpPr>
          <p:nvPr/>
        </p:nvSpPr>
        <p:spPr bwMode="auto">
          <a:xfrm>
            <a:off x="0" y="0"/>
            <a:ext cx="9144000" cy="6934200"/>
          </a:xfrm>
          <a:prstGeom prst="rect">
            <a:avLst/>
          </a:prstGeom>
          <a:solidFill>
            <a:srgbClr val="3366FF">
              <a:alpha val="67000"/>
            </a:srgbClr>
          </a:solidFill>
          <a:ln w="76200">
            <a:solidFill>
              <a:schemeClr val="tx1"/>
            </a:solidFill>
            <a:miter lim="800000"/>
            <a:headEnd/>
            <a:tailEnd/>
          </a:ln>
        </p:spPr>
        <p:txBody>
          <a:bodyPr wrap="none" anchor="ctr"/>
          <a:lstStyle/>
          <a:p>
            <a:endParaRPr lang="en-US"/>
          </a:p>
        </p:txBody>
      </p:sp>
      <p:sp>
        <p:nvSpPr>
          <p:cNvPr id="4098" name="Rectangle 124">
            <a:hlinkClick r:id="rId3" action="ppaction://hlinksldjump"/>
          </p:cNvPr>
          <p:cNvSpPr>
            <a:spLocks noChangeArrowheads="1"/>
          </p:cNvSpPr>
          <p:nvPr/>
        </p:nvSpPr>
        <p:spPr bwMode="auto">
          <a:xfrm>
            <a:off x="0" y="609600"/>
            <a:ext cx="6172200" cy="61722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4099" name="AutoShape 2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1" name="AutoShape 244"/>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2" name="AutoShape 245"/>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3" name="AutoShape 246"/>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4" name="AutoShape 247"/>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5" name="Text Box 248"/>
          <p:cNvSpPr txBox="1">
            <a:spLocks noChangeArrowheads="1"/>
          </p:cNvSpPr>
          <p:nvPr/>
        </p:nvSpPr>
        <p:spPr bwMode="auto">
          <a:xfrm>
            <a:off x="152400" y="838200"/>
            <a:ext cx="1219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rPr>
              <a:t>Doctrinal</a:t>
            </a:r>
          </a:p>
          <a:p>
            <a:pPr algn="ctr">
              <a:spcBef>
                <a:spcPct val="50000"/>
              </a:spcBef>
            </a:pPr>
            <a:r>
              <a:rPr lang="en-US" sz="1400" b="1" dirty="0" smtClean="0">
                <a:solidFill>
                  <a:schemeClr val="bg1"/>
                </a:solidFill>
                <a:latin typeface="Arial" charset="0"/>
              </a:rPr>
              <a:t>Mastery</a:t>
            </a:r>
            <a:endParaRPr lang="en-US" sz="1400" b="1" dirty="0" smtClean="0">
              <a:solidFill>
                <a:schemeClr val="bg1"/>
              </a:solidFill>
              <a:latin typeface="Arial" charset="0"/>
            </a:endParaRPr>
          </a:p>
        </p:txBody>
      </p:sp>
      <p:sp>
        <p:nvSpPr>
          <p:cNvPr id="4106" name="Text Box 249"/>
          <p:cNvSpPr txBox="1">
            <a:spLocks noChangeArrowheads="1"/>
          </p:cNvSpPr>
          <p:nvPr/>
        </p:nvSpPr>
        <p:spPr bwMode="auto">
          <a:xfrm>
            <a:off x="1295400" y="838200"/>
            <a:ext cx="1371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b="1" dirty="0" smtClean="0">
                <a:solidFill>
                  <a:schemeClr val="bg1"/>
                </a:solidFill>
                <a:latin typeface="Arial" charset="0"/>
              </a:rPr>
              <a:t>Words of</a:t>
            </a:r>
          </a:p>
          <a:p>
            <a:pPr algn="ctr"/>
            <a:r>
              <a:rPr lang="en-US" sz="1600" b="1" dirty="0" smtClean="0">
                <a:solidFill>
                  <a:schemeClr val="bg1"/>
                </a:solidFill>
                <a:latin typeface="Arial" charset="0"/>
              </a:rPr>
              <a:t>Wisdom</a:t>
            </a:r>
            <a:endParaRPr lang="en-US" sz="1600" b="1" dirty="0">
              <a:solidFill>
                <a:schemeClr val="bg1"/>
              </a:solidFill>
              <a:latin typeface="Arial" charset="0"/>
            </a:endParaRPr>
          </a:p>
        </p:txBody>
      </p:sp>
      <p:sp>
        <p:nvSpPr>
          <p:cNvPr id="4107" name="Text Box 250"/>
          <p:cNvSpPr txBox="1">
            <a:spLocks noChangeArrowheads="1"/>
          </p:cNvSpPr>
          <p:nvPr/>
        </p:nvSpPr>
        <p:spPr bwMode="auto">
          <a:xfrm>
            <a:off x="4876800" y="762000"/>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smtClean="0">
                <a:solidFill>
                  <a:schemeClr val="bg1"/>
                </a:solidFill>
                <a:latin typeface="Arial" charset="0"/>
              </a:rPr>
              <a:t>What</a:t>
            </a:r>
          </a:p>
          <a:p>
            <a:pPr algn="ctr">
              <a:spcBef>
                <a:spcPct val="50000"/>
              </a:spcBef>
            </a:pPr>
            <a:r>
              <a:rPr lang="en-US" sz="1200" b="1" dirty="0" smtClean="0">
                <a:solidFill>
                  <a:schemeClr val="bg1"/>
                </a:solidFill>
                <a:latin typeface="Arial" charset="0"/>
              </a:rPr>
              <a:t>Should</a:t>
            </a:r>
          </a:p>
          <a:p>
            <a:pPr algn="ctr">
              <a:spcBef>
                <a:spcPct val="50000"/>
              </a:spcBef>
            </a:pPr>
            <a:r>
              <a:rPr lang="en-US" sz="1200" b="1" dirty="0" smtClean="0">
                <a:solidFill>
                  <a:schemeClr val="bg1"/>
                </a:solidFill>
                <a:latin typeface="Arial" charset="0"/>
              </a:rPr>
              <a:t>We Do</a:t>
            </a:r>
            <a:endParaRPr lang="en-US" sz="1200" b="1" dirty="0">
              <a:solidFill>
                <a:schemeClr val="bg1"/>
              </a:solidFill>
              <a:latin typeface="Arial" charset="0"/>
            </a:endParaRPr>
          </a:p>
        </p:txBody>
      </p:sp>
      <p:sp>
        <p:nvSpPr>
          <p:cNvPr id="2300" name="Text Box 252"/>
          <p:cNvSpPr txBox="1">
            <a:spLocks noChangeArrowheads="1"/>
          </p:cNvSpPr>
          <p:nvPr/>
        </p:nvSpPr>
        <p:spPr bwMode="auto">
          <a:xfrm>
            <a:off x="2514600" y="533400"/>
            <a:ext cx="1371600" cy="584776"/>
          </a:xfrm>
          <a:prstGeom prst="rect">
            <a:avLst/>
          </a:prstGeom>
          <a:noFill/>
          <a:ln w="9525">
            <a:noFill/>
            <a:miter lim="800000"/>
            <a:headEnd/>
            <a:tailEnd/>
          </a:ln>
          <a:effectLst/>
        </p:spPr>
        <p:txBody>
          <a:bodyPr>
            <a:spAutoFit/>
          </a:bodyPr>
          <a:lstStyle/>
          <a:p>
            <a:pPr>
              <a:defRPr/>
            </a:pPr>
            <a:endParaRPr lang="en-US" sz="1600" dirty="0">
              <a:cs typeface="+mn-cs"/>
            </a:endParaRPr>
          </a:p>
          <a:p>
            <a:pPr algn="ctr">
              <a:defRPr/>
            </a:pPr>
            <a:endParaRPr lang="en-US" sz="1600" b="1" spc="-100" dirty="0">
              <a:solidFill>
                <a:schemeClr val="bg1"/>
              </a:solidFill>
              <a:latin typeface="Arial" charset="0"/>
              <a:ea typeface="+mn-ea"/>
              <a:cs typeface="+mn-cs"/>
            </a:endParaRPr>
          </a:p>
        </p:txBody>
      </p:sp>
      <p:sp>
        <p:nvSpPr>
          <p:cNvPr id="4110" name="AutoShape 2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1" name="Text Box 254">
            <a:hlinkClick r:id="rId4" action="ppaction://hlinksldjump" highlightClick="1">
              <a:snd r:embed="rId5"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4" action="ppaction://hlinksldjump"/>
              </a:rPr>
              <a:t>$100</a:t>
            </a:r>
            <a:endParaRPr lang="en-US" sz="2800" b="1" dirty="0">
              <a:solidFill>
                <a:schemeClr val="bg1"/>
              </a:solidFill>
              <a:latin typeface="Arial" charset="0"/>
            </a:endParaRPr>
          </a:p>
        </p:txBody>
      </p:sp>
      <p:sp>
        <p:nvSpPr>
          <p:cNvPr id="4112" name="AutoShape 227"/>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Text Box 260">
            <a:hlinkClick r:id="rId6" action="ppaction://hlinksldjump">
              <a:snd r:embed="rId5"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$100</a:t>
            </a:r>
            <a:endParaRPr lang="en-US" sz="2800" b="1">
              <a:solidFill>
                <a:schemeClr val="bg1"/>
              </a:solidFill>
              <a:latin typeface="Arial" charset="0"/>
            </a:endParaRPr>
          </a:p>
        </p:txBody>
      </p:sp>
      <p:sp>
        <p:nvSpPr>
          <p:cNvPr id="4114" name="AutoShape 221"/>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Text Box 261">
            <a:hlinkClick r:id="" action="ppaction://noaction">
              <a:snd r:embed="rId5"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$100</a:t>
            </a:r>
            <a:endParaRPr lang="en-US" sz="2800" b="1">
              <a:solidFill>
                <a:schemeClr val="bg1"/>
              </a:solidFill>
              <a:latin typeface="Arial" charset="0"/>
            </a:endParaRPr>
          </a:p>
        </p:txBody>
      </p:sp>
      <p:sp>
        <p:nvSpPr>
          <p:cNvPr id="4116" name="AutoShape 215"/>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7" name="Text Box 262">
            <a:hlinkClick r:id="rId8" action="ppaction://hlinksldjump">
              <a:snd r:embed="rId5"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8" action="ppaction://hlinksldjump"/>
              </a:rPr>
              <a:t>$100</a:t>
            </a:r>
            <a:endParaRPr lang="en-US" sz="2800" b="1" dirty="0">
              <a:solidFill>
                <a:schemeClr val="bg1"/>
              </a:solidFill>
              <a:latin typeface="Arial" charset="0"/>
            </a:endParaRPr>
          </a:p>
        </p:txBody>
      </p:sp>
      <p:sp>
        <p:nvSpPr>
          <p:cNvPr id="4118" name="AutoShape 209"/>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9" name="Text Box 263">
            <a:hlinkClick r:id="rId9" action="ppaction://hlinksldjump">
              <a:snd r:embed="rId5"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$100</a:t>
            </a:r>
            <a:endParaRPr lang="en-US" sz="2800" b="1">
              <a:solidFill>
                <a:schemeClr val="bg1"/>
              </a:solidFill>
              <a:latin typeface="Arial" charset="0"/>
            </a:endParaRPr>
          </a:p>
        </p:txBody>
      </p:sp>
      <p:sp>
        <p:nvSpPr>
          <p:cNvPr id="4122" name="AutoShape 2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3" name="Text Box 265">
            <a:hlinkClick r:id="rId10" action="ppaction://hlinksldjump">
              <a:snd r:embed="rId5"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0" action="ppaction://hlinksldjump"/>
              </a:rPr>
              <a:t>$200</a:t>
            </a:r>
            <a:endParaRPr lang="en-US" sz="2800" b="1" dirty="0">
              <a:solidFill>
                <a:schemeClr val="bg1"/>
              </a:solidFill>
              <a:latin typeface="Arial" charset="0"/>
            </a:endParaRPr>
          </a:p>
        </p:txBody>
      </p:sp>
      <p:sp>
        <p:nvSpPr>
          <p:cNvPr id="4124" name="AutoShape 226"/>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5" name="Text Box 266">
            <a:hlinkClick r:id="rId11" action="ppaction://hlinksldjump">
              <a:snd r:embed="rId5"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$200</a:t>
            </a:r>
            <a:endParaRPr lang="en-US" sz="2800" b="1">
              <a:solidFill>
                <a:schemeClr val="bg1"/>
              </a:solidFill>
              <a:latin typeface="Arial" charset="0"/>
            </a:endParaRPr>
          </a:p>
        </p:txBody>
      </p:sp>
      <p:sp>
        <p:nvSpPr>
          <p:cNvPr id="4126" name="AutoShape 220"/>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7" name="Text Box 267">
            <a:hlinkClick r:id="rId12" action="ppaction://hlinksldjump">
              <a:snd r:embed="rId5"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$200</a:t>
            </a:r>
            <a:endParaRPr lang="en-US" sz="2800" b="1">
              <a:solidFill>
                <a:schemeClr val="bg1"/>
              </a:solidFill>
              <a:latin typeface="Arial" charset="0"/>
            </a:endParaRPr>
          </a:p>
        </p:txBody>
      </p:sp>
      <p:sp>
        <p:nvSpPr>
          <p:cNvPr id="4128" name="AutoShape 214"/>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9" name="Text Box 268">
            <a:hlinkClick r:id="rId13" action="ppaction://hlinksldjump">
              <a:snd r:embed="rId5"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$200</a:t>
            </a:r>
            <a:endParaRPr lang="en-US" sz="2800" b="1">
              <a:solidFill>
                <a:schemeClr val="bg1"/>
              </a:solidFill>
              <a:latin typeface="Arial" charset="0"/>
            </a:endParaRPr>
          </a:p>
        </p:txBody>
      </p:sp>
      <p:sp>
        <p:nvSpPr>
          <p:cNvPr id="4130" name="AutoShape 208"/>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Text Box 269">
            <a:hlinkClick r:id="rId14" action="ppaction://hlinksldjump">
              <a:snd r:embed="rId5"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$200</a:t>
            </a:r>
            <a:endParaRPr lang="en-US" sz="2800" b="1">
              <a:solidFill>
                <a:schemeClr val="bg1"/>
              </a:solidFill>
              <a:latin typeface="Arial" charset="0"/>
            </a:endParaRPr>
          </a:p>
        </p:txBody>
      </p:sp>
      <p:sp>
        <p:nvSpPr>
          <p:cNvPr id="4134" name="AutoShape 2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Text Box 271">
            <a:hlinkClick r:id="rId15" action="ppaction://hlinksldjump">
              <a:snd r:embed="rId5"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$300</a:t>
            </a:r>
            <a:endParaRPr lang="en-US" sz="2800" b="1">
              <a:solidFill>
                <a:schemeClr val="bg1"/>
              </a:solidFill>
              <a:latin typeface="Arial" charset="0"/>
            </a:endParaRPr>
          </a:p>
        </p:txBody>
      </p:sp>
      <p:sp>
        <p:nvSpPr>
          <p:cNvPr id="4136" name="AutoShape 225"/>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 name="Text Box 272">
            <a:hlinkClick r:id="rId16" action="ppaction://hlinksldjump">
              <a:snd r:embed="rId5"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$300</a:t>
            </a:r>
            <a:endParaRPr lang="en-US" sz="2800" b="1">
              <a:solidFill>
                <a:schemeClr val="bg1"/>
              </a:solidFill>
              <a:latin typeface="Arial" charset="0"/>
            </a:endParaRPr>
          </a:p>
        </p:txBody>
      </p:sp>
      <p:sp>
        <p:nvSpPr>
          <p:cNvPr id="4138" name="AutoShape 219"/>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9" name="Text Box 273">
            <a:hlinkClick r:id="rId17" action="ppaction://hlinksldjump">
              <a:snd r:embed="rId5"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7" action="ppaction://hlinksldjump"/>
              </a:rPr>
              <a:t>$300</a:t>
            </a:r>
            <a:endParaRPr lang="en-US" sz="2800" b="1">
              <a:solidFill>
                <a:schemeClr val="bg1"/>
              </a:solidFill>
              <a:latin typeface="Arial" charset="0"/>
            </a:endParaRPr>
          </a:p>
        </p:txBody>
      </p:sp>
      <p:sp>
        <p:nvSpPr>
          <p:cNvPr id="4140" name="AutoShape 213"/>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1" name="Text Box 274">
            <a:hlinkClick r:id="rId18" action="ppaction://hlinksldjump">
              <a:snd r:embed="rId5"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$300</a:t>
            </a:r>
            <a:endParaRPr lang="en-US" sz="2800" b="1">
              <a:solidFill>
                <a:schemeClr val="bg1"/>
              </a:solidFill>
              <a:latin typeface="Arial" charset="0"/>
            </a:endParaRPr>
          </a:p>
        </p:txBody>
      </p:sp>
      <p:sp>
        <p:nvSpPr>
          <p:cNvPr id="4142" name="AutoShape 207"/>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3" name="Text Box 275">
            <a:hlinkClick r:id="rId19" action="ppaction://hlinksldjump">
              <a:snd r:embed="rId5"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9" action="ppaction://hlinksldjump"/>
              </a:rPr>
              <a:t>$300</a:t>
            </a:r>
            <a:endParaRPr lang="en-US" sz="2800" b="1" dirty="0">
              <a:solidFill>
                <a:schemeClr val="bg1"/>
              </a:solidFill>
              <a:latin typeface="Arial" charset="0"/>
            </a:endParaRPr>
          </a:p>
        </p:txBody>
      </p:sp>
      <p:sp>
        <p:nvSpPr>
          <p:cNvPr id="4146" name="AutoShape 2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7" name="Text Box 277">
            <a:hlinkClick r:id="rId20" action="ppaction://hlinksldjump">
              <a:snd r:embed="rId5"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$400</a:t>
            </a:r>
            <a:endParaRPr lang="en-US" sz="2800" b="1">
              <a:solidFill>
                <a:schemeClr val="bg1"/>
              </a:solidFill>
              <a:latin typeface="Arial" charset="0"/>
            </a:endParaRPr>
          </a:p>
        </p:txBody>
      </p:sp>
      <p:sp>
        <p:nvSpPr>
          <p:cNvPr id="4148" name="AutoShape 224"/>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9" name="Text Box 278">
            <a:hlinkClick r:id="" action="ppaction://noaction">
              <a:snd r:embed="rId5"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$400</a:t>
            </a:r>
            <a:endParaRPr lang="en-US" sz="2800" b="1">
              <a:solidFill>
                <a:schemeClr val="bg1"/>
              </a:solidFill>
              <a:latin typeface="Arial" charset="0"/>
            </a:endParaRPr>
          </a:p>
        </p:txBody>
      </p:sp>
      <p:sp>
        <p:nvSpPr>
          <p:cNvPr id="4150" name="AutoShape 218"/>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1" name="Text Box 279">
            <a:hlinkClick r:id="rId22" action="ppaction://hlinksldjump">
              <a:snd r:embed="rId5"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$400</a:t>
            </a:r>
            <a:endParaRPr lang="en-US" sz="2800" b="1">
              <a:solidFill>
                <a:schemeClr val="bg1"/>
              </a:solidFill>
              <a:latin typeface="Arial" charset="0"/>
            </a:endParaRPr>
          </a:p>
        </p:txBody>
      </p:sp>
      <p:sp>
        <p:nvSpPr>
          <p:cNvPr id="4152" name="AutoShape 212"/>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3" name="Text Box 280">
            <a:hlinkClick r:id="rId24" action="ppaction://hlinksldjump">
              <a:snd r:embed="rId5"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$400</a:t>
            </a:r>
            <a:endParaRPr lang="en-US" sz="2800" b="1">
              <a:solidFill>
                <a:schemeClr val="bg1"/>
              </a:solidFill>
              <a:latin typeface="Arial" charset="0"/>
            </a:endParaRPr>
          </a:p>
        </p:txBody>
      </p:sp>
      <p:sp>
        <p:nvSpPr>
          <p:cNvPr id="4154" name="AutoShape 206"/>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5" name="Text Box 281">
            <a:hlinkClick r:id="rId25" action="ppaction://hlinksldjump">
              <a:snd r:embed="rId5"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$400</a:t>
            </a:r>
            <a:endParaRPr lang="en-US" sz="2800" b="1">
              <a:solidFill>
                <a:schemeClr val="bg1"/>
              </a:solidFill>
              <a:latin typeface="Arial" charset="0"/>
            </a:endParaRPr>
          </a:p>
        </p:txBody>
      </p:sp>
      <p:sp>
        <p:nvSpPr>
          <p:cNvPr id="4158" name="AutoShape 2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9" name="Text Box 283">
            <a:hlinkClick r:id="rId27" action="ppaction://hlinksldjump">
              <a:snd r:embed="rId5"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$500</a:t>
            </a:r>
            <a:endParaRPr lang="en-US" sz="2800" b="1">
              <a:solidFill>
                <a:schemeClr val="bg1"/>
              </a:solidFill>
              <a:latin typeface="Arial" charset="0"/>
            </a:endParaRPr>
          </a:p>
        </p:txBody>
      </p:sp>
      <p:sp>
        <p:nvSpPr>
          <p:cNvPr id="4160" name="AutoShape 223"/>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1" name="Text Box 284">
            <a:hlinkClick r:id="rId28" action="ppaction://hlinksldjump">
              <a:snd r:embed="rId5"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$500</a:t>
            </a:r>
            <a:endParaRPr lang="en-US" sz="2800" b="1">
              <a:solidFill>
                <a:schemeClr val="bg1"/>
              </a:solidFill>
              <a:latin typeface="Arial" charset="0"/>
            </a:endParaRPr>
          </a:p>
        </p:txBody>
      </p:sp>
      <p:sp>
        <p:nvSpPr>
          <p:cNvPr id="4162" name="AutoShape 217"/>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3" name="Text Box 285">
            <a:hlinkClick r:id="rId23" action="ppaction://hlinksldjump">
              <a:snd r:embed="rId5"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$500</a:t>
            </a:r>
            <a:endParaRPr lang="en-US" sz="2800" b="1">
              <a:solidFill>
                <a:schemeClr val="bg1"/>
              </a:solidFill>
              <a:latin typeface="Arial" charset="0"/>
            </a:endParaRPr>
          </a:p>
        </p:txBody>
      </p:sp>
      <p:sp>
        <p:nvSpPr>
          <p:cNvPr id="4164" name="AutoShape 211"/>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5" name="Text Box 286">
            <a:hlinkClick r:id="rId30" action="ppaction://hlinksldjump">
              <a:snd r:embed="rId5"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0" action="ppaction://hlinksldjump"/>
              </a:rPr>
              <a:t>$500</a:t>
            </a:r>
            <a:endParaRPr lang="en-US" sz="2800" b="1">
              <a:solidFill>
                <a:schemeClr val="bg1"/>
              </a:solidFill>
              <a:latin typeface="Arial" charset="0"/>
            </a:endParaRPr>
          </a:p>
        </p:txBody>
      </p:sp>
      <p:sp>
        <p:nvSpPr>
          <p:cNvPr id="4166" name="AutoShape 205"/>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7" name="Text Box 287">
            <a:hlinkClick r:id="rId31" action="ppaction://hlinksldjump">
              <a:snd r:embed="rId5"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2" action="ppaction://hlinksldjump"/>
              </a:rPr>
              <a:t>$500</a:t>
            </a:r>
            <a:endParaRPr lang="en-US" sz="2800" b="1">
              <a:solidFill>
                <a:schemeClr val="bg1"/>
              </a:solidFill>
              <a:latin typeface="Arial" charset="0"/>
            </a:endParaRPr>
          </a:p>
        </p:txBody>
      </p:sp>
      <p:sp>
        <p:nvSpPr>
          <p:cNvPr id="4170" name="AutoShape 324">
            <a:hlinkClick r:id="rId33" action="ppaction://hlinksldjump"/>
          </p:cNvPr>
          <p:cNvSpPr>
            <a:spLocks noChangeArrowheads="1"/>
          </p:cNvSpPr>
          <p:nvPr/>
        </p:nvSpPr>
        <p:spPr bwMode="auto">
          <a:xfrm>
            <a:off x="7924800"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1" name="Text Box 325">
            <a:hlinkClick r:id="rId33" action="ppaction://hlinksldjump"/>
          </p:cNvPr>
          <p:cNvSpPr txBox="1">
            <a:spLocks noChangeArrowheads="1"/>
          </p:cNvSpPr>
          <p:nvPr/>
        </p:nvSpPr>
        <p:spPr bwMode="auto">
          <a:xfrm>
            <a:off x="7918450"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2</a:t>
            </a:r>
          </a:p>
        </p:txBody>
      </p:sp>
      <p:sp>
        <p:nvSpPr>
          <p:cNvPr id="4172" name="AutoShape 327">
            <a:hlinkClick r:id="rId34" action="ppaction://hlinksldjump"/>
          </p:cNvPr>
          <p:cNvSpPr>
            <a:spLocks noChangeArrowheads="1"/>
          </p:cNvSpPr>
          <p:nvPr/>
        </p:nvSpPr>
        <p:spPr bwMode="auto">
          <a:xfrm>
            <a:off x="7924800"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3" name="Text Box 328">
            <a:hlinkClick r:id="rId34" action="ppaction://hlinksldjump"/>
          </p:cNvPr>
          <p:cNvSpPr txBox="1">
            <a:spLocks noChangeArrowheads="1"/>
          </p:cNvSpPr>
          <p:nvPr/>
        </p:nvSpPr>
        <p:spPr bwMode="auto">
          <a:xfrm>
            <a:off x="8001000" y="19050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a:t>
            </a:r>
          </a:p>
        </p:txBody>
      </p:sp>
      <p:sp>
        <p:nvSpPr>
          <p:cNvPr id="4174" name="Text Box 335"/>
          <p:cNvSpPr txBox="1">
            <a:spLocks noChangeArrowheads="1"/>
          </p:cNvSpPr>
          <p:nvPr/>
        </p:nvSpPr>
        <p:spPr bwMode="auto">
          <a:xfrm>
            <a:off x="3733800" y="838200"/>
            <a:ext cx="1143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cs typeface="Arial" charset="0"/>
              </a:rPr>
              <a:t>Prophets &amp;</a:t>
            </a:r>
          </a:p>
          <a:p>
            <a:pPr algn="ctr">
              <a:spcBef>
                <a:spcPct val="50000"/>
              </a:spcBef>
            </a:pPr>
            <a:r>
              <a:rPr lang="en-US" sz="1400" b="1" dirty="0" smtClean="0">
                <a:solidFill>
                  <a:schemeClr val="bg1"/>
                </a:solidFill>
                <a:latin typeface="Arial" charset="0"/>
                <a:cs typeface="Arial" charset="0"/>
              </a:rPr>
              <a:t>Apostles</a:t>
            </a:r>
            <a:endParaRPr lang="en-US" sz="1400" b="1" dirty="0">
              <a:solidFill>
                <a:schemeClr val="bg1"/>
              </a:solidFill>
              <a:latin typeface="Arial" charset="0"/>
              <a:cs typeface="Arial" charset="0"/>
            </a:endParaRPr>
          </a:p>
        </p:txBody>
      </p:sp>
      <p:sp>
        <p:nvSpPr>
          <p:cNvPr id="2" name="TextBox 1"/>
          <p:cNvSpPr txBox="1"/>
          <p:nvPr/>
        </p:nvSpPr>
        <p:spPr>
          <a:xfrm>
            <a:off x="2763832" y="838200"/>
            <a:ext cx="880269" cy="584776"/>
          </a:xfrm>
          <a:prstGeom prst="rect">
            <a:avLst/>
          </a:prstGeom>
          <a:noFill/>
        </p:spPr>
        <p:txBody>
          <a:bodyPr wrap="none" rtlCol="0">
            <a:spAutoFit/>
          </a:bodyPr>
          <a:lstStyle/>
          <a:p>
            <a:pPr algn="ctr"/>
            <a:r>
              <a:rPr lang="en-US" sz="1600" b="1" dirty="0" smtClean="0">
                <a:solidFill>
                  <a:srgbClr val="FFFFFF"/>
                </a:solidFill>
                <a:latin typeface="Arial"/>
                <a:cs typeface="Arial"/>
              </a:rPr>
              <a:t>Stories</a:t>
            </a:r>
          </a:p>
          <a:p>
            <a:pPr algn="ctr"/>
            <a:r>
              <a:rPr lang="en-US" sz="1600" b="1" dirty="0" smtClean="0">
                <a:solidFill>
                  <a:srgbClr val="FFFFFF"/>
                </a:solidFill>
                <a:latin typeface="Arial"/>
                <a:cs typeface="Arial"/>
              </a:rPr>
              <a:t>Told</a:t>
            </a:r>
            <a:endParaRPr lang="en-US" sz="1600" b="1"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TextBox 1"/>
          <p:cNvSpPr txBox="1"/>
          <p:nvPr/>
        </p:nvSpPr>
        <p:spPr>
          <a:xfrm>
            <a:off x="533400" y="1066800"/>
            <a:ext cx="7848600" cy="5078314"/>
          </a:xfrm>
          <a:prstGeom prst="rect">
            <a:avLst/>
          </a:prstGeom>
          <a:noFill/>
        </p:spPr>
        <p:txBody>
          <a:bodyPr wrap="square" rtlCol="0">
            <a:spAutoFit/>
          </a:bodyPr>
          <a:lstStyle/>
          <a:p>
            <a:r>
              <a:rPr lang="en-US" sz="3600" dirty="0">
                <a:solidFill>
                  <a:srgbClr val="FFFFFF"/>
                </a:solidFill>
              </a:rPr>
              <a:t>When speaking about the sacramental prayers President Henry B. </a:t>
            </a:r>
            <a:r>
              <a:rPr lang="en-US" sz="3600" dirty="0" err="1">
                <a:solidFill>
                  <a:srgbClr val="FFFFFF"/>
                </a:solidFill>
              </a:rPr>
              <a:t>Eyring</a:t>
            </a:r>
            <a:r>
              <a:rPr lang="en-US" sz="3600" dirty="0">
                <a:solidFill>
                  <a:srgbClr val="FFFFFF"/>
                </a:solidFill>
              </a:rPr>
              <a:t> taught, “Each time we say the word ____ when that prayer is offered on our behalf, we pledge that by partaking of the bread we are willing to take upon us the holy name of Jesus Christ, always remember Him, and keep His commandments.” Fill in the </a:t>
            </a:r>
            <a:r>
              <a:rPr lang="en-US" sz="3600" dirty="0" smtClean="0">
                <a:solidFill>
                  <a:srgbClr val="FFFFFF"/>
                </a:solidFill>
              </a:rPr>
              <a:t>blank.</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235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685800" y="1371600"/>
            <a:ext cx="7696200" cy="707886"/>
          </a:xfrm>
          <a:prstGeom prst="rect">
            <a:avLst/>
          </a:prstGeom>
          <a:noFill/>
        </p:spPr>
        <p:txBody>
          <a:bodyPr wrap="square" rtlCol="0">
            <a:spAutoFit/>
          </a:bodyPr>
          <a:lstStyle/>
          <a:p>
            <a:pPr algn="ctr"/>
            <a:r>
              <a:rPr lang="en-US" sz="4000" dirty="0" smtClean="0">
                <a:solidFill>
                  <a:srgbClr val="FFFFFF"/>
                </a:solidFill>
              </a:rPr>
              <a:t>Amen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TextBox 1"/>
          <p:cNvSpPr txBox="1"/>
          <p:nvPr/>
        </p:nvSpPr>
        <p:spPr>
          <a:xfrm>
            <a:off x="609600" y="762000"/>
            <a:ext cx="7772400" cy="3970318"/>
          </a:xfrm>
          <a:prstGeom prst="rect">
            <a:avLst/>
          </a:prstGeom>
          <a:noFill/>
        </p:spPr>
        <p:txBody>
          <a:bodyPr wrap="square" rtlCol="0">
            <a:spAutoFit/>
          </a:bodyPr>
          <a:lstStyle/>
          <a:p>
            <a:pPr algn="ctr"/>
            <a:r>
              <a:rPr lang="en-US" sz="3600" dirty="0">
                <a:solidFill>
                  <a:srgbClr val="FFFFFF"/>
                </a:solidFill>
              </a:rPr>
              <a:t>Elder Matthew L. Carpenter said, “[Heavenly Father] knows our weaknesses and the propensities and temptations we struggle with. During mortality we are tested to see if we will choose ____ over ____.” </a:t>
            </a:r>
            <a:endParaRPr lang="en-US" sz="3600" dirty="0" smtClean="0">
              <a:solidFill>
                <a:srgbClr val="FFFFFF"/>
              </a:solidFill>
            </a:endParaRPr>
          </a:p>
          <a:p>
            <a:pPr algn="ctr"/>
            <a:r>
              <a:rPr lang="en-US" sz="3600" dirty="0" smtClean="0">
                <a:solidFill>
                  <a:srgbClr val="FFFFFF"/>
                </a:solidFill>
              </a:rPr>
              <a:t>Fill </a:t>
            </a:r>
            <a:r>
              <a:rPr lang="en-US" sz="3600" dirty="0">
                <a:solidFill>
                  <a:srgbClr val="FFFFFF"/>
                </a:solidFill>
              </a:rPr>
              <a:t>in the blanks.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1066800" y="1447800"/>
            <a:ext cx="7086600" cy="646331"/>
          </a:xfrm>
          <a:prstGeom prst="rect">
            <a:avLst/>
          </a:prstGeom>
          <a:noFill/>
        </p:spPr>
        <p:txBody>
          <a:bodyPr wrap="square" rtlCol="0">
            <a:spAutoFit/>
          </a:bodyPr>
          <a:lstStyle/>
          <a:p>
            <a:pPr algn="ctr"/>
            <a:r>
              <a:rPr lang="en-US" sz="3600" dirty="0" smtClean="0">
                <a:solidFill>
                  <a:srgbClr val="FFFFFF"/>
                </a:solidFill>
              </a:rPr>
              <a:t>Good, Evil</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TextBox 1"/>
          <p:cNvSpPr txBox="1"/>
          <p:nvPr/>
        </p:nvSpPr>
        <p:spPr>
          <a:xfrm>
            <a:off x="457200" y="762000"/>
            <a:ext cx="8382000" cy="1569660"/>
          </a:xfrm>
          <a:prstGeom prst="rect">
            <a:avLst/>
          </a:prstGeom>
          <a:noFill/>
        </p:spPr>
        <p:txBody>
          <a:bodyPr wrap="square" rtlCol="0">
            <a:spAutoFit/>
          </a:bodyPr>
          <a:lstStyle/>
          <a:p>
            <a:r>
              <a:rPr lang="en-US" sz="3200" dirty="0">
                <a:solidFill>
                  <a:srgbClr val="FFFFFF"/>
                </a:solidFill>
              </a:rPr>
              <a:t>Elder M. Joseph </a:t>
            </a:r>
            <a:r>
              <a:rPr lang="en-US" sz="3200" dirty="0" err="1">
                <a:solidFill>
                  <a:srgbClr val="FFFFFF"/>
                </a:solidFill>
              </a:rPr>
              <a:t>Brough</a:t>
            </a:r>
            <a:r>
              <a:rPr lang="en-US" sz="3200" dirty="0">
                <a:solidFill>
                  <a:srgbClr val="FFFFFF"/>
                </a:solidFill>
              </a:rPr>
              <a:t> told the story of his stake president, Bruce M. Cook, who learned a lesson on forgiveness. Tell the story.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228600" y="533400"/>
            <a:ext cx="8839200" cy="5262979"/>
          </a:xfrm>
          <a:prstGeom prst="rect">
            <a:avLst/>
          </a:prstGeom>
          <a:noFill/>
        </p:spPr>
        <p:txBody>
          <a:bodyPr wrap="square" rtlCol="0">
            <a:spAutoFit/>
          </a:bodyPr>
          <a:lstStyle/>
          <a:p>
            <a:r>
              <a:rPr lang="en-US" dirty="0">
                <a:solidFill>
                  <a:srgbClr val="FFFFFF"/>
                </a:solidFill>
              </a:rPr>
              <a:t>During the 1970s Brother Cook and others started a business that ended up failing. Investors filed a lawsuit against them to recover losses. The attorney for the investors was a counselor in Brother Cook’s family ward’s bishopric. Brother Cook developed real animosity toward him and considered the attorney his enemy. After five years of legal battles Brother Cook lost everything including his home. In 2002 Brother Cook was called as the new stake president of his stake. His wife suggested he call this attorney as one of his counselors. As she spoke the spirit confirmed to Brother Cook that this attorney should be his counselor. When Brother Cook spoke the name of the man he had considered his enemy the anger, animosity, and hate he had harbored disappeared. In that moment Brother Cook learned of the peace that comes with forgiveness through the atonement of Christ.</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143000"/>
            <a:ext cx="7848600" cy="4524316"/>
          </a:xfrm>
          <a:prstGeom prst="rect">
            <a:avLst/>
          </a:prstGeom>
        </p:spPr>
        <p:txBody>
          <a:bodyPr wrap="square">
            <a:spAutoFit/>
          </a:bodyPr>
          <a:lstStyle/>
          <a:p>
            <a:pPr algn="ctr"/>
            <a:r>
              <a:rPr lang="en-US" sz="3600" dirty="0">
                <a:solidFill>
                  <a:srgbClr val="FFFFFF"/>
                </a:solidFill>
              </a:rPr>
              <a:t>Years ago President Henry B. </a:t>
            </a:r>
            <a:r>
              <a:rPr lang="en-US" sz="3600" dirty="0" err="1">
                <a:solidFill>
                  <a:srgbClr val="FFFFFF"/>
                </a:solidFill>
              </a:rPr>
              <a:t>Eyring</a:t>
            </a:r>
            <a:r>
              <a:rPr lang="en-US" sz="3600" dirty="0">
                <a:solidFill>
                  <a:srgbClr val="FFFFFF"/>
                </a:solidFill>
              </a:rPr>
              <a:t> was first counselor to a district president in the eastern United States. More than once as they were driving to visit branches in the church the district president would say to him, “Hal, when we meet someone . . .” What counsel did the district president give President </a:t>
            </a:r>
            <a:r>
              <a:rPr lang="en-US" sz="3600" dirty="0" err="1">
                <a:solidFill>
                  <a:srgbClr val="FFFFFF"/>
                </a:solidFill>
              </a:rPr>
              <a:t>Eyring</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010400" cy="1754327"/>
          </a:xfrm>
          <a:prstGeom prst="rect">
            <a:avLst/>
          </a:prstGeom>
          <a:noFill/>
        </p:spPr>
        <p:txBody>
          <a:bodyPr wrap="square" rtlCol="0">
            <a:spAutoFit/>
          </a:bodyPr>
          <a:lstStyle/>
          <a:p>
            <a:pPr algn="ctr"/>
            <a:r>
              <a:rPr lang="en-US" sz="3600" dirty="0">
                <a:solidFill>
                  <a:srgbClr val="FFFFFF"/>
                </a:solidFill>
              </a:rPr>
              <a:t>Treat them as if they were in serious trouble.  And you will be right more than half the time.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533400" y="838200"/>
            <a:ext cx="7924800" cy="5632312"/>
          </a:xfrm>
          <a:prstGeom prst="rect">
            <a:avLst/>
          </a:prstGeom>
          <a:noFill/>
        </p:spPr>
        <p:txBody>
          <a:bodyPr wrap="square" rtlCol="0">
            <a:spAutoFit/>
          </a:bodyPr>
          <a:lstStyle/>
          <a:p>
            <a:pPr algn="ctr"/>
            <a:r>
              <a:rPr lang="en-US" sz="3600" dirty="0">
                <a:solidFill>
                  <a:srgbClr val="FFFFFF"/>
                </a:solidFill>
              </a:rPr>
              <a:t>Elder Robert C. Gay told about giving his sister, who had had many trials in her life, a blessing before she passed away. Through the spirit Elder Gay was made acutely aware of his sister’s goodness. Heavenly Father helped him see her as He saw her. During that final evening with her he felt </a:t>
            </a:r>
            <a:r>
              <a:rPr lang="en-US" sz="3600" dirty="0" err="1">
                <a:solidFill>
                  <a:srgbClr val="FFFFFF"/>
                </a:solidFill>
              </a:rPr>
              <a:t>Heavenl</a:t>
            </a:r>
            <a:r>
              <a:rPr lang="en-US" sz="3600" dirty="0">
                <a:solidFill>
                  <a:srgbClr val="FFFFFF"/>
                </a:solidFill>
              </a:rPr>
              <a:t> Father was asking him, “Can’t you see that everyone around you is a ______ _____?” Fill in the blank</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1295400"/>
            <a:ext cx="7086600" cy="584776"/>
          </a:xfrm>
          <a:prstGeom prst="rect">
            <a:avLst/>
          </a:prstGeom>
        </p:spPr>
        <p:txBody>
          <a:bodyPr wrap="square">
            <a:spAutoFit/>
          </a:bodyPr>
          <a:lstStyle/>
          <a:p>
            <a:pPr algn="ctr"/>
            <a:r>
              <a:rPr lang="it-IT" sz="3200" dirty="0" err="1" smtClean="0">
                <a:solidFill>
                  <a:srgbClr val="FFFFFF"/>
                </a:solidFill>
              </a:rPr>
              <a:t>Sacred</a:t>
            </a:r>
            <a:r>
              <a:rPr lang="it-IT" sz="3200" dirty="0" smtClean="0">
                <a:solidFill>
                  <a:srgbClr val="FFFFFF"/>
                </a:solidFill>
              </a:rPr>
              <a:t> </a:t>
            </a:r>
            <a:r>
              <a:rPr lang="it-IT" sz="3200" dirty="0" err="1" smtClean="0">
                <a:solidFill>
                  <a:srgbClr val="FFFFFF"/>
                </a:solidFill>
              </a:rPr>
              <a:t>being</a:t>
            </a:r>
            <a:endParaRPr lang="it-IT"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5123" name="Text Box 4"/>
          <p:cNvSpPr txBox="1">
            <a:spLocks noChangeArrowheads="1"/>
          </p:cNvSpPr>
          <p:nvPr/>
        </p:nvSpPr>
        <p:spPr bwMode="auto">
          <a:xfrm>
            <a:off x="0" y="0"/>
            <a:ext cx="1905000" cy="708025"/>
          </a:xfrm>
          <a:prstGeom prst="rect">
            <a:avLst/>
          </a:prstGeom>
          <a:noFill/>
          <a:ln w="9525">
            <a:noFill/>
            <a:miter lim="800000"/>
            <a:headEnd/>
            <a:tailEnd/>
          </a:ln>
          <a:effectLst>
            <a:outerShdw dist="63500" dir="3187806" algn="ctr" rotWithShape="0">
              <a:schemeClr val="tx2"/>
            </a:outerShdw>
          </a:effectLst>
        </p:spPr>
        <p:txBody>
          <a:bodyPr>
            <a:spAutoFit/>
          </a:bodyPr>
          <a:lstStyle/>
          <a:p>
            <a:pPr marL="457200" indent="-457200">
              <a:defRPr/>
            </a:pPr>
            <a:r>
              <a:rPr lang="en-US" sz="4000" b="1">
                <a:solidFill>
                  <a:schemeClr val="bg1"/>
                </a:solidFill>
                <a:latin typeface="Times New Roman" pitchFamily="18" charset="0"/>
                <a:ea typeface="+mn-ea"/>
                <a:cs typeface="+mn-cs"/>
              </a:rPr>
              <a:t>$100</a:t>
            </a:r>
            <a:endParaRPr lang="en-US" sz="4000">
              <a:solidFill>
                <a:schemeClr val="bg1"/>
              </a:solidFill>
              <a:latin typeface="Times New Roman" pitchFamily="18" charset="0"/>
              <a:ea typeface="+mn-ea"/>
              <a:cs typeface="+mn-cs"/>
            </a:endParaRPr>
          </a:p>
        </p:txBody>
      </p:sp>
      <p:sp>
        <p:nvSpPr>
          <p:cNvPr id="3" name="TextBox 2"/>
          <p:cNvSpPr txBox="1"/>
          <p:nvPr/>
        </p:nvSpPr>
        <p:spPr>
          <a:xfrm>
            <a:off x="685800" y="1066800"/>
            <a:ext cx="7848600" cy="2308324"/>
          </a:xfrm>
          <a:prstGeom prst="rect">
            <a:avLst/>
          </a:prstGeom>
          <a:noFill/>
        </p:spPr>
        <p:txBody>
          <a:bodyPr wrap="square" rtlCol="0">
            <a:spAutoFit/>
          </a:bodyPr>
          <a:lstStyle/>
          <a:p>
            <a:r>
              <a:rPr lang="en-US" sz="3600" dirty="0">
                <a:solidFill>
                  <a:schemeClr val="bg1"/>
                </a:solidFill>
              </a:rPr>
              <a:t>Elder Ronald A. </a:t>
            </a:r>
            <a:r>
              <a:rPr lang="en-US" sz="3600" dirty="0" err="1">
                <a:solidFill>
                  <a:schemeClr val="bg1"/>
                </a:solidFill>
              </a:rPr>
              <a:t>Rasband</a:t>
            </a:r>
            <a:r>
              <a:rPr lang="en-US" sz="3600" dirty="0">
                <a:solidFill>
                  <a:schemeClr val="bg1"/>
                </a:solidFill>
              </a:rPr>
              <a:t> reminded us that fear is not new. What scripture from the Doctrine and Covenants did he quote? Be the first to find it in your scriptures! </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875" y="-23813"/>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143000"/>
            <a:ext cx="7772400" cy="4031873"/>
          </a:xfrm>
          <a:prstGeom prst="rect">
            <a:avLst/>
          </a:prstGeom>
        </p:spPr>
        <p:txBody>
          <a:bodyPr wrap="square">
            <a:spAutoFit/>
          </a:bodyPr>
          <a:lstStyle/>
          <a:p>
            <a:pPr algn="ctr"/>
            <a:r>
              <a:rPr lang="en-US" sz="3200" dirty="0">
                <a:solidFill>
                  <a:srgbClr val="FFFFFF"/>
                </a:solidFill>
              </a:rPr>
              <a:t>A few months into his mission, Elder Matthew L. Carpenter’s son felt a dull pain in his head. He felt very strange. He lost control of his left arm, then his tongue went numb. The left side of his face began to droop. He had difficulty speaking. He knew something was wrong. What he didn’t know was his was experiencing what?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3796" name="Text Box 4"/>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6">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 name="TextBox 6"/>
          <p:cNvSpPr txBox="1"/>
          <p:nvPr/>
        </p:nvSpPr>
        <p:spPr>
          <a:xfrm>
            <a:off x="762000" y="1295400"/>
            <a:ext cx="7467600" cy="1200329"/>
          </a:xfrm>
          <a:prstGeom prst="rect">
            <a:avLst/>
          </a:prstGeom>
          <a:noFill/>
        </p:spPr>
        <p:txBody>
          <a:bodyPr wrap="square" rtlCol="0">
            <a:spAutoFit/>
          </a:bodyPr>
          <a:lstStyle/>
          <a:p>
            <a:pPr algn="ctr"/>
            <a:r>
              <a:rPr lang="en-US" sz="3600" dirty="0" smtClean="0">
                <a:solidFill>
                  <a:srgbClr val="FFFFFF"/>
                </a:solidFill>
              </a:rPr>
              <a:t>A massive stroke in three </a:t>
            </a:r>
          </a:p>
          <a:p>
            <a:pPr algn="ctr"/>
            <a:r>
              <a:rPr lang="en-US" sz="3600" dirty="0" smtClean="0">
                <a:solidFill>
                  <a:srgbClr val="FFFFFF"/>
                </a:solidFill>
              </a:rPr>
              <a:t>areas of his brain</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09600" y="914400"/>
            <a:ext cx="8001000" cy="4401205"/>
          </a:xfrm>
          <a:prstGeom prst="rect">
            <a:avLst/>
          </a:prstGeom>
        </p:spPr>
        <p:txBody>
          <a:bodyPr wrap="square">
            <a:spAutoFit/>
          </a:bodyPr>
          <a:lstStyle/>
          <a:p>
            <a:r>
              <a:rPr lang="en-US" sz="2800" dirty="0">
                <a:solidFill>
                  <a:srgbClr val="FFFFFF"/>
                </a:solidFill>
              </a:rPr>
              <a:t>Several years ago while preparing for a business trip Elder Jack N. Gerard began to experience chest pain. Out of concern his wife decided to accompany him. On the first leg of the flight the pain intensified to the point it was difficult for him to breathe. When the plane landed they went to the nearest airport where after several tests the doctor told them he was safe to travel. They continued on to their next flight. While in mid-air the pilot asked Elder Gerard to identify himself. Tell the rest of the story. </a:t>
            </a:r>
            <a:endParaRPr lang="en-US" sz="2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5844" name="TextBox 5"/>
          <p:cNvSpPr txBox="1">
            <a:spLocks noChangeArrowheads="1"/>
          </p:cNvSpPr>
          <p:nvPr/>
        </p:nvSpPr>
        <p:spPr bwMode="auto">
          <a:xfrm>
            <a:off x="609600" y="990600"/>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FFFF"/>
                </a:solidFill>
              </a:rPr>
              <a:t>A flight attendant told the </a:t>
            </a:r>
            <a:r>
              <a:rPr lang="en-US" sz="3200" dirty="0" err="1">
                <a:solidFill>
                  <a:srgbClr val="FFFFFF"/>
                </a:solidFill>
              </a:rPr>
              <a:t>Gerards</a:t>
            </a:r>
            <a:r>
              <a:rPr lang="en-US" sz="3200" dirty="0">
                <a:solidFill>
                  <a:srgbClr val="FFFFFF"/>
                </a:solidFill>
              </a:rPr>
              <a:t> they had received an emergency call. There was an ambulance waiting at the airport to take him to the hospital. At the emergency room two anxious doctors told him he had been misdiagnosed. He had a serious pulmonary embolism or blood clot in his lung. He needed immediate attention and many patients do not survive this condition.</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638"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1219200" y="1295400"/>
            <a:ext cx="6858000" cy="4401205"/>
          </a:xfrm>
          <a:prstGeom prst="rect">
            <a:avLst/>
          </a:prstGeom>
        </p:spPr>
        <p:txBody>
          <a:bodyPr wrap="square">
            <a:spAutoFit/>
          </a:bodyPr>
          <a:lstStyle/>
          <a:p>
            <a:r>
              <a:rPr lang="en-US" sz="4000" dirty="0">
                <a:solidFill>
                  <a:srgbClr val="FFFFFF"/>
                </a:solidFill>
              </a:rPr>
              <a:t>Elder Quentin L. Cook stated, “World conditions increasingly require deepening individual __________ to and strengthening faith in Heavenly Father and Jesus Christ and His Atonement.” Fill in the blank.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2133600" y="1219200"/>
            <a:ext cx="5029200" cy="707886"/>
          </a:xfrm>
          <a:prstGeom prst="rect">
            <a:avLst/>
          </a:prstGeom>
        </p:spPr>
        <p:txBody>
          <a:bodyPr wrap="square">
            <a:spAutoFit/>
          </a:bodyPr>
          <a:lstStyle/>
          <a:p>
            <a:pPr algn="ctr"/>
            <a:r>
              <a:rPr lang="en-US" sz="4000" dirty="0" smtClean="0">
                <a:solidFill>
                  <a:srgbClr val="FFFFFF"/>
                </a:solidFill>
              </a:rPr>
              <a:t>Conversion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8916" name="Text Box 4"/>
          <p:cNvSpPr txBox="1">
            <a:spLocks noChangeArrowheads="1"/>
          </p:cNvSpPr>
          <p:nvPr/>
        </p:nvSpPr>
        <p:spPr bwMode="auto">
          <a:xfrm>
            <a:off x="381000" y="762000"/>
            <a:ext cx="8382000" cy="64135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3600">
              <a:solidFill>
                <a:schemeClr val="bg1"/>
              </a:solidFill>
              <a:latin typeface="Times New Roman" pitchFamily="18" charset="0"/>
              <a:ea typeface="+mn-ea"/>
              <a:cs typeface="+mn-cs"/>
            </a:endParaRPr>
          </a:p>
        </p:txBody>
      </p:sp>
      <p:sp>
        <p:nvSpPr>
          <p:cNvPr id="3" name="Rectangle 2"/>
          <p:cNvSpPr/>
          <p:nvPr/>
        </p:nvSpPr>
        <p:spPr>
          <a:xfrm>
            <a:off x="1143000" y="1066800"/>
            <a:ext cx="7239000" cy="3170099"/>
          </a:xfrm>
          <a:prstGeom prst="rect">
            <a:avLst/>
          </a:prstGeom>
        </p:spPr>
        <p:txBody>
          <a:bodyPr wrap="square">
            <a:spAutoFit/>
          </a:bodyPr>
          <a:lstStyle/>
          <a:p>
            <a:pPr algn="ctr"/>
            <a:r>
              <a:rPr lang="en-US" sz="4000" dirty="0">
                <a:solidFill>
                  <a:srgbClr val="FFFFFF"/>
                </a:solidFill>
              </a:rPr>
              <a:t>Elder </a:t>
            </a:r>
            <a:r>
              <a:rPr lang="en-US" sz="4000" dirty="0" err="1">
                <a:solidFill>
                  <a:srgbClr val="FFFFFF"/>
                </a:solidFill>
              </a:rPr>
              <a:t>Ulisses</a:t>
            </a:r>
            <a:r>
              <a:rPr lang="en-US" sz="4000" dirty="0">
                <a:solidFill>
                  <a:srgbClr val="FFFFFF"/>
                </a:solidFill>
              </a:rPr>
              <a:t> </a:t>
            </a:r>
            <a:r>
              <a:rPr lang="en-US" sz="4000" dirty="0" err="1">
                <a:solidFill>
                  <a:srgbClr val="FFFFFF"/>
                </a:solidFill>
              </a:rPr>
              <a:t>Soares</a:t>
            </a:r>
            <a:r>
              <a:rPr lang="en-US" sz="4000" dirty="0">
                <a:solidFill>
                  <a:srgbClr val="FFFFFF"/>
                </a:solidFill>
              </a:rPr>
              <a:t> compared Latter-day Saints of all backgrounds coming together and serving as followers of Christ to what river in Brazil?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143000"/>
            <a:ext cx="8077200" cy="584776"/>
          </a:xfrm>
          <a:prstGeom prst="rect">
            <a:avLst/>
          </a:prstGeom>
        </p:spPr>
        <p:txBody>
          <a:bodyPr wrap="square">
            <a:spAutoFit/>
          </a:bodyPr>
          <a:lstStyle/>
          <a:p>
            <a:pPr algn="ctr"/>
            <a:r>
              <a:rPr lang="en-US" sz="3200" dirty="0" smtClean="0">
                <a:solidFill>
                  <a:srgbClr val="FFFFFF"/>
                </a:solidFill>
              </a:rPr>
              <a:t>Amazon</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351509"/>
            <a:ext cx="7315200" cy="2062103"/>
          </a:xfrm>
          <a:prstGeom prst="rect">
            <a:avLst/>
          </a:prstGeom>
        </p:spPr>
        <p:txBody>
          <a:bodyPr wrap="square">
            <a:spAutoFit/>
          </a:bodyPr>
          <a:lstStyle/>
          <a:p>
            <a:pPr algn="ctr"/>
            <a:r>
              <a:rPr lang="en-US" sz="3200" dirty="0">
                <a:solidFill>
                  <a:srgbClr val="FFFFFF"/>
                </a:solidFill>
              </a:rPr>
              <a:t>Elder Neil L. Andersen taught, “The wounded who nurse the wounds of others are God’s ______ on earth.</a:t>
            </a:r>
            <a:r>
              <a:rPr lang="en-US" sz="3200" dirty="0" smtClean="0">
                <a:solidFill>
                  <a:srgbClr val="FFFFFF"/>
                </a:solidFill>
              </a:rPr>
              <a:t>”</a:t>
            </a:r>
          </a:p>
          <a:p>
            <a:pPr algn="ctr"/>
            <a:r>
              <a:rPr lang="en-US" sz="3200" dirty="0" smtClean="0">
                <a:solidFill>
                  <a:srgbClr val="FFFFFF"/>
                </a:solidFill>
              </a:rPr>
              <a:t> </a:t>
            </a:r>
            <a:r>
              <a:rPr lang="en-US" sz="3200" dirty="0">
                <a:solidFill>
                  <a:srgbClr val="FFFFFF"/>
                </a:solidFill>
              </a:rPr>
              <a:t>Fill in the blank.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1270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371600" y="1371600"/>
            <a:ext cx="6172200" cy="707886"/>
          </a:xfrm>
          <a:prstGeom prst="rect">
            <a:avLst/>
          </a:prstGeom>
        </p:spPr>
        <p:txBody>
          <a:bodyPr wrap="square">
            <a:spAutoFit/>
          </a:bodyPr>
          <a:lstStyle/>
          <a:p>
            <a:pPr algn="ctr"/>
            <a:r>
              <a:rPr lang="en-US" sz="4000" dirty="0" smtClean="0">
                <a:solidFill>
                  <a:srgbClr val="FFFFFF"/>
                </a:solidFill>
              </a:rPr>
              <a:t>Angels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147" name="Text Box 6"/>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2">
            <a:hlinkClick r:id="rId3"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 name="Rectangle 4"/>
          <p:cNvSpPr/>
          <p:nvPr/>
        </p:nvSpPr>
        <p:spPr>
          <a:xfrm>
            <a:off x="1600200" y="1524000"/>
            <a:ext cx="5867400" cy="1754327"/>
          </a:xfrm>
          <a:prstGeom prst="rect">
            <a:avLst/>
          </a:prstGeom>
        </p:spPr>
        <p:txBody>
          <a:bodyPr wrap="square">
            <a:spAutoFit/>
          </a:bodyPr>
          <a:lstStyle/>
          <a:p>
            <a:r>
              <a:rPr lang="en-US" sz="3600" dirty="0">
                <a:solidFill>
                  <a:srgbClr val="FFFFFF"/>
                </a:solidFill>
              </a:rPr>
              <a:t>Doctrine &amp; Covenants 6:36 “Look unto me in every thought. Doubt not; fear not.”</a:t>
            </a:r>
            <a:r>
              <a:rPr lang="en-US" sz="3600" dirty="0">
                <a:solidFill>
                  <a:srgbClr val="FFFFFF"/>
                </a:solidFill>
              </a:rPr>
              <a:t> </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30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09600" y="838200"/>
            <a:ext cx="7848600" cy="5509200"/>
          </a:xfrm>
          <a:prstGeom prst="rect">
            <a:avLst/>
          </a:prstGeom>
        </p:spPr>
        <p:txBody>
          <a:bodyPr wrap="square">
            <a:spAutoFit/>
          </a:bodyPr>
          <a:lstStyle/>
          <a:p>
            <a:pPr algn="ctr"/>
            <a:r>
              <a:rPr lang="en-US" sz="3200" dirty="0">
                <a:solidFill>
                  <a:srgbClr val="FFFFFF"/>
                </a:solidFill>
              </a:rPr>
              <a:t>President Henry B. </a:t>
            </a:r>
            <a:r>
              <a:rPr lang="en-US" sz="3200" dirty="0" err="1">
                <a:solidFill>
                  <a:srgbClr val="FFFFFF"/>
                </a:solidFill>
              </a:rPr>
              <a:t>Eyring</a:t>
            </a:r>
            <a:r>
              <a:rPr lang="en-US" sz="3200" dirty="0">
                <a:solidFill>
                  <a:srgbClr val="FFFFFF"/>
                </a:solidFill>
              </a:rPr>
              <a:t> lovingly spoke of his dear wife, Kathleen, who can only speak a few words a day now. Every night and morning he sings hymns with her and they pray. Pres. </a:t>
            </a:r>
            <a:r>
              <a:rPr lang="en-US" sz="3200" dirty="0" err="1">
                <a:solidFill>
                  <a:srgbClr val="FFFFFF"/>
                </a:solidFill>
              </a:rPr>
              <a:t>Eyring</a:t>
            </a:r>
            <a:r>
              <a:rPr lang="en-US" sz="3200" dirty="0">
                <a:solidFill>
                  <a:srgbClr val="FFFFFF"/>
                </a:solidFill>
              </a:rPr>
              <a:t> has to be the voice in the prayers but sometimes he can see Sister </a:t>
            </a:r>
            <a:r>
              <a:rPr lang="en-US" sz="3200" dirty="0" err="1">
                <a:solidFill>
                  <a:srgbClr val="FFFFFF"/>
                </a:solidFill>
              </a:rPr>
              <a:t>Eyring</a:t>
            </a:r>
            <a:r>
              <a:rPr lang="en-US" sz="3200" dirty="0">
                <a:solidFill>
                  <a:srgbClr val="FFFFFF"/>
                </a:solidFill>
              </a:rPr>
              <a:t> mouthing the words to the hymns. The other day, after singing the words of the chorus: “Love one another as Jesus loves you. Try to show kindness in all that you do,” Sister </a:t>
            </a:r>
            <a:r>
              <a:rPr lang="en-US" sz="3200" dirty="0" err="1">
                <a:solidFill>
                  <a:srgbClr val="FFFFFF"/>
                </a:solidFill>
              </a:rPr>
              <a:t>Eyring</a:t>
            </a:r>
            <a:r>
              <a:rPr lang="en-US" sz="3200" dirty="0">
                <a:solidFill>
                  <a:srgbClr val="FFFFFF"/>
                </a:solidFill>
              </a:rPr>
              <a:t> said softly but clearly, “___, ___, ___”</a:t>
            </a:r>
            <a:r>
              <a:rPr lang="en-US" sz="3200" dirty="0">
                <a:solidFill>
                  <a:srgbClr val="FFFFFF"/>
                </a:solidFill>
              </a:rPr>
              <a:t>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127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219200"/>
            <a:ext cx="8305800" cy="707886"/>
          </a:xfrm>
          <a:prstGeom prst="rect">
            <a:avLst/>
          </a:prstGeom>
        </p:spPr>
        <p:txBody>
          <a:bodyPr wrap="square">
            <a:spAutoFit/>
          </a:bodyPr>
          <a:lstStyle/>
          <a:p>
            <a:pPr algn="ctr"/>
            <a:r>
              <a:rPr lang="en-US" sz="4000" dirty="0" smtClean="0">
                <a:solidFill>
                  <a:srgbClr val="FFFFFF"/>
                </a:solidFill>
              </a:rPr>
              <a:t>Try, try, try</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990600" y="1371600"/>
            <a:ext cx="7239000" cy="3416320"/>
          </a:xfrm>
          <a:prstGeom prst="rect">
            <a:avLst/>
          </a:prstGeom>
        </p:spPr>
        <p:txBody>
          <a:bodyPr wrap="square">
            <a:spAutoFit/>
          </a:bodyPr>
          <a:lstStyle/>
          <a:p>
            <a:pPr algn="ctr"/>
            <a:r>
              <a:rPr lang="en-US" sz="3600" dirty="0">
                <a:solidFill>
                  <a:srgbClr val="FFFFFF"/>
                </a:solidFill>
              </a:rPr>
              <a:t>Elder Dale G. </a:t>
            </a:r>
            <a:r>
              <a:rPr lang="en-US" sz="3600" dirty="0" err="1">
                <a:solidFill>
                  <a:srgbClr val="FFFFFF"/>
                </a:solidFill>
              </a:rPr>
              <a:t>Renlund</a:t>
            </a:r>
            <a:r>
              <a:rPr lang="en-US" sz="3600" dirty="0">
                <a:solidFill>
                  <a:srgbClr val="FFFFFF"/>
                </a:solidFill>
              </a:rPr>
              <a:t> said, “Personal ______ was — and is — vital to (God's) plan, which we learned about in our </a:t>
            </a:r>
            <a:r>
              <a:rPr lang="en-US" sz="3600" dirty="0" err="1">
                <a:solidFill>
                  <a:srgbClr val="FFFFFF"/>
                </a:solidFill>
              </a:rPr>
              <a:t>premortal</a:t>
            </a:r>
            <a:r>
              <a:rPr lang="en-US" sz="3600" dirty="0">
                <a:solidFill>
                  <a:srgbClr val="FFFFFF"/>
                </a:solidFill>
              </a:rPr>
              <a:t> existence. We accepted the plan and chose to come to earth.” Fill in the blank.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600200" y="1219200"/>
            <a:ext cx="6553200" cy="707886"/>
          </a:xfrm>
          <a:prstGeom prst="rect">
            <a:avLst/>
          </a:prstGeom>
        </p:spPr>
        <p:txBody>
          <a:bodyPr wrap="square">
            <a:spAutoFit/>
          </a:bodyPr>
          <a:lstStyle/>
          <a:p>
            <a:pPr algn="ctr"/>
            <a:r>
              <a:rPr lang="en-US" sz="4000" dirty="0" smtClean="0">
                <a:solidFill>
                  <a:srgbClr val="FFFFFF"/>
                </a:solidFill>
              </a:rPr>
              <a:t>Choice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6000">
              <a:solidFill>
                <a:schemeClr val="bg1"/>
              </a:solidFill>
            </a:endParaRPr>
          </a:p>
        </p:txBody>
      </p:sp>
      <p:sp>
        <p:nvSpPr>
          <p:cNvPr id="471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457200" y="1066800"/>
            <a:ext cx="7924800" cy="3785652"/>
          </a:xfrm>
          <a:prstGeom prst="rect">
            <a:avLst/>
          </a:prstGeom>
        </p:spPr>
        <p:txBody>
          <a:bodyPr wrap="square">
            <a:spAutoFit/>
          </a:bodyPr>
          <a:lstStyle/>
          <a:p>
            <a:pPr algn="ctr"/>
            <a:r>
              <a:rPr lang="en-US" sz="4000" dirty="0">
                <a:solidFill>
                  <a:srgbClr val="FFFFFF"/>
                </a:solidFill>
              </a:rPr>
              <a:t>Elder D. Todd </a:t>
            </a:r>
            <a:r>
              <a:rPr lang="en-US" sz="4000" dirty="0" err="1">
                <a:solidFill>
                  <a:srgbClr val="FFFFFF"/>
                </a:solidFill>
              </a:rPr>
              <a:t>Christofferson</a:t>
            </a:r>
            <a:r>
              <a:rPr lang="en-US" sz="4000" dirty="0">
                <a:solidFill>
                  <a:srgbClr val="FFFFFF"/>
                </a:solidFill>
              </a:rPr>
              <a:t> taught, ““It is in keeping their covenants with _________ that those who are ‘the elect according to the covenant’ avoid deception and remain firm in the faith of Christ.” Fill in the blank.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8132" name="TextBox 5"/>
          <p:cNvSpPr txBox="1">
            <a:spLocks noChangeArrowheads="1"/>
          </p:cNvSpPr>
          <p:nvPr/>
        </p:nvSpPr>
        <p:spPr bwMode="auto">
          <a:xfrm>
            <a:off x="1066800" y="15240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Exactness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295400"/>
            <a:ext cx="7467600" cy="4401205"/>
          </a:xfrm>
          <a:prstGeom prst="rect">
            <a:avLst/>
          </a:prstGeom>
        </p:spPr>
        <p:txBody>
          <a:bodyPr wrap="square">
            <a:spAutoFit/>
          </a:bodyPr>
          <a:lstStyle/>
          <a:p>
            <a:pPr algn="ctr"/>
            <a:r>
              <a:rPr lang="en-US" sz="4000" dirty="0">
                <a:solidFill>
                  <a:srgbClr val="FFFFFF"/>
                </a:solidFill>
              </a:rPr>
              <a:t>Elder Dieter F. </a:t>
            </a:r>
            <a:r>
              <a:rPr lang="en-US" sz="4000" dirty="0" err="1">
                <a:solidFill>
                  <a:srgbClr val="FFFFFF"/>
                </a:solidFill>
              </a:rPr>
              <a:t>Uchtdorf</a:t>
            </a:r>
            <a:r>
              <a:rPr lang="en-US" sz="4000" dirty="0">
                <a:solidFill>
                  <a:srgbClr val="FFFFFF"/>
                </a:solidFill>
              </a:rPr>
              <a:t> taught in the church of Jesus Christ we join with others who seek a place where we can feel at home — “a place of growth where, together, we can believe, ____ and do." </a:t>
            </a:r>
            <a:endParaRPr lang="en-US" sz="4000" dirty="0" smtClean="0">
              <a:solidFill>
                <a:srgbClr val="FFFFFF"/>
              </a:solidFill>
            </a:endParaRPr>
          </a:p>
          <a:p>
            <a:pPr algn="ctr"/>
            <a:r>
              <a:rPr lang="en-US" sz="4000" dirty="0" smtClean="0">
                <a:solidFill>
                  <a:srgbClr val="FFFFFF"/>
                </a:solidFill>
              </a:rPr>
              <a:t>Fill </a:t>
            </a:r>
            <a:r>
              <a:rPr lang="en-US" sz="4000" dirty="0">
                <a:solidFill>
                  <a:srgbClr val="FFFFFF"/>
                </a:solidFill>
              </a:rPr>
              <a:t>in the blank</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95400" y="1981200"/>
            <a:ext cx="6705600" cy="707886"/>
          </a:xfrm>
          <a:prstGeom prst="rect">
            <a:avLst/>
          </a:prstGeom>
        </p:spPr>
        <p:txBody>
          <a:bodyPr wrap="square">
            <a:spAutoFit/>
          </a:bodyPr>
          <a:lstStyle/>
          <a:p>
            <a:pPr algn="ctr"/>
            <a:r>
              <a:rPr lang="en-US" sz="4000" dirty="0" smtClean="0">
                <a:solidFill>
                  <a:srgbClr val="FFFFFF"/>
                </a:solidFill>
              </a:rPr>
              <a:t>Love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990600" y="990600"/>
            <a:ext cx="7239000" cy="3785652"/>
          </a:xfrm>
          <a:prstGeom prst="rect">
            <a:avLst/>
          </a:prstGeom>
          <a:noFill/>
        </p:spPr>
        <p:txBody>
          <a:bodyPr wrap="square" rtlCol="0">
            <a:spAutoFit/>
          </a:bodyPr>
          <a:lstStyle/>
          <a:p>
            <a:r>
              <a:rPr lang="en-US" sz="4000" dirty="0">
                <a:solidFill>
                  <a:srgbClr val="FFFFFF"/>
                </a:solidFill>
              </a:rPr>
              <a:t>President M. Russell Ballard encouraged everyone to prayerfully study the vision of the Spirit World that President Joseph F. Smith received 100 years ago. Where is this vision recorded?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22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219200"/>
            <a:ext cx="7239000" cy="646331"/>
          </a:xfrm>
          <a:prstGeom prst="rect">
            <a:avLst/>
          </a:prstGeom>
        </p:spPr>
        <p:txBody>
          <a:bodyPr wrap="square">
            <a:spAutoFit/>
          </a:bodyPr>
          <a:lstStyle/>
          <a:p>
            <a:pPr algn="ctr"/>
            <a:r>
              <a:rPr lang="en-US" sz="3600" dirty="0" smtClean="0">
                <a:solidFill>
                  <a:srgbClr val="FFFFFF"/>
                </a:solidFill>
              </a:rPr>
              <a:t>Doctrine &amp; Covenants 138</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1"/>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71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4" name="Rectangle 3"/>
          <p:cNvSpPr/>
          <p:nvPr/>
        </p:nvSpPr>
        <p:spPr>
          <a:xfrm>
            <a:off x="762000" y="1351509"/>
            <a:ext cx="7467600" cy="584776"/>
          </a:xfrm>
          <a:prstGeom prst="rect">
            <a:avLst/>
          </a:prstGeom>
        </p:spPr>
        <p:txBody>
          <a:bodyPr wrap="square">
            <a:spAutoFit/>
          </a:bodyPr>
          <a:lstStyle/>
          <a:p>
            <a:endParaRPr lang="en-US" sz="3200" dirty="0">
              <a:solidFill>
                <a:srgbClr val="FFFFFF"/>
              </a:solidFill>
            </a:endParaRPr>
          </a:p>
        </p:txBody>
      </p:sp>
      <p:sp>
        <p:nvSpPr>
          <p:cNvPr id="2" name="TextBox 1"/>
          <p:cNvSpPr txBox="1"/>
          <p:nvPr/>
        </p:nvSpPr>
        <p:spPr>
          <a:xfrm>
            <a:off x="457200" y="1371600"/>
            <a:ext cx="8153400" cy="3785652"/>
          </a:xfrm>
          <a:prstGeom prst="rect">
            <a:avLst/>
          </a:prstGeom>
          <a:noFill/>
        </p:spPr>
        <p:txBody>
          <a:bodyPr wrap="square" rtlCol="0">
            <a:spAutoFit/>
          </a:bodyPr>
          <a:lstStyle/>
          <a:p>
            <a:r>
              <a:rPr lang="en-US" sz="4000" dirty="0">
                <a:solidFill>
                  <a:srgbClr val="FFFFFF"/>
                </a:solidFill>
              </a:rPr>
              <a:t>Elder </a:t>
            </a:r>
            <a:r>
              <a:rPr lang="en-US" sz="4000" dirty="0" err="1">
                <a:solidFill>
                  <a:srgbClr val="FFFFFF"/>
                </a:solidFill>
              </a:rPr>
              <a:t>Dallin</a:t>
            </a:r>
            <a:r>
              <a:rPr lang="en-US" sz="4000" dirty="0">
                <a:solidFill>
                  <a:srgbClr val="FFFFFF"/>
                </a:solidFill>
              </a:rPr>
              <a:t> H. Oaks spoke about understanding eternal truths taught in the plan of salvation. He quoted part of this scripture, “seek learning, even by study and also by faith.” Be the first to find it in your scriptures!</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09600" y="1447800"/>
            <a:ext cx="7620000" cy="3416320"/>
          </a:xfrm>
          <a:prstGeom prst="rect">
            <a:avLst/>
          </a:prstGeom>
        </p:spPr>
        <p:txBody>
          <a:bodyPr wrap="square">
            <a:spAutoFit/>
          </a:bodyPr>
          <a:lstStyle/>
          <a:p>
            <a:pPr algn="ctr"/>
            <a:r>
              <a:rPr lang="en-US" sz="3600" dirty="0">
                <a:solidFill>
                  <a:srgbClr val="FFFFFF"/>
                </a:solidFill>
              </a:rPr>
              <a:t>In speaking about ministering and being the Lord’s shepherds, Sister Bonnie L. Cordon reminded the youth they are needed. She told the youth if they don’t have a ministering assignment they should do what?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7938"/>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09600" y="914400"/>
            <a:ext cx="8077200" cy="1077218"/>
          </a:xfrm>
          <a:prstGeom prst="rect">
            <a:avLst/>
          </a:prstGeom>
        </p:spPr>
        <p:txBody>
          <a:bodyPr wrap="square">
            <a:spAutoFit/>
          </a:bodyPr>
          <a:lstStyle/>
          <a:p>
            <a:pPr algn="ctr"/>
            <a:r>
              <a:rPr lang="en-US" sz="3200" dirty="0">
                <a:solidFill>
                  <a:srgbClr val="FFFFFF"/>
                </a:solidFill>
              </a:rPr>
              <a:t>Talk with your Relief Society or </a:t>
            </a:r>
            <a:endParaRPr lang="en-US" sz="3200" dirty="0" smtClean="0">
              <a:solidFill>
                <a:srgbClr val="FFFFFF"/>
              </a:solidFill>
            </a:endParaRPr>
          </a:p>
          <a:p>
            <a:pPr algn="ctr"/>
            <a:r>
              <a:rPr lang="en-US" sz="3200" dirty="0" smtClean="0">
                <a:solidFill>
                  <a:srgbClr val="FFFFFF"/>
                </a:solidFill>
              </a:rPr>
              <a:t>elders </a:t>
            </a:r>
            <a:r>
              <a:rPr lang="en-US" sz="3200" dirty="0">
                <a:solidFill>
                  <a:srgbClr val="FFFFFF"/>
                </a:solidFill>
              </a:rPr>
              <a:t>quorum president.</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85800" y="1371600"/>
            <a:ext cx="7696200" cy="2308324"/>
          </a:xfrm>
          <a:prstGeom prst="rect">
            <a:avLst/>
          </a:prstGeom>
        </p:spPr>
        <p:txBody>
          <a:bodyPr wrap="square">
            <a:spAutoFit/>
          </a:bodyPr>
          <a:lstStyle/>
          <a:p>
            <a:r>
              <a:rPr lang="en-US" sz="3600" dirty="0">
                <a:solidFill>
                  <a:srgbClr val="FFFFFF"/>
                </a:solidFill>
              </a:rPr>
              <a:t>Elder Jeffrey R. Holland asked us to be what when he said, “My beloved friends in our shared ministry of reconciliation I am asking you to be a __________.”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63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524000"/>
            <a:ext cx="6781800" cy="584776"/>
          </a:xfrm>
          <a:prstGeom prst="rect">
            <a:avLst/>
          </a:prstGeom>
        </p:spPr>
        <p:txBody>
          <a:bodyPr wrap="square">
            <a:spAutoFit/>
          </a:bodyPr>
          <a:lstStyle/>
          <a:p>
            <a:pPr algn="ctr"/>
            <a:r>
              <a:rPr lang="en-US" sz="3200" dirty="0" smtClean="0">
                <a:solidFill>
                  <a:srgbClr val="FFFFFF"/>
                </a:solidFill>
              </a:rPr>
              <a:t>Peacemaker</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75" name="Rectangle 124">
            <a:hlinkClick r:id="rId2" action="ppaction://hlinksldjump"/>
          </p:cNvPr>
          <p:cNvSpPr>
            <a:spLocks noChangeArrowheads="1"/>
          </p:cNvSpPr>
          <p:nvPr/>
        </p:nvSpPr>
        <p:spPr bwMode="auto">
          <a:xfrm>
            <a:off x="0" y="0"/>
            <a:ext cx="9144000" cy="6934200"/>
          </a:xfrm>
          <a:prstGeom prst="rect">
            <a:avLst/>
          </a:prstGeom>
          <a:solidFill>
            <a:srgbClr val="3366FF">
              <a:alpha val="62000"/>
            </a:srgbClr>
          </a:solidFill>
          <a:ln w="76200">
            <a:solidFill>
              <a:schemeClr val="tx1"/>
            </a:solidFill>
            <a:miter lim="800000"/>
            <a:headEnd/>
            <a:tailEnd/>
          </a:ln>
        </p:spPr>
        <p:txBody>
          <a:bodyPr wrap="none" anchor="ctr"/>
          <a:lstStyle/>
          <a:p>
            <a:endParaRPr lang="en-US"/>
          </a:p>
        </p:txBody>
      </p:sp>
      <p:sp>
        <p:nvSpPr>
          <p:cNvPr id="68610" name="Rectangle 76"/>
          <p:cNvSpPr>
            <a:spLocks noChangeArrowheads="1"/>
          </p:cNvSpPr>
          <p:nvPr/>
        </p:nvSpPr>
        <p:spPr bwMode="auto">
          <a:xfrm>
            <a:off x="152400" y="685800"/>
            <a:ext cx="6019800" cy="60960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68616" name="AutoShape 9"/>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7" name="AutoShape 10"/>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8" name="AutoShape 11"/>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9" name="AutoShape 12"/>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0" name="AutoShape 13"/>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1" name="AutoShape 14"/>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2" name="AutoShape 15"/>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3" name="AutoShape 16"/>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4" name="AutoShape 17"/>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5" name="AutoShape 18"/>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6" name="AutoShape 19"/>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7" name="AutoShape 20"/>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8" name="AutoShape 21"/>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9" name="AutoShape 22"/>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0" name="AutoShape 23"/>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1" name="AutoShape 24"/>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2" name="AutoShape 25"/>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3" name="AutoShape 26"/>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4" name="AutoShape 27"/>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5" name="AutoShape 28"/>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6" name="AutoShape 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7" name="AutoShape 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8" name="AutoShape 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9" name="AutoShape 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0" name="AutoShape 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1" name="AutoShape 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68644" name="AutoShape 36"/>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defRPr/>
            </a:pPr>
            <a:r>
              <a:rPr lang="en-US" sz="1400" b="1" spc="-100" dirty="0" smtClean="0">
                <a:solidFill>
                  <a:schemeClr val="bg1"/>
                </a:solidFill>
                <a:latin typeface="Arial" pitchFamily="34" charset="0"/>
                <a:ea typeface="+mn-ea"/>
                <a:cs typeface="Arial" pitchFamily="34" charset="0"/>
              </a:rPr>
              <a:t>Lists</a:t>
            </a:r>
          </a:p>
          <a:p>
            <a:pPr algn="ctr">
              <a:spcAft>
                <a:spcPts val="1200"/>
              </a:spcAft>
              <a:defRPr/>
            </a:pPr>
            <a:r>
              <a:rPr lang="en-US" sz="1400" b="1" spc="-100" dirty="0" smtClean="0">
                <a:solidFill>
                  <a:schemeClr val="bg1"/>
                </a:solidFill>
                <a:latin typeface="Arial" pitchFamily="34" charset="0"/>
                <a:ea typeface="+mn-ea"/>
                <a:cs typeface="Arial" pitchFamily="34" charset="0"/>
              </a:rPr>
              <a:t>Given</a:t>
            </a:r>
            <a:endParaRPr lang="en-US" sz="1400" b="1" spc="-100" dirty="0" smtClean="0">
              <a:solidFill>
                <a:schemeClr val="bg1"/>
              </a:solidFill>
              <a:latin typeface="Arial" pitchFamily="34" charset="0"/>
              <a:ea typeface="+mn-ea"/>
              <a:cs typeface="Arial" pitchFamily="34" charset="0"/>
            </a:endParaRPr>
          </a:p>
        </p:txBody>
      </p:sp>
      <p:sp>
        <p:nvSpPr>
          <p:cNvPr id="2" name="AutoShape 37"/>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r>
              <a:rPr lang="en-US" sz="1800" b="1" dirty="0" smtClean="0">
                <a:solidFill>
                  <a:schemeClr val="bg1"/>
                </a:solidFill>
                <a:latin typeface="Arial" charset="0"/>
                <a:cs typeface="Arial" charset="0"/>
              </a:rPr>
              <a:t>Grab Bag</a:t>
            </a:r>
            <a:endParaRPr lang="en-US" sz="1800" b="1" dirty="0" smtClean="0">
              <a:solidFill>
                <a:schemeClr val="bg1"/>
              </a:solidFill>
              <a:latin typeface="Arial" charset="0"/>
              <a:cs typeface="Arial" charset="0"/>
            </a:endParaRPr>
          </a:p>
        </p:txBody>
      </p:sp>
      <p:sp>
        <p:nvSpPr>
          <p:cNvPr id="68645" name="AutoShape 38"/>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pPr>
            <a:r>
              <a:rPr lang="en-US" sz="1400" b="1" dirty="0" smtClean="0">
                <a:solidFill>
                  <a:schemeClr val="bg1"/>
                </a:solidFill>
                <a:latin typeface="Arial" charset="0"/>
                <a:cs typeface="Arial" charset="0"/>
              </a:rPr>
              <a:t>What is </a:t>
            </a:r>
          </a:p>
          <a:p>
            <a:pPr algn="ctr">
              <a:spcAft>
                <a:spcPts val="1200"/>
              </a:spcAft>
            </a:pPr>
            <a:r>
              <a:rPr lang="en-US" sz="1400" b="1" dirty="0" smtClean="0">
                <a:solidFill>
                  <a:schemeClr val="bg1"/>
                </a:solidFill>
                <a:latin typeface="Arial" charset="0"/>
                <a:cs typeface="Arial" charset="0"/>
              </a:rPr>
              <a:t>The Subject</a:t>
            </a:r>
            <a:endParaRPr lang="en-US" sz="1400" b="1" dirty="0">
              <a:solidFill>
                <a:schemeClr val="bg1"/>
              </a:solidFill>
              <a:latin typeface="Arial" charset="0"/>
              <a:cs typeface="Arial" charset="0"/>
            </a:endParaRPr>
          </a:p>
        </p:txBody>
      </p:sp>
      <p:sp>
        <p:nvSpPr>
          <p:cNvPr id="3111" name="AutoShape 39"/>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a:effectLst/>
        </p:spPr>
        <p:txBody>
          <a:bodyPr wrap="none" anchor="ctr"/>
          <a:lstStyle/>
          <a:p>
            <a:pPr algn="ctr">
              <a:spcAft>
                <a:spcPts val="1200"/>
              </a:spcAft>
              <a:defRPr/>
            </a:pPr>
            <a:r>
              <a:rPr lang="en-US" sz="1800" b="1" spc="-100" dirty="0" smtClean="0">
                <a:solidFill>
                  <a:schemeClr val="bg1"/>
                </a:solidFill>
                <a:latin typeface="Arial" pitchFamily="34" charset="0"/>
                <a:ea typeface="+mn-ea"/>
                <a:cs typeface="Arial" pitchFamily="34" charset="0"/>
              </a:rPr>
              <a:t>Words of</a:t>
            </a:r>
          </a:p>
          <a:p>
            <a:pPr algn="ctr">
              <a:spcAft>
                <a:spcPts val="1200"/>
              </a:spcAft>
              <a:defRPr/>
            </a:pPr>
            <a:r>
              <a:rPr lang="en-US" sz="1800" b="1" spc="-100" dirty="0" smtClean="0">
                <a:solidFill>
                  <a:schemeClr val="bg1"/>
                </a:solidFill>
                <a:latin typeface="Arial" pitchFamily="34" charset="0"/>
                <a:ea typeface="+mn-ea"/>
                <a:cs typeface="Arial" pitchFamily="34" charset="0"/>
              </a:rPr>
              <a:t>A Prophet</a:t>
            </a:r>
            <a:endParaRPr lang="en-US" sz="1800" b="1" spc="-100" dirty="0">
              <a:solidFill>
                <a:schemeClr val="bg1"/>
              </a:solidFill>
              <a:latin typeface="Arial" pitchFamily="34" charset="0"/>
              <a:ea typeface="+mn-ea"/>
              <a:cs typeface="Arial" pitchFamily="34" charset="0"/>
            </a:endParaRPr>
          </a:p>
        </p:txBody>
      </p:sp>
      <p:sp>
        <p:nvSpPr>
          <p:cNvPr id="68647" name="Text Box 40"/>
          <p:cNvSpPr txBox="1">
            <a:spLocks noChangeArrowheads="1"/>
          </p:cNvSpPr>
          <p:nvPr/>
        </p:nvSpPr>
        <p:spPr bwMode="auto">
          <a:xfrm>
            <a:off x="228600" y="685800"/>
            <a:ext cx="106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dirty="0" smtClean="0">
                <a:solidFill>
                  <a:schemeClr val="bg1"/>
                </a:solidFill>
                <a:latin typeface="Arial" charset="0"/>
              </a:rPr>
              <a:t>Funny</a:t>
            </a:r>
          </a:p>
          <a:p>
            <a:pPr algn="ctr">
              <a:spcBef>
                <a:spcPct val="50000"/>
              </a:spcBef>
            </a:pPr>
            <a:r>
              <a:rPr lang="en-US" sz="1800" b="1" dirty="0" smtClean="0">
                <a:solidFill>
                  <a:schemeClr val="bg1"/>
                </a:solidFill>
                <a:latin typeface="Arial" charset="0"/>
              </a:rPr>
              <a:t>Thing</a:t>
            </a:r>
            <a:endParaRPr lang="en-US" sz="1800" b="1" dirty="0">
              <a:solidFill>
                <a:schemeClr val="bg1"/>
              </a:solidFill>
              <a:latin typeface="Arial" charset="0"/>
            </a:endParaRPr>
          </a:p>
        </p:txBody>
      </p:sp>
      <p:sp>
        <p:nvSpPr>
          <p:cNvPr id="68648" name="Text Box 46">
            <a:hlinkClick r:id="rId3" action="ppaction://hlinksldjump">
              <a:snd r:embed="rId4"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 action="ppaction://hlinksldjump"/>
              </a:rPr>
              <a:t>$200</a:t>
            </a:r>
            <a:endParaRPr lang="en-US" sz="2800" b="1">
              <a:solidFill>
                <a:schemeClr val="bg1"/>
              </a:solidFill>
              <a:latin typeface="Arial" charset="0"/>
            </a:endParaRPr>
          </a:p>
        </p:txBody>
      </p:sp>
      <p:sp>
        <p:nvSpPr>
          <p:cNvPr id="68649" name="Text Box 47">
            <a:hlinkClick r:id="rId5" action="ppaction://hlinksldjump">
              <a:snd r:embed="rId4"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5" action="ppaction://hlinksldjump"/>
              </a:rPr>
              <a:t>$200</a:t>
            </a:r>
            <a:endParaRPr lang="en-US" sz="2800" b="1">
              <a:solidFill>
                <a:schemeClr val="bg1"/>
              </a:solidFill>
              <a:latin typeface="Arial" charset="0"/>
            </a:endParaRPr>
          </a:p>
        </p:txBody>
      </p:sp>
      <p:sp>
        <p:nvSpPr>
          <p:cNvPr id="68650" name="Text Box 48">
            <a:hlinkClick r:id="rId6" action="ppaction://hlinksldjump">
              <a:snd r:embed="rId4"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$200</a:t>
            </a:r>
            <a:endParaRPr lang="en-US" sz="2800" b="1">
              <a:solidFill>
                <a:schemeClr val="bg1"/>
              </a:solidFill>
              <a:latin typeface="Arial" charset="0"/>
            </a:endParaRPr>
          </a:p>
        </p:txBody>
      </p:sp>
      <p:sp>
        <p:nvSpPr>
          <p:cNvPr id="68651" name="Text Box 49">
            <a:hlinkClick r:id="rId7" action="ppaction://hlinksldjump">
              <a:snd r:embed="rId4"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$200</a:t>
            </a:r>
            <a:endParaRPr lang="en-US" sz="2800" b="1">
              <a:solidFill>
                <a:schemeClr val="bg1"/>
              </a:solidFill>
              <a:latin typeface="Arial" charset="0"/>
            </a:endParaRPr>
          </a:p>
        </p:txBody>
      </p:sp>
      <p:sp>
        <p:nvSpPr>
          <p:cNvPr id="68652" name="Text Box 50">
            <a:hlinkClick r:id="rId8" action="ppaction://hlinksldjump">
              <a:snd r:embed="rId4"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8" action="ppaction://hlinksldjump"/>
              </a:rPr>
              <a:t>$200</a:t>
            </a:r>
            <a:endParaRPr lang="en-US" sz="2800" b="1">
              <a:solidFill>
                <a:schemeClr val="bg1"/>
              </a:solidFill>
              <a:latin typeface="Arial" charset="0"/>
            </a:endParaRPr>
          </a:p>
        </p:txBody>
      </p:sp>
      <p:sp>
        <p:nvSpPr>
          <p:cNvPr id="68654" name="Text Box 52">
            <a:hlinkClick r:id="rId9" action="ppaction://hlinksldjump">
              <a:snd r:embed="rId4"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$400</a:t>
            </a:r>
            <a:endParaRPr lang="en-US" sz="2800" b="1">
              <a:solidFill>
                <a:schemeClr val="bg1"/>
              </a:solidFill>
              <a:latin typeface="Arial" charset="0"/>
            </a:endParaRPr>
          </a:p>
        </p:txBody>
      </p:sp>
      <p:sp>
        <p:nvSpPr>
          <p:cNvPr id="68655" name="Text Box 53">
            <a:hlinkClick r:id="rId10" action="ppaction://hlinksldjump">
              <a:snd r:embed="rId4"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0" action="ppaction://hlinksldjump"/>
              </a:rPr>
              <a:t>$400</a:t>
            </a:r>
            <a:endParaRPr lang="en-US" sz="2800" b="1">
              <a:solidFill>
                <a:schemeClr val="bg1"/>
              </a:solidFill>
              <a:latin typeface="Arial" charset="0"/>
            </a:endParaRPr>
          </a:p>
        </p:txBody>
      </p:sp>
      <p:sp>
        <p:nvSpPr>
          <p:cNvPr id="68656" name="Text Box 54">
            <a:hlinkClick r:id="rId11" action="ppaction://hlinksldjump">
              <a:snd r:embed="rId4"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$400</a:t>
            </a:r>
            <a:endParaRPr lang="en-US" sz="2800" b="1">
              <a:solidFill>
                <a:schemeClr val="bg1"/>
              </a:solidFill>
              <a:latin typeface="Arial" charset="0"/>
            </a:endParaRPr>
          </a:p>
        </p:txBody>
      </p:sp>
      <p:sp>
        <p:nvSpPr>
          <p:cNvPr id="68657" name="Text Box 55">
            <a:hlinkClick r:id="rId12" action="ppaction://hlinksldjump">
              <a:snd r:embed="rId4"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$400</a:t>
            </a:r>
            <a:endParaRPr lang="en-US" sz="2800" b="1">
              <a:solidFill>
                <a:schemeClr val="bg1"/>
              </a:solidFill>
              <a:latin typeface="Arial" charset="0"/>
            </a:endParaRPr>
          </a:p>
        </p:txBody>
      </p:sp>
      <p:sp>
        <p:nvSpPr>
          <p:cNvPr id="68658" name="Text Box 56">
            <a:hlinkClick r:id="rId13" action="ppaction://hlinksldjump">
              <a:snd r:embed="rId4"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$400</a:t>
            </a:r>
            <a:endParaRPr lang="en-US" sz="2800" b="1">
              <a:solidFill>
                <a:schemeClr val="bg1"/>
              </a:solidFill>
              <a:latin typeface="Arial" charset="0"/>
            </a:endParaRPr>
          </a:p>
        </p:txBody>
      </p:sp>
      <p:sp>
        <p:nvSpPr>
          <p:cNvPr id="68660" name="Text Box 58">
            <a:hlinkClick r:id="rId14" action="ppaction://hlinksldjump">
              <a:snd r:embed="rId4"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$600</a:t>
            </a:r>
            <a:endParaRPr lang="en-US" sz="2800" b="1">
              <a:solidFill>
                <a:schemeClr val="bg1"/>
              </a:solidFill>
              <a:latin typeface="Arial" charset="0"/>
            </a:endParaRPr>
          </a:p>
        </p:txBody>
      </p:sp>
      <p:sp>
        <p:nvSpPr>
          <p:cNvPr id="68661" name="Text Box 59">
            <a:hlinkClick r:id="rId15" action="ppaction://hlinksldjump">
              <a:snd r:embed="rId4"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$600</a:t>
            </a:r>
            <a:endParaRPr lang="en-US" sz="2800" b="1">
              <a:solidFill>
                <a:schemeClr val="bg1"/>
              </a:solidFill>
              <a:latin typeface="Arial" charset="0"/>
            </a:endParaRPr>
          </a:p>
        </p:txBody>
      </p:sp>
      <p:sp>
        <p:nvSpPr>
          <p:cNvPr id="68662" name="Text Box 60">
            <a:hlinkClick r:id="rId16" action="ppaction://hlinksldjump">
              <a:snd r:embed="rId4"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$600</a:t>
            </a:r>
            <a:endParaRPr lang="en-US" sz="2800" b="1">
              <a:solidFill>
                <a:schemeClr val="bg1"/>
              </a:solidFill>
              <a:latin typeface="Arial" charset="0"/>
            </a:endParaRPr>
          </a:p>
        </p:txBody>
      </p:sp>
      <p:sp>
        <p:nvSpPr>
          <p:cNvPr id="68663" name="Text Box 61">
            <a:hlinkClick r:id="rId17" action="ppaction://hlinksldjump">
              <a:snd r:embed="rId4"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$600</a:t>
            </a:r>
            <a:endParaRPr lang="en-US" sz="2800" b="1">
              <a:solidFill>
                <a:schemeClr val="bg1"/>
              </a:solidFill>
              <a:latin typeface="Arial" charset="0"/>
            </a:endParaRPr>
          </a:p>
        </p:txBody>
      </p:sp>
      <p:sp>
        <p:nvSpPr>
          <p:cNvPr id="68664" name="Text Box 62">
            <a:hlinkClick r:id="rId19" action="ppaction://hlinksldjump">
              <a:snd r:embed="rId4"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9" action="ppaction://hlinksldjump"/>
              </a:rPr>
              <a:t>$600</a:t>
            </a:r>
            <a:endParaRPr lang="en-US" sz="2800" b="1">
              <a:solidFill>
                <a:schemeClr val="bg1"/>
              </a:solidFill>
              <a:latin typeface="Arial" charset="0"/>
            </a:endParaRPr>
          </a:p>
        </p:txBody>
      </p:sp>
      <p:sp>
        <p:nvSpPr>
          <p:cNvPr id="68666" name="Text Box 64">
            <a:hlinkClick r:id="rId20" action="ppaction://hlinksldjump">
              <a:snd r:embed="rId4"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$800</a:t>
            </a:r>
            <a:endParaRPr lang="en-US" sz="2800" b="1">
              <a:solidFill>
                <a:schemeClr val="bg1"/>
              </a:solidFill>
              <a:latin typeface="Arial" charset="0"/>
            </a:endParaRPr>
          </a:p>
        </p:txBody>
      </p:sp>
      <p:sp>
        <p:nvSpPr>
          <p:cNvPr id="68667" name="Text Box 65">
            <a:hlinkClick r:id="rId21" action="ppaction://hlinksldjump">
              <a:snd r:embed="rId4"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$800</a:t>
            </a:r>
            <a:endParaRPr lang="en-US" sz="2800" b="1">
              <a:solidFill>
                <a:schemeClr val="bg1"/>
              </a:solidFill>
              <a:latin typeface="Arial" charset="0"/>
            </a:endParaRPr>
          </a:p>
        </p:txBody>
      </p:sp>
      <p:sp>
        <p:nvSpPr>
          <p:cNvPr id="68668" name="Text Box 66">
            <a:hlinkClick r:id="rId22" action="ppaction://hlinksldjump">
              <a:snd r:embed="rId4"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2" action="ppaction://hlinksldjump"/>
              </a:rPr>
              <a:t>$800</a:t>
            </a:r>
            <a:endParaRPr lang="en-US" sz="2800" b="1">
              <a:solidFill>
                <a:schemeClr val="bg1"/>
              </a:solidFill>
              <a:latin typeface="Arial" charset="0"/>
            </a:endParaRPr>
          </a:p>
        </p:txBody>
      </p:sp>
      <p:sp>
        <p:nvSpPr>
          <p:cNvPr id="68669" name="Text Box 67">
            <a:hlinkClick r:id="rId23" action="ppaction://hlinksldjump">
              <a:snd r:embed="rId4"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$800</a:t>
            </a:r>
            <a:endParaRPr lang="en-US" sz="2800" b="1">
              <a:solidFill>
                <a:schemeClr val="bg1"/>
              </a:solidFill>
              <a:latin typeface="Arial" charset="0"/>
            </a:endParaRPr>
          </a:p>
        </p:txBody>
      </p:sp>
      <p:sp>
        <p:nvSpPr>
          <p:cNvPr id="68670" name="Text Box 68">
            <a:hlinkClick r:id="rId24" action="ppaction://hlinksldjump">
              <a:snd r:embed="rId4"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$800</a:t>
            </a:r>
            <a:endParaRPr lang="en-US" sz="2800" b="1">
              <a:solidFill>
                <a:schemeClr val="bg1"/>
              </a:solidFill>
              <a:latin typeface="Arial" charset="0"/>
            </a:endParaRPr>
          </a:p>
        </p:txBody>
      </p:sp>
      <p:sp>
        <p:nvSpPr>
          <p:cNvPr id="68672" name="Text Box 70">
            <a:hlinkClick r:id="rId25" action="ppaction://hlinksldjump">
              <a:snd r:embed="rId4"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5" action="ppaction://hlinksldjump"/>
              </a:rPr>
              <a:t>$1000</a:t>
            </a:r>
            <a:endParaRPr lang="en-US" sz="2800" b="1">
              <a:solidFill>
                <a:schemeClr val="bg1"/>
              </a:solidFill>
              <a:latin typeface="Arial" charset="0"/>
            </a:endParaRPr>
          </a:p>
        </p:txBody>
      </p:sp>
      <p:sp>
        <p:nvSpPr>
          <p:cNvPr id="68673" name="Text Box 71">
            <a:hlinkClick r:id="rId26" action="ppaction://hlinksldjump">
              <a:snd r:embed="rId4"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$1000</a:t>
            </a:r>
            <a:endParaRPr lang="en-US" sz="2800" b="1">
              <a:solidFill>
                <a:schemeClr val="bg1"/>
              </a:solidFill>
              <a:latin typeface="Arial" charset="0"/>
            </a:endParaRPr>
          </a:p>
        </p:txBody>
      </p:sp>
      <p:sp>
        <p:nvSpPr>
          <p:cNvPr id="68674" name="Text Box 72">
            <a:hlinkClick r:id="rId27" action="ppaction://hlinksldjump">
              <a:snd r:embed="rId4"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$1000</a:t>
            </a:r>
            <a:endParaRPr lang="en-US" sz="2800" b="1">
              <a:solidFill>
                <a:schemeClr val="bg1"/>
              </a:solidFill>
              <a:latin typeface="Arial" charset="0"/>
            </a:endParaRPr>
          </a:p>
        </p:txBody>
      </p:sp>
      <p:sp>
        <p:nvSpPr>
          <p:cNvPr id="68675" name="Text Box 73">
            <a:hlinkClick r:id="rId28" action="ppaction://hlinksldjump">
              <a:snd r:embed="rId4"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$1000</a:t>
            </a:r>
            <a:endParaRPr lang="en-US" sz="2800" b="1">
              <a:solidFill>
                <a:schemeClr val="bg1"/>
              </a:solidFill>
              <a:latin typeface="Arial" charset="0"/>
            </a:endParaRPr>
          </a:p>
        </p:txBody>
      </p:sp>
      <p:sp>
        <p:nvSpPr>
          <p:cNvPr id="68676" name="Text Box 74">
            <a:hlinkClick r:id="rId29" action="ppaction://hlinksldjump">
              <a:snd r:embed="rId4"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$1000</a:t>
            </a:r>
            <a:endParaRPr lang="en-US" sz="2800" b="1">
              <a:solidFill>
                <a:schemeClr val="bg1"/>
              </a:solidFill>
              <a:latin typeface="Arial" charset="0"/>
            </a:endParaRPr>
          </a:p>
        </p:txBody>
      </p:sp>
      <p:sp>
        <p:nvSpPr>
          <p:cNvPr id="68678" name="AutoShape 78">
            <a:hlinkClick r:id="rId30" action="ppaction://hlinksldjump"/>
          </p:cNvPr>
          <p:cNvSpPr>
            <a:spLocks noChangeArrowheads="1"/>
          </p:cNvSpPr>
          <p:nvPr/>
        </p:nvSpPr>
        <p:spPr bwMode="auto">
          <a:xfrm>
            <a:off x="7889875"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79" name="Text Box 79">
            <a:hlinkClick r:id="rId30" action="ppaction://hlinksldjump"/>
          </p:cNvPr>
          <p:cNvSpPr txBox="1">
            <a:spLocks noChangeArrowheads="1"/>
          </p:cNvSpPr>
          <p:nvPr/>
        </p:nvSpPr>
        <p:spPr bwMode="auto">
          <a:xfrm>
            <a:off x="7883525"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1</a:t>
            </a:r>
            <a:endParaRPr lang="en-US" sz="1600" b="1">
              <a:latin typeface="Arial" charset="0"/>
            </a:endParaRPr>
          </a:p>
        </p:txBody>
      </p:sp>
      <p:sp>
        <p:nvSpPr>
          <p:cNvPr id="68680" name="AutoShape 81">
            <a:hlinkClick r:id="rId31" action="ppaction://hlinksldjump"/>
          </p:cNvPr>
          <p:cNvSpPr>
            <a:spLocks noChangeArrowheads="1"/>
          </p:cNvSpPr>
          <p:nvPr/>
        </p:nvSpPr>
        <p:spPr bwMode="auto">
          <a:xfrm>
            <a:off x="7889875"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81" name="Text Box 82">
            <a:hlinkClick r:id="rId31" action="ppaction://hlinksldjump"/>
          </p:cNvPr>
          <p:cNvSpPr txBox="1">
            <a:spLocks noChangeArrowheads="1"/>
          </p:cNvSpPr>
          <p:nvPr/>
        </p:nvSpPr>
        <p:spPr bwMode="auto">
          <a:xfrm>
            <a:off x="7966075" y="1933575"/>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a:t>
            </a:r>
            <a:r>
              <a:rPr lang="en-US" sz="1600" b="1">
                <a:solidFill>
                  <a:schemeClr val="bg1"/>
                </a:solidFill>
                <a:latin typeface="Arial" charset="0"/>
                <a:hlinkClick r:id="rId31" action="ppaction://hlinksldjump"/>
              </a:rPr>
              <a:t>Jeopardy</a:t>
            </a:r>
            <a:endParaRPr lang="en-US" sz="1600" b="1">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609600" y="838200"/>
            <a:ext cx="8001000" cy="5262980"/>
          </a:xfrm>
          <a:prstGeom prst="rect">
            <a:avLst/>
          </a:prstGeom>
        </p:spPr>
        <p:txBody>
          <a:bodyPr wrap="square">
            <a:spAutoFit/>
          </a:bodyPr>
          <a:lstStyle/>
          <a:p>
            <a:r>
              <a:rPr lang="en-US" sz="2800" dirty="0">
                <a:solidFill>
                  <a:srgbClr val="FFFFFF"/>
                </a:solidFill>
              </a:rPr>
              <a:t>In speaking about listening to a prophet’s voice Bishop Dean L. Davies told a story about President Hinckley visiting sites for a new temple in Vancouver, Canada. He wanted to visit a chapel and told the driver to “turn left” and drive a little further.  “Stop the car! Stop the car!” President Hinckley implored. “This is where the Lord wants the temple.” Bishop Davies told of how that land had three land owners and wasn’t zoned for religious purposes. When they met with President Hinckley later they found he had drawn a map complete with the chapel, turn left here and what where the temple was to be built?</a:t>
            </a:r>
            <a:r>
              <a:rPr lang="en-US" sz="2800" dirty="0">
                <a:solidFill>
                  <a:srgbClr val="FFFFFF"/>
                </a:solidFill>
              </a:rPr>
              <a:t> </a:t>
            </a:r>
            <a:endParaRPr lang="en-US" sz="2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7">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048000" y="1600200"/>
            <a:ext cx="3675205" cy="707886"/>
          </a:xfrm>
          <a:prstGeom prst="rect">
            <a:avLst/>
          </a:prstGeom>
        </p:spPr>
        <p:txBody>
          <a:bodyPr wrap="none">
            <a:spAutoFit/>
          </a:bodyPr>
          <a:lstStyle/>
          <a:p>
            <a:r>
              <a:rPr lang="en-US" sz="4000" dirty="0" smtClean="0">
                <a:solidFill>
                  <a:srgbClr val="FFFFFF"/>
                </a:solidFill>
              </a:rPr>
              <a:t>X marks the spot</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16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457200" y="914400"/>
            <a:ext cx="8153400" cy="5509200"/>
          </a:xfrm>
          <a:prstGeom prst="rect">
            <a:avLst/>
          </a:prstGeom>
        </p:spPr>
        <p:txBody>
          <a:bodyPr wrap="square">
            <a:spAutoFit/>
          </a:bodyPr>
          <a:lstStyle/>
          <a:p>
            <a:pPr algn="ctr"/>
            <a:r>
              <a:rPr lang="en-US" sz="3200" dirty="0">
                <a:solidFill>
                  <a:srgbClr val="FFFFFF"/>
                </a:solidFill>
              </a:rPr>
              <a:t>Elder Dieter F. </a:t>
            </a:r>
            <a:r>
              <a:rPr lang="en-US" sz="3200" dirty="0" err="1">
                <a:solidFill>
                  <a:srgbClr val="FFFFFF"/>
                </a:solidFill>
              </a:rPr>
              <a:t>Uchtdorf</a:t>
            </a:r>
            <a:r>
              <a:rPr lang="en-US" sz="3200" dirty="0">
                <a:solidFill>
                  <a:srgbClr val="FFFFFF"/>
                </a:solidFill>
              </a:rPr>
              <a:t> noted the recent and renewed emphasis on ministering, or serving others: "Great thought was taken to determine what we should call this special emphasis. One of the names considered was 'shepherding,' a fitting reference to Christ's invitation, 'Feed my sheep.' However, it had at least one complication: using that term would make me a ‘______ ________.' Consequently, I am quite content with the term, 'ministering.' “ </a:t>
            </a:r>
            <a:endParaRPr lang="en-US" sz="3200" dirty="0" smtClean="0">
              <a:solidFill>
                <a:srgbClr val="FFFFFF"/>
              </a:solidFill>
            </a:endParaRPr>
          </a:p>
          <a:p>
            <a:pPr algn="ctr"/>
            <a:r>
              <a:rPr lang="en-US" sz="3200" dirty="0" smtClean="0">
                <a:solidFill>
                  <a:srgbClr val="FFFFFF"/>
                </a:solidFill>
              </a:rPr>
              <a:t>Fill </a:t>
            </a:r>
            <a:r>
              <a:rPr lang="en-US" sz="3200" dirty="0">
                <a:solidFill>
                  <a:srgbClr val="FFFFFF"/>
                </a:solidFill>
              </a:rPr>
              <a:t>in the blank.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2708" name="TextBox 4"/>
          <p:cNvSpPr txBox="1">
            <a:spLocks noChangeArrowheads="1"/>
          </p:cNvSpPr>
          <p:nvPr/>
        </p:nvSpPr>
        <p:spPr bwMode="auto">
          <a:xfrm>
            <a:off x="1219200" y="1828800"/>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smtClean="0">
                <a:solidFill>
                  <a:srgbClr val="FFFFFF"/>
                </a:solidFill>
              </a:rPr>
              <a:t>German Shepherd</a:t>
            </a:r>
            <a:endParaRPr lang="en-US" sz="48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37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609600" y="982177"/>
            <a:ext cx="7772400" cy="2554545"/>
          </a:xfrm>
          <a:prstGeom prst="rect">
            <a:avLst/>
          </a:prstGeom>
        </p:spPr>
        <p:txBody>
          <a:bodyPr wrap="square">
            <a:spAutoFit/>
          </a:bodyPr>
          <a:lstStyle/>
          <a:p>
            <a:r>
              <a:rPr lang="en-US" sz="4000" dirty="0">
                <a:solidFill>
                  <a:srgbClr val="FFFFFF"/>
                </a:solidFill>
              </a:rPr>
              <a:t>While visiting the country of Chile Sister Bonnie L. Cordon met a primary boy named David. What did David ask Sister Cordon to do?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0" y="-15875"/>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81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609600" y="762000"/>
            <a:ext cx="7848600" cy="584776"/>
          </a:xfrm>
          <a:prstGeom prst="rect">
            <a:avLst/>
          </a:prstGeom>
        </p:spPr>
        <p:txBody>
          <a:bodyPr wrap="square">
            <a:spAutoFit/>
          </a:bodyPr>
          <a:lstStyle/>
          <a:p>
            <a:pPr algn="ctr"/>
            <a:endParaRPr lang="en-US" sz="3200" dirty="0">
              <a:solidFill>
                <a:srgbClr val="FFFFFF"/>
              </a:solidFill>
            </a:endParaRPr>
          </a:p>
        </p:txBody>
      </p:sp>
      <p:sp>
        <p:nvSpPr>
          <p:cNvPr id="3" name="TextBox 2"/>
          <p:cNvSpPr txBox="1"/>
          <p:nvPr/>
        </p:nvSpPr>
        <p:spPr>
          <a:xfrm>
            <a:off x="1066800" y="1828800"/>
            <a:ext cx="7239000" cy="707886"/>
          </a:xfrm>
          <a:prstGeom prst="rect">
            <a:avLst/>
          </a:prstGeom>
          <a:noFill/>
        </p:spPr>
        <p:txBody>
          <a:bodyPr wrap="square" rtlCol="0">
            <a:spAutoFit/>
          </a:bodyPr>
          <a:lstStyle/>
          <a:p>
            <a:pPr algn="ctr"/>
            <a:r>
              <a:rPr lang="en-US" sz="4000" dirty="0" smtClean="0">
                <a:solidFill>
                  <a:schemeClr val="bg1"/>
                </a:solidFill>
              </a:rPr>
              <a:t>Doctrine &amp; Covenants 88:118</a:t>
            </a:r>
            <a:endParaRPr lang="en-US" sz="4000" dirty="0">
              <a:solidFill>
                <a:schemeClr val="bg1"/>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47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1143000"/>
            <a:ext cx="7772400" cy="1323439"/>
          </a:xfrm>
          <a:prstGeom prst="rect">
            <a:avLst/>
          </a:prstGeom>
        </p:spPr>
        <p:txBody>
          <a:bodyPr wrap="square">
            <a:spAutoFit/>
          </a:bodyPr>
          <a:lstStyle/>
          <a:p>
            <a:pPr algn="ctr"/>
            <a:r>
              <a:rPr lang="en-US" sz="4000" dirty="0" smtClean="0">
                <a:solidFill>
                  <a:srgbClr val="FFFFFF"/>
                </a:solidFill>
              </a:rPr>
              <a:t>Talk about him in </a:t>
            </a:r>
          </a:p>
          <a:p>
            <a:pPr algn="ctr"/>
            <a:r>
              <a:rPr lang="en-US" sz="4000" dirty="0" smtClean="0">
                <a:solidFill>
                  <a:srgbClr val="FFFFFF"/>
                </a:solidFill>
              </a:rPr>
              <a:t>General Conference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381000" y="914400"/>
            <a:ext cx="8458200" cy="3170099"/>
          </a:xfrm>
          <a:prstGeom prst="rect">
            <a:avLst/>
          </a:prstGeom>
        </p:spPr>
        <p:txBody>
          <a:bodyPr wrap="square">
            <a:spAutoFit/>
          </a:bodyPr>
          <a:lstStyle/>
          <a:p>
            <a:pPr algn="ctr"/>
            <a:r>
              <a:rPr lang="en-US" sz="4000" dirty="0">
                <a:solidFill>
                  <a:srgbClr val="FFFFFF"/>
                </a:solidFill>
              </a:rPr>
              <a:t>President Nelson gave an example of how we should respond to this question. "If someone should ask, 'Are you a Mormon?' you could reply, </a:t>
            </a:r>
            <a:endParaRPr lang="en-US" sz="4000" dirty="0" smtClean="0">
              <a:solidFill>
                <a:srgbClr val="FFFFFF"/>
              </a:solidFill>
            </a:endParaRPr>
          </a:p>
          <a:p>
            <a:pPr algn="ctr"/>
            <a:r>
              <a:rPr lang="en-US" sz="4000" dirty="0" smtClean="0">
                <a:solidFill>
                  <a:srgbClr val="FFFFFF"/>
                </a:solidFill>
              </a:rPr>
              <a:t>What </a:t>
            </a:r>
            <a:r>
              <a:rPr lang="en-US" sz="4000" dirty="0">
                <a:solidFill>
                  <a:srgbClr val="FFFFFF"/>
                </a:solidFill>
              </a:rPr>
              <a:t>is the answer?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68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762000"/>
            <a:ext cx="8229600" cy="1754327"/>
          </a:xfrm>
          <a:prstGeom prst="rect">
            <a:avLst/>
          </a:prstGeom>
        </p:spPr>
        <p:txBody>
          <a:bodyPr wrap="square">
            <a:spAutoFit/>
          </a:bodyPr>
          <a:lstStyle/>
          <a:p>
            <a:pPr algn="ctr"/>
            <a:r>
              <a:rPr lang="en-US" sz="3600" dirty="0">
                <a:solidFill>
                  <a:srgbClr val="FFFFFF"/>
                </a:solidFill>
              </a:rPr>
              <a:t>'If you are asking if I am a member of The Church of Jesus Christ of </a:t>
            </a:r>
            <a:endParaRPr lang="en-US" sz="3600" dirty="0" smtClean="0">
              <a:solidFill>
                <a:srgbClr val="FFFFFF"/>
              </a:solidFill>
            </a:endParaRPr>
          </a:p>
          <a:p>
            <a:pPr algn="ctr"/>
            <a:r>
              <a:rPr lang="en-US" sz="3600" dirty="0" smtClean="0">
                <a:solidFill>
                  <a:srgbClr val="FFFFFF"/>
                </a:solidFill>
              </a:rPr>
              <a:t>Latter</a:t>
            </a:r>
            <a:r>
              <a:rPr lang="en-US" sz="3600" dirty="0">
                <a:solidFill>
                  <a:srgbClr val="FFFFFF"/>
                </a:solidFill>
              </a:rPr>
              <a:t>-day Saints, yes, I am!'</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609600" y="990600"/>
            <a:ext cx="7924800" cy="2554545"/>
          </a:xfrm>
          <a:prstGeom prst="rect">
            <a:avLst/>
          </a:prstGeom>
        </p:spPr>
        <p:txBody>
          <a:bodyPr wrap="square">
            <a:spAutoFit/>
          </a:bodyPr>
          <a:lstStyle/>
          <a:p>
            <a:pPr algn="ctr"/>
            <a:r>
              <a:rPr lang="en-US" sz="4000" dirty="0">
                <a:solidFill>
                  <a:srgbClr val="FFFFFF"/>
                </a:solidFill>
              </a:rPr>
              <a:t>Elder Dale G. </a:t>
            </a:r>
            <a:r>
              <a:rPr lang="en-US" sz="4000" dirty="0" err="1">
                <a:solidFill>
                  <a:srgbClr val="FFFFFF"/>
                </a:solidFill>
              </a:rPr>
              <a:t>Renlund</a:t>
            </a:r>
            <a:r>
              <a:rPr lang="en-US" sz="4000" dirty="0">
                <a:solidFill>
                  <a:srgbClr val="FFFFFF"/>
                </a:solidFill>
              </a:rPr>
              <a:t> said, “God is not interested in His children just becoming trained and obedient pets who won’t do what?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78852" name="Text Box 4"/>
          <p:cNvSpPr txBox="1">
            <a:spLocks noChangeArrowheads="1"/>
          </p:cNvSpPr>
          <p:nvPr/>
        </p:nvSpPr>
        <p:spPr bwMode="auto">
          <a:xfrm>
            <a:off x="228600" y="914400"/>
            <a:ext cx="8382000" cy="1200150"/>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endParaRPr lang="en-US" sz="3600">
              <a:latin typeface="Times New Roman" pitchFamily="18" charset="0"/>
              <a:ea typeface="+mn-ea"/>
              <a:cs typeface="+mn-cs"/>
            </a:endParaRPr>
          </a:p>
          <a:p>
            <a:pPr>
              <a:defRPr/>
            </a:pPr>
            <a:endParaRPr lang="en-US" sz="3600">
              <a:solidFill>
                <a:schemeClr val="bg1"/>
              </a:solidFill>
              <a:latin typeface="Times New Roman" pitchFamily="18" charset="0"/>
              <a:ea typeface="+mn-ea"/>
              <a:cs typeface="+mn-cs"/>
            </a:endParaRP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914400"/>
            <a:ext cx="7391400" cy="1446550"/>
          </a:xfrm>
          <a:prstGeom prst="rect">
            <a:avLst/>
          </a:prstGeom>
        </p:spPr>
        <p:txBody>
          <a:bodyPr wrap="square">
            <a:spAutoFit/>
          </a:bodyPr>
          <a:lstStyle/>
          <a:p>
            <a:pPr algn="ctr"/>
            <a:r>
              <a:rPr lang="en-US" sz="4400" dirty="0">
                <a:solidFill>
                  <a:srgbClr val="FFFFFF"/>
                </a:solidFill>
              </a:rPr>
              <a:t>Chew on His slippers in the celestial living room</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98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533400" y="838200"/>
            <a:ext cx="8001000" cy="2554545"/>
          </a:xfrm>
          <a:prstGeom prst="rect">
            <a:avLst/>
          </a:prstGeom>
        </p:spPr>
        <p:txBody>
          <a:bodyPr wrap="square">
            <a:spAutoFit/>
          </a:bodyPr>
          <a:lstStyle/>
          <a:p>
            <a:pPr algn="ctr"/>
            <a:r>
              <a:rPr lang="en-US" sz="3200" dirty="0">
                <a:solidFill>
                  <a:srgbClr val="FFFFFF"/>
                </a:solidFill>
              </a:rPr>
              <a:t>“The adversary is increasing his attacks on _____ and on ________ at an exponential rate. To survive spiritually we need counter strategies and proactive plans.” </a:t>
            </a:r>
            <a:endParaRPr lang="en-US" sz="3200" dirty="0" smtClean="0">
              <a:solidFill>
                <a:srgbClr val="FFFFFF"/>
              </a:solidFill>
            </a:endParaRPr>
          </a:p>
          <a:p>
            <a:pPr algn="ctr"/>
            <a:r>
              <a:rPr lang="en-US" sz="3200" dirty="0" smtClean="0">
                <a:solidFill>
                  <a:srgbClr val="FFFFFF"/>
                </a:solidFill>
              </a:rPr>
              <a:t>Fill </a:t>
            </a:r>
            <a:r>
              <a:rPr lang="en-US" sz="3200" dirty="0">
                <a:solidFill>
                  <a:srgbClr val="FFFFFF"/>
                </a:solidFill>
              </a:rPr>
              <a:t>in the blanks. </a:t>
            </a:r>
            <a:endParaRPr lang="en-US" sz="3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08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0900" name="TextBox 4"/>
          <p:cNvSpPr txBox="1">
            <a:spLocks noChangeArrowheads="1"/>
          </p:cNvSpPr>
          <p:nvPr/>
        </p:nvSpPr>
        <p:spPr bwMode="auto">
          <a:xfrm>
            <a:off x="990600" y="762000"/>
            <a:ext cx="701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a:solidFill>
                  <a:srgbClr val="FFFFFF"/>
                </a:solidFill>
              </a:rPr>
              <a:t>Faith and Families</a:t>
            </a:r>
            <a:r>
              <a:rPr lang="en-US" sz="4800" dirty="0">
                <a:solidFill>
                  <a:srgbClr val="FFFFFF"/>
                </a:solidFill>
              </a:rPr>
              <a:t> </a:t>
            </a:r>
            <a:endParaRPr lang="en-US" sz="48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7395"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7395"/>
                                        </p:tgtEl>
                                        <p:attrNameLst>
                                          <p:attrName>style.visibility</p:attrName>
                                        </p:attrNameLst>
                                      </p:cBhvr>
                                      <p:to>
                                        <p:strVal val="visible"/>
                                      </p:to>
                                    </p:set>
                                    <p:animEffect transition="in" filter="box(out)">
                                      <p:cBhvr>
                                        <p:cTn id="7" dur="500"/>
                                        <p:tgtEl>
                                          <p:spTgt spid="187395"/>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29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85800" y="914400"/>
            <a:ext cx="7620000" cy="2308324"/>
          </a:xfrm>
          <a:prstGeom prst="rect">
            <a:avLst/>
          </a:prstGeom>
        </p:spPr>
        <p:txBody>
          <a:bodyPr wrap="square">
            <a:spAutoFit/>
          </a:bodyPr>
          <a:lstStyle/>
          <a:p>
            <a:pPr algn="ctr"/>
            <a:r>
              <a:rPr lang="en-US" sz="3600" dirty="0">
                <a:solidFill>
                  <a:srgbClr val="FFFFFF"/>
                </a:solidFill>
              </a:rPr>
              <a:t>“Scriptures make it clear that ________ have the primary responsibility to teach the doctrine to their children.” </a:t>
            </a:r>
            <a:endParaRPr lang="en-US" sz="3600" dirty="0" smtClean="0">
              <a:solidFill>
                <a:srgbClr val="FFFFFF"/>
              </a:solidFill>
            </a:endParaRPr>
          </a:p>
          <a:p>
            <a:pPr algn="ctr"/>
            <a:r>
              <a:rPr lang="en-US" sz="3600" dirty="0" smtClean="0">
                <a:solidFill>
                  <a:srgbClr val="FFFFFF"/>
                </a:solidFill>
              </a:rPr>
              <a:t>Fill </a:t>
            </a:r>
            <a:r>
              <a:rPr lang="en-US" sz="3600" dirty="0">
                <a:solidFill>
                  <a:srgbClr val="FFFFFF"/>
                </a:solidFill>
              </a:rPr>
              <a:t>in the blank. </a:t>
            </a:r>
            <a:endParaRPr lang="en-US" sz="36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39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3972" name="TextBox 4"/>
          <p:cNvSpPr txBox="1">
            <a:spLocks noChangeArrowheads="1"/>
          </p:cNvSpPr>
          <p:nvPr/>
        </p:nvSpPr>
        <p:spPr bwMode="auto">
          <a:xfrm>
            <a:off x="457200" y="1447800"/>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smtClean="0">
                <a:solidFill>
                  <a:srgbClr val="FFFFFF"/>
                </a:solidFill>
              </a:rPr>
              <a:t>Parents</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TextBox 1"/>
          <p:cNvSpPr txBox="1"/>
          <p:nvPr/>
        </p:nvSpPr>
        <p:spPr>
          <a:xfrm>
            <a:off x="838200" y="1447800"/>
            <a:ext cx="7467600" cy="2308324"/>
          </a:xfrm>
          <a:prstGeom prst="rect">
            <a:avLst/>
          </a:prstGeom>
          <a:noFill/>
        </p:spPr>
        <p:txBody>
          <a:bodyPr wrap="square" rtlCol="0">
            <a:spAutoFit/>
          </a:bodyPr>
          <a:lstStyle/>
          <a:p>
            <a:pPr algn="ctr"/>
            <a:r>
              <a:rPr lang="en-US" sz="3600" dirty="0">
                <a:solidFill>
                  <a:srgbClr val="FFFFFF"/>
                </a:solidFill>
              </a:rPr>
              <a:t>In speaking of the commandment for us to forgive all men Elder Jeffrey R. Holland quoted part of this doctrinal mastery scripture. Be the first to find it!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49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762000" y="1219200"/>
            <a:ext cx="7391400" cy="1569660"/>
          </a:xfrm>
          <a:prstGeom prst="rect">
            <a:avLst/>
          </a:prstGeom>
        </p:spPr>
        <p:txBody>
          <a:bodyPr wrap="square">
            <a:spAutoFit/>
          </a:bodyPr>
          <a:lstStyle/>
          <a:p>
            <a:pPr algn="ctr"/>
            <a:r>
              <a:rPr lang="en-US" sz="3200" dirty="0">
                <a:solidFill>
                  <a:srgbClr val="FFFFFF"/>
                </a:solidFill>
              </a:rPr>
              <a:t>"To remove the Lord's name from the Lord's Church is a major victory for _____.” Fill in the blank. </a:t>
            </a:r>
            <a:endParaRPr lang="en-US" sz="32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60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143000" y="1447800"/>
            <a:ext cx="7162800" cy="646331"/>
          </a:xfrm>
          <a:prstGeom prst="rect">
            <a:avLst/>
          </a:prstGeom>
        </p:spPr>
        <p:txBody>
          <a:bodyPr wrap="square">
            <a:spAutoFit/>
          </a:bodyPr>
          <a:lstStyle/>
          <a:p>
            <a:pPr algn="ctr"/>
            <a:r>
              <a:rPr lang="en-US" sz="3600" dirty="0" smtClean="0">
                <a:solidFill>
                  <a:srgbClr val="FFFFFF"/>
                </a:solidFill>
              </a:rPr>
              <a:t>Satan</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762000" y="1066800"/>
            <a:ext cx="7696200" cy="2308324"/>
          </a:xfrm>
          <a:prstGeom prst="rect">
            <a:avLst/>
          </a:prstGeom>
        </p:spPr>
        <p:txBody>
          <a:bodyPr wrap="square">
            <a:spAutoFit/>
          </a:bodyPr>
          <a:lstStyle/>
          <a:p>
            <a:pPr algn="ctr"/>
            <a:r>
              <a:rPr lang="en-US" sz="3600" dirty="0">
                <a:solidFill>
                  <a:srgbClr val="FFFFFF"/>
                </a:solidFill>
              </a:rPr>
              <a:t>"So, what’s in a name? When it comes to the name of the Lord’s church, the answer is, ‘__________!’ </a:t>
            </a:r>
            <a:endParaRPr lang="en-US" sz="3600" dirty="0" smtClean="0">
              <a:solidFill>
                <a:srgbClr val="FFFFFF"/>
              </a:solidFill>
            </a:endParaRPr>
          </a:p>
          <a:p>
            <a:pPr algn="ctr"/>
            <a:r>
              <a:rPr lang="en-US" sz="3600" dirty="0" smtClean="0">
                <a:solidFill>
                  <a:srgbClr val="FFFFFF"/>
                </a:solidFill>
              </a:rPr>
              <a:t>Fill </a:t>
            </a:r>
            <a:r>
              <a:rPr lang="en-US" sz="3600" dirty="0">
                <a:solidFill>
                  <a:srgbClr val="FFFFFF"/>
                </a:solidFill>
              </a:rPr>
              <a:t>in the blank.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1066800"/>
            <a:ext cx="7391400" cy="646331"/>
          </a:xfrm>
          <a:prstGeom prst="rect">
            <a:avLst/>
          </a:prstGeom>
        </p:spPr>
        <p:txBody>
          <a:bodyPr wrap="square">
            <a:spAutoFit/>
          </a:bodyPr>
          <a:lstStyle/>
          <a:p>
            <a:pPr algn="ctr"/>
            <a:r>
              <a:rPr lang="en-US" sz="3600" dirty="0" smtClean="0">
                <a:solidFill>
                  <a:srgbClr val="FFFFFF"/>
                </a:solidFill>
              </a:rPr>
              <a:t>Everything</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90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89092" name="Text Box 4"/>
          <p:cNvSpPr txBox="1">
            <a:spLocks noChangeArrowheads="1"/>
          </p:cNvSpPr>
          <p:nvPr/>
        </p:nvSpPr>
        <p:spPr bwMode="auto">
          <a:xfrm>
            <a:off x="457200" y="1524000"/>
            <a:ext cx="8382000" cy="4619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a:latin typeface="Times New Roman" pitchFamily="18" charset="0"/>
                <a:ea typeface="+mn-ea"/>
                <a:cs typeface="+mn-cs"/>
              </a:rPr>
              <a:t> </a:t>
            </a:r>
            <a:endParaRPr lang="en-US" sz="3600">
              <a:solidFill>
                <a:schemeClr val="bg1"/>
              </a:solidFill>
              <a:latin typeface="Courier New" pitchFamily="49" charset="0"/>
              <a:ea typeface="+mn-ea"/>
              <a:cs typeface="+mn-cs"/>
            </a:endParaRPr>
          </a:p>
        </p:txBody>
      </p:sp>
      <p:sp>
        <p:nvSpPr>
          <p:cNvPr id="3" name="Rectangle 2"/>
          <p:cNvSpPr/>
          <p:nvPr/>
        </p:nvSpPr>
        <p:spPr>
          <a:xfrm>
            <a:off x="533400" y="990600"/>
            <a:ext cx="7848600" cy="3970318"/>
          </a:xfrm>
          <a:prstGeom prst="rect">
            <a:avLst/>
          </a:prstGeom>
        </p:spPr>
        <p:txBody>
          <a:bodyPr wrap="square">
            <a:spAutoFit/>
          </a:bodyPr>
          <a:lstStyle/>
          <a:p>
            <a:pPr algn="ctr"/>
            <a:r>
              <a:rPr lang="en-US" sz="3600" dirty="0">
                <a:solidFill>
                  <a:srgbClr val="FFFFFF"/>
                </a:solidFill>
              </a:rPr>
              <a:t>“The new home-centered, Church-supported integrated curriculum has the potential to unleash the power of ________, as each family follows through conscientiously and carefully to transform their home into a sanctuary of faith." Fill in the blank.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01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267200" y="60198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1295400"/>
            <a:ext cx="7696200" cy="646331"/>
          </a:xfrm>
          <a:prstGeom prst="rect">
            <a:avLst/>
          </a:prstGeom>
        </p:spPr>
        <p:txBody>
          <a:bodyPr wrap="square">
            <a:spAutoFit/>
          </a:bodyPr>
          <a:lstStyle/>
          <a:p>
            <a:pPr algn="ctr"/>
            <a:r>
              <a:rPr lang="en-US" sz="3600" dirty="0" smtClean="0">
                <a:solidFill>
                  <a:srgbClr val="FFFFFF"/>
                </a:solidFill>
              </a:rPr>
              <a:t>Families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r>
              <a:rPr lang="en-US"/>
              <a:t> </a:t>
            </a:r>
          </a:p>
        </p:txBody>
      </p:sp>
      <p:sp>
        <p:nvSpPr>
          <p:cNvPr id="911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762000" y="1066800"/>
            <a:ext cx="7543800" cy="2308324"/>
          </a:xfrm>
          <a:prstGeom prst="rect">
            <a:avLst/>
          </a:prstGeom>
        </p:spPr>
        <p:txBody>
          <a:bodyPr wrap="square">
            <a:spAutoFit/>
          </a:bodyPr>
          <a:lstStyle/>
          <a:p>
            <a:pPr algn="ctr"/>
            <a:r>
              <a:rPr lang="en-US" sz="3600" dirty="0">
                <a:solidFill>
                  <a:srgbClr val="FFFFFF"/>
                </a:solidFill>
              </a:rPr>
              <a:t>Elder Ronald A. </a:t>
            </a:r>
            <a:r>
              <a:rPr lang="en-US" sz="3600" dirty="0" err="1">
                <a:solidFill>
                  <a:srgbClr val="FFFFFF"/>
                </a:solidFill>
              </a:rPr>
              <a:t>Rasband</a:t>
            </a:r>
            <a:r>
              <a:rPr lang="en-US" sz="3600" dirty="0">
                <a:solidFill>
                  <a:srgbClr val="FFFFFF"/>
                </a:solidFill>
              </a:rPr>
              <a:t> said this has “limited the perspective of God’s children.” What was the </a:t>
            </a:r>
            <a:endParaRPr lang="en-US" sz="3600" dirty="0" smtClean="0">
              <a:solidFill>
                <a:srgbClr val="FFFFFF"/>
              </a:solidFill>
            </a:endParaRPr>
          </a:p>
          <a:p>
            <a:pPr algn="ctr"/>
            <a:r>
              <a:rPr lang="en-US" sz="3600" dirty="0" smtClean="0">
                <a:solidFill>
                  <a:srgbClr val="FFFFFF"/>
                </a:solidFill>
              </a:rPr>
              <a:t>subject </a:t>
            </a:r>
            <a:r>
              <a:rPr lang="en-US" sz="3600" dirty="0">
                <a:solidFill>
                  <a:srgbClr val="FFFFFF"/>
                </a:solidFill>
              </a:rPr>
              <a:t>of his talk?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762000" y="1676400"/>
            <a:ext cx="7620000" cy="707886"/>
          </a:xfrm>
          <a:prstGeom prst="rect">
            <a:avLst/>
          </a:prstGeom>
        </p:spPr>
        <p:txBody>
          <a:bodyPr wrap="square">
            <a:spAutoFit/>
          </a:bodyPr>
          <a:lstStyle/>
          <a:p>
            <a:pPr algn="ctr"/>
            <a:r>
              <a:rPr lang="en-US" sz="4000" dirty="0" smtClean="0">
                <a:solidFill>
                  <a:srgbClr val="FFFFFF"/>
                </a:solidFill>
              </a:rPr>
              <a:t>Fear</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31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457200" y="914400"/>
            <a:ext cx="7848600" cy="3416320"/>
          </a:xfrm>
          <a:prstGeom prst="rect">
            <a:avLst/>
          </a:prstGeom>
        </p:spPr>
        <p:txBody>
          <a:bodyPr wrap="square">
            <a:spAutoFit/>
          </a:bodyPr>
          <a:lstStyle/>
          <a:p>
            <a:r>
              <a:rPr lang="en-US" sz="3600" dirty="0">
                <a:solidFill>
                  <a:srgbClr val="FFFFFF"/>
                </a:solidFill>
              </a:rPr>
              <a:t>Elder Paul B. Pieper said, “By taking upon ourselves the ____ __ ______, we commit to take His teachings, His characteristics and ultimately His love deep into our beings so that they become part of who we are.” Fill in the blanks.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42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447800"/>
            <a:ext cx="6553200" cy="646331"/>
          </a:xfrm>
          <a:prstGeom prst="rect">
            <a:avLst/>
          </a:prstGeom>
        </p:spPr>
        <p:txBody>
          <a:bodyPr wrap="square">
            <a:spAutoFit/>
          </a:bodyPr>
          <a:lstStyle/>
          <a:p>
            <a:pPr algn="ctr"/>
            <a:r>
              <a:rPr lang="en-US" sz="3600" dirty="0" smtClean="0">
                <a:solidFill>
                  <a:srgbClr val="FFFFFF"/>
                </a:solidFill>
              </a:rPr>
              <a:t>Name of Christ</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3">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914400" y="1524000"/>
            <a:ext cx="7391400" cy="646331"/>
          </a:xfrm>
          <a:prstGeom prst="rect">
            <a:avLst/>
          </a:prstGeom>
          <a:noFill/>
        </p:spPr>
        <p:txBody>
          <a:bodyPr wrap="square" rtlCol="0">
            <a:spAutoFit/>
          </a:bodyPr>
          <a:lstStyle/>
          <a:p>
            <a:pPr algn="ctr"/>
            <a:r>
              <a:rPr lang="en-US" sz="3600" dirty="0">
                <a:solidFill>
                  <a:srgbClr val="FFFFFF"/>
                </a:solidFill>
              </a:rPr>
              <a:t>Doctrine &amp; Covenants 69:9-11</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52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1143000" y="1219200"/>
            <a:ext cx="6629400" cy="2308324"/>
          </a:xfrm>
          <a:prstGeom prst="rect">
            <a:avLst/>
          </a:prstGeom>
        </p:spPr>
        <p:txBody>
          <a:bodyPr wrap="square">
            <a:spAutoFit/>
          </a:bodyPr>
          <a:lstStyle/>
          <a:p>
            <a:pPr algn="ctr"/>
            <a:r>
              <a:rPr lang="en-US" sz="3600" dirty="0">
                <a:solidFill>
                  <a:srgbClr val="FFFFFF"/>
                </a:solidFill>
              </a:rPr>
              <a:t>What did Elder Shayne M. Bowen say “is the keystone to conversion of all of Heavenly Father's </a:t>
            </a:r>
            <a:endParaRPr lang="en-US" sz="3600" dirty="0" smtClean="0">
              <a:solidFill>
                <a:srgbClr val="FFFFFF"/>
              </a:solidFill>
            </a:endParaRPr>
          </a:p>
          <a:p>
            <a:pPr algn="ctr"/>
            <a:r>
              <a:rPr lang="en-US" sz="3600" dirty="0" smtClean="0">
                <a:solidFill>
                  <a:srgbClr val="FFFFFF"/>
                </a:solidFill>
              </a:rPr>
              <a:t>sons </a:t>
            </a:r>
            <a:r>
              <a:rPr lang="en-US" sz="3600" dirty="0">
                <a:solidFill>
                  <a:srgbClr val="FFFFFF"/>
                </a:solidFill>
              </a:rPr>
              <a:t>and daughters."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62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2209800" y="1600200"/>
            <a:ext cx="4572000" cy="646331"/>
          </a:xfrm>
          <a:prstGeom prst="rect">
            <a:avLst/>
          </a:prstGeom>
        </p:spPr>
        <p:txBody>
          <a:bodyPr>
            <a:spAutoFit/>
          </a:bodyPr>
          <a:lstStyle/>
          <a:p>
            <a:pPr algn="ctr"/>
            <a:r>
              <a:rPr lang="en-US" sz="3600" dirty="0" smtClean="0">
                <a:solidFill>
                  <a:srgbClr val="FFFFFF"/>
                </a:solidFill>
              </a:rPr>
              <a:t>The Book of Mormon</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72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990600" y="1219200"/>
            <a:ext cx="7162800" cy="3785652"/>
          </a:xfrm>
          <a:prstGeom prst="rect">
            <a:avLst/>
          </a:prstGeom>
        </p:spPr>
        <p:txBody>
          <a:bodyPr wrap="square">
            <a:spAutoFit/>
          </a:bodyPr>
          <a:lstStyle/>
          <a:p>
            <a:pPr algn="ctr"/>
            <a:r>
              <a:rPr lang="en-US" sz="4000" dirty="0">
                <a:solidFill>
                  <a:srgbClr val="FFFFFF"/>
                </a:solidFill>
              </a:rPr>
              <a:t>Brother Brian K. Ashton said, “We can trust in and rely upon the Father. Because He has an eternal ___________, Heavenly Father can see things we cannot.” </a:t>
            </a:r>
            <a:endParaRPr lang="en-US" sz="4000" dirty="0" smtClean="0">
              <a:solidFill>
                <a:srgbClr val="FFFFFF"/>
              </a:solidFill>
            </a:endParaRPr>
          </a:p>
          <a:p>
            <a:pPr algn="ctr"/>
            <a:r>
              <a:rPr lang="en-US" sz="4000" dirty="0" smtClean="0">
                <a:solidFill>
                  <a:srgbClr val="FFFFFF"/>
                </a:solidFill>
              </a:rPr>
              <a:t>Fill </a:t>
            </a:r>
            <a:r>
              <a:rPr lang="en-US" sz="4000" dirty="0">
                <a:solidFill>
                  <a:srgbClr val="FFFFFF"/>
                </a:solidFill>
              </a:rPr>
              <a:t>in the blank.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0" y="4763"/>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83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98308"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990600"/>
            <a:ext cx="7239000" cy="707886"/>
          </a:xfrm>
          <a:prstGeom prst="rect">
            <a:avLst/>
          </a:prstGeom>
        </p:spPr>
        <p:txBody>
          <a:bodyPr wrap="square">
            <a:spAutoFit/>
          </a:bodyPr>
          <a:lstStyle/>
          <a:p>
            <a:pPr algn="ctr"/>
            <a:r>
              <a:rPr lang="en-US" sz="4000" dirty="0" smtClean="0">
                <a:solidFill>
                  <a:srgbClr val="FFFFFF"/>
                </a:solidFill>
              </a:rPr>
              <a:t>Perspective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4763"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993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Rectangle 1"/>
          <p:cNvSpPr/>
          <p:nvPr/>
        </p:nvSpPr>
        <p:spPr>
          <a:xfrm>
            <a:off x="533400" y="1066800"/>
            <a:ext cx="7772400" cy="2308324"/>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 taught, “When righteous ________ and spiritual yearnings join, time and eternity come together.” Fill in the blank.</a:t>
            </a:r>
            <a:r>
              <a:rPr lang="en-US" sz="3600" dirty="0">
                <a:solidFill>
                  <a:srgbClr val="FFFFFF"/>
                </a:solidFill>
              </a:rPr>
              <a:t> </a:t>
            </a:r>
            <a:r>
              <a:rPr lang="en-US" sz="3600" dirty="0" smtClean="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03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524000"/>
            <a:ext cx="7162800" cy="707886"/>
          </a:xfrm>
          <a:prstGeom prst="rect">
            <a:avLst/>
          </a:prstGeom>
        </p:spPr>
        <p:txBody>
          <a:bodyPr wrap="square">
            <a:spAutoFit/>
          </a:bodyPr>
          <a:lstStyle/>
          <a:p>
            <a:pPr algn="ctr"/>
            <a:r>
              <a:rPr lang="en-US" sz="4000" dirty="0" smtClean="0">
                <a:solidFill>
                  <a:srgbClr val="FFFFFF"/>
                </a:solidFill>
              </a:rPr>
              <a:t>Patterns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13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TextBox 3"/>
          <p:cNvSpPr txBox="1">
            <a:spLocks noChangeArrowheads="1"/>
          </p:cNvSpPr>
          <p:nvPr/>
        </p:nvSpPr>
        <p:spPr bwMode="auto">
          <a:xfrm>
            <a:off x="457200" y="8382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Elder Quentin L. Cook announced a change to Sunday meetings. </a:t>
            </a:r>
            <a:endParaRPr lang="en-US" sz="4000" dirty="0" smtClean="0">
              <a:solidFill>
                <a:srgbClr val="FFFFFF"/>
              </a:solidFill>
            </a:endParaRPr>
          </a:p>
          <a:p>
            <a:pPr algn="ctr"/>
            <a:r>
              <a:rPr lang="en-US" sz="4000" dirty="0" smtClean="0">
                <a:solidFill>
                  <a:srgbClr val="FFFFFF"/>
                </a:solidFill>
              </a:rPr>
              <a:t>Starting </a:t>
            </a:r>
            <a:r>
              <a:rPr lang="en-US" sz="4000" dirty="0">
                <a:solidFill>
                  <a:srgbClr val="FFFFFF"/>
                </a:solidFill>
              </a:rPr>
              <a:t>in January 2019 how long will church be?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1270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2404" name="TextBox 4"/>
          <p:cNvSpPr txBox="1">
            <a:spLocks noChangeArrowheads="1"/>
          </p:cNvSpPr>
          <p:nvPr/>
        </p:nvSpPr>
        <p:spPr bwMode="auto">
          <a:xfrm>
            <a:off x="304800" y="6858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Two hours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295400"/>
            <a:ext cx="7772400" cy="3170099"/>
          </a:xfrm>
          <a:prstGeom prst="rect">
            <a:avLst/>
          </a:prstGeom>
        </p:spPr>
        <p:txBody>
          <a:bodyPr wrap="square">
            <a:spAutoFit/>
          </a:bodyPr>
          <a:lstStyle/>
          <a:p>
            <a:pPr algn="ctr"/>
            <a:r>
              <a:rPr lang="en-US" sz="4000" dirty="0">
                <a:solidFill>
                  <a:srgbClr val="FFFFFF"/>
                </a:solidFill>
              </a:rPr>
              <a:t>Elder Dale G. </a:t>
            </a:r>
            <a:r>
              <a:rPr lang="en-US" sz="4000" dirty="0" err="1">
                <a:solidFill>
                  <a:srgbClr val="FFFFFF"/>
                </a:solidFill>
              </a:rPr>
              <a:t>Renlund</a:t>
            </a:r>
            <a:r>
              <a:rPr lang="en-US" sz="4000" dirty="0">
                <a:solidFill>
                  <a:srgbClr val="FFFFFF"/>
                </a:solidFill>
              </a:rPr>
              <a:t> spoke about this fictional character who is a “typical English nanny” who takes care of the Banks children. </a:t>
            </a:r>
            <a:endParaRPr lang="en-US" sz="4000" dirty="0" smtClean="0">
              <a:solidFill>
                <a:srgbClr val="FFFFFF"/>
              </a:solidFill>
            </a:endParaRPr>
          </a:p>
          <a:p>
            <a:pPr algn="ctr"/>
            <a:r>
              <a:rPr lang="en-US" sz="4000" dirty="0" smtClean="0">
                <a:solidFill>
                  <a:srgbClr val="FFFFFF"/>
                </a:solidFill>
              </a:rPr>
              <a:t>Who </a:t>
            </a:r>
            <a:r>
              <a:rPr lang="en-US" sz="4000" dirty="0">
                <a:solidFill>
                  <a:srgbClr val="FFFFFF"/>
                </a:solidFill>
              </a:rPr>
              <a:t>is it?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44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4452" name="TextBox 4"/>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3" name="Rectangle 2"/>
          <p:cNvSpPr/>
          <p:nvPr/>
        </p:nvSpPr>
        <p:spPr>
          <a:xfrm>
            <a:off x="2286000" y="762000"/>
            <a:ext cx="4572000" cy="769441"/>
          </a:xfrm>
          <a:prstGeom prst="rect">
            <a:avLst/>
          </a:prstGeom>
        </p:spPr>
        <p:txBody>
          <a:bodyPr>
            <a:spAutoFit/>
          </a:bodyPr>
          <a:lstStyle/>
          <a:p>
            <a:pPr algn="ctr"/>
            <a:r>
              <a:rPr lang="en-US" sz="4400" dirty="0" smtClean="0">
                <a:solidFill>
                  <a:srgbClr val="FFFFFF"/>
                </a:solidFill>
              </a:rPr>
              <a:t>Mary Poppins</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TextBox 2"/>
          <p:cNvSpPr txBox="1"/>
          <p:nvPr/>
        </p:nvSpPr>
        <p:spPr>
          <a:xfrm>
            <a:off x="762000" y="1447800"/>
            <a:ext cx="7391400" cy="3416320"/>
          </a:xfrm>
          <a:prstGeom prst="rect">
            <a:avLst/>
          </a:prstGeom>
          <a:noFill/>
        </p:spPr>
        <p:txBody>
          <a:bodyPr wrap="square" rtlCol="0">
            <a:spAutoFit/>
          </a:bodyPr>
          <a:lstStyle/>
          <a:p>
            <a:pPr algn="ctr"/>
            <a:r>
              <a:rPr lang="en-US" sz="3600" dirty="0">
                <a:solidFill>
                  <a:srgbClr val="FFFFFF"/>
                </a:solidFill>
              </a:rPr>
              <a:t>President Henry B. </a:t>
            </a:r>
            <a:r>
              <a:rPr lang="en-US" sz="3600" dirty="0" err="1">
                <a:solidFill>
                  <a:srgbClr val="FFFFFF"/>
                </a:solidFill>
              </a:rPr>
              <a:t>Eyring</a:t>
            </a:r>
            <a:r>
              <a:rPr lang="en-US" sz="3600" dirty="0">
                <a:solidFill>
                  <a:srgbClr val="FFFFFF"/>
                </a:solidFill>
              </a:rPr>
              <a:t> quoted part of this doctrinal mastery scripture when he said, “whether by my own voice or by the voice of my servants, it is the same.” Be the first to find the scripture!</a:t>
            </a:r>
            <a:r>
              <a:rPr lang="en-US" sz="3600" dirty="0">
                <a:solidFill>
                  <a:srgbClr val="FFFFFF"/>
                </a:solidFill>
              </a:rPr>
              <a:t>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841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8419"/>
                                        </p:tgtEl>
                                        <p:attrNameLst>
                                          <p:attrName>style.visibility</p:attrName>
                                        </p:attrNameLst>
                                      </p:cBhvr>
                                      <p:to>
                                        <p:strVal val="visible"/>
                                      </p:to>
                                    </p:set>
                                    <p:animEffect transition="in" filter="box(out)">
                                      <p:cBhvr>
                                        <p:cTn id="7" dur="500"/>
                                        <p:tgtEl>
                                          <p:spTgt spid="18841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64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381000" y="762000"/>
            <a:ext cx="8382000" cy="1323439"/>
          </a:xfrm>
          <a:prstGeom prst="rect">
            <a:avLst/>
          </a:prstGeom>
        </p:spPr>
        <p:txBody>
          <a:bodyPr wrap="square">
            <a:spAutoFit/>
          </a:bodyPr>
          <a:lstStyle/>
          <a:p>
            <a:r>
              <a:rPr lang="en-US" sz="4000" dirty="0">
                <a:solidFill>
                  <a:srgbClr val="FFFFFF"/>
                </a:solidFill>
              </a:rPr>
              <a:t>How is President M. Russell Ballard related to President Joseph F. Smith?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75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7524" name="TextBox 4"/>
          <p:cNvSpPr txBox="1">
            <a:spLocks noChangeArrowheads="1"/>
          </p:cNvSpPr>
          <p:nvPr/>
        </p:nvSpPr>
        <p:spPr bwMode="auto">
          <a:xfrm>
            <a:off x="533400" y="914400"/>
            <a:ext cx="7696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President Ballard is President Smith’s great-grandson.</a:t>
            </a:r>
            <a:r>
              <a:rPr lang="en-US" sz="4000" dirty="0">
                <a:solidFill>
                  <a:srgbClr val="FFFFFF"/>
                </a:solidFill>
              </a:rPr>
              <a:t> </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85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533400" y="1219200"/>
            <a:ext cx="7772400" cy="1323439"/>
          </a:xfrm>
          <a:prstGeom prst="rect">
            <a:avLst/>
          </a:prstGeom>
        </p:spPr>
        <p:txBody>
          <a:bodyPr wrap="square">
            <a:spAutoFit/>
          </a:bodyPr>
          <a:lstStyle/>
          <a:p>
            <a:pPr algn="ctr"/>
            <a:r>
              <a:rPr lang="en-US" sz="4000" dirty="0">
                <a:solidFill>
                  <a:srgbClr val="FFFFFF"/>
                </a:solidFill>
              </a:rPr>
              <a:t>What session of General Conference was NOT held this time?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95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3124200" y="1371600"/>
            <a:ext cx="2743200" cy="1323439"/>
          </a:xfrm>
          <a:prstGeom prst="rect">
            <a:avLst/>
          </a:prstGeom>
          <a:noFill/>
        </p:spPr>
        <p:txBody>
          <a:bodyPr wrap="square" rtlCol="0">
            <a:spAutoFit/>
          </a:bodyPr>
          <a:lstStyle/>
          <a:p>
            <a:pPr algn="ctr"/>
            <a:r>
              <a:rPr lang="en-US" sz="4000" dirty="0" smtClean="0">
                <a:solidFill>
                  <a:srgbClr val="FFFFFF"/>
                </a:solidFill>
              </a:rPr>
              <a:t>Priesthood Session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05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838200" y="1219200"/>
            <a:ext cx="7391400" cy="2554545"/>
          </a:xfrm>
          <a:prstGeom prst="rect">
            <a:avLst/>
          </a:prstGeom>
        </p:spPr>
        <p:txBody>
          <a:bodyPr wrap="square">
            <a:spAutoFit/>
          </a:bodyPr>
          <a:lstStyle/>
          <a:p>
            <a:pPr algn="ctr"/>
            <a:r>
              <a:rPr lang="en-US" sz="4000" dirty="0">
                <a:solidFill>
                  <a:srgbClr val="FFFFFF"/>
                </a:solidFill>
              </a:rPr>
              <a:t>Twelve new temples were announced in the </a:t>
            </a:r>
            <a:endParaRPr lang="en-US" sz="4000" dirty="0" smtClean="0">
              <a:solidFill>
                <a:srgbClr val="FFFFFF"/>
              </a:solidFill>
            </a:endParaRPr>
          </a:p>
          <a:p>
            <a:pPr algn="ctr"/>
            <a:r>
              <a:rPr lang="en-US" sz="4000" dirty="0" smtClean="0">
                <a:solidFill>
                  <a:srgbClr val="FFFFFF"/>
                </a:solidFill>
              </a:rPr>
              <a:t>Sunday </a:t>
            </a:r>
            <a:r>
              <a:rPr lang="en-US" sz="4000" dirty="0">
                <a:solidFill>
                  <a:srgbClr val="FFFFFF"/>
                </a:solidFill>
              </a:rPr>
              <a:t>afternoon session. </a:t>
            </a:r>
            <a:endParaRPr lang="en-US" sz="4000" dirty="0" smtClean="0">
              <a:solidFill>
                <a:srgbClr val="FFFFFF"/>
              </a:solidFill>
            </a:endParaRPr>
          </a:p>
          <a:p>
            <a:pPr algn="ctr"/>
            <a:r>
              <a:rPr lang="en-US" sz="4000" dirty="0" smtClean="0">
                <a:solidFill>
                  <a:srgbClr val="FFFFFF"/>
                </a:solidFill>
              </a:rPr>
              <a:t>Name </a:t>
            </a:r>
            <a:r>
              <a:rPr lang="en-US" sz="4000" dirty="0">
                <a:solidFill>
                  <a:srgbClr val="FFFFFF"/>
                </a:solidFill>
              </a:rPr>
              <a:t>two places they will be built.</a:t>
            </a:r>
            <a:r>
              <a:rPr lang="en-US" sz="4000" dirty="0">
                <a:solidFill>
                  <a:srgbClr val="FFFFFF"/>
                </a:solidFill>
              </a:rPr>
              <a:t>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16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1620" name="TextBox 4"/>
          <p:cNvSpPr txBox="1">
            <a:spLocks noChangeArrowheads="1"/>
          </p:cNvSpPr>
          <p:nvPr/>
        </p:nvSpPr>
        <p:spPr bwMode="auto">
          <a:xfrm>
            <a:off x="457200" y="990600"/>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dirty="0">
                <a:solidFill>
                  <a:srgbClr val="FFFFFF"/>
                </a:solidFill>
              </a:rPr>
              <a:t>Mendoza, Argentina; Salvador, Brazil; Yuba City, California; Phnom Penh, Cambodia; Praia, Cape Verde; </a:t>
            </a:r>
            <a:r>
              <a:rPr lang="en-US" sz="4000" dirty="0" err="1">
                <a:solidFill>
                  <a:srgbClr val="FFFFFF"/>
                </a:solidFill>
              </a:rPr>
              <a:t>Yigo</a:t>
            </a:r>
            <a:r>
              <a:rPr lang="en-US" sz="4000" dirty="0">
                <a:solidFill>
                  <a:srgbClr val="FFFFFF"/>
                </a:solidFill>
              </a:rPr>
              <a:t>, Guam; Puebla, Mexico; Auckland, New Zealand; Lagos, Nigeria; Davao, Philippines; San Juan, Puerto Rico; Washington County, Utah.</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 name="Rectangle 2"/>
          <p:cNvSpPr/>
          <p:nvPr/>
        </p:nvSpPr>
        <p:spPr>
          <a:xfrm>
            <a:off x="1066800" y="1143000"/>
            <a:ext cx="7086600" cy="1200329"/>
          </a:xfrm>
          <a:prstGeom prst="rect">
            <a:avLst/>
          </a:prstGeom>
        </p:spPr>
        <p:txBody>
          <a:bodyPr wrap="square">
            <a:spAutoFit/>
          </a:bodyPr>
          <a:lstStyle/>
          <a:p>
            <a:pPr algn="ctr"/>
            <a:r>
              <a:rPr lang="en-US" sz="3600" dirty="0">
                <a:solidFill>
                  <a:srgbClr val="FFFFFF"/>
                </a:solidFill>
              </a:rPr>
              <a:t>Elder Ronald A. </a:t>
            </a:r>
            <a:r>
              <a:rPr lang="en-US" sz="3600" dirty="0" err="1">
                <a:solidFill>
                  <a:srgbClr val="FFFFFF"/>
                </a:solidFill>
              </a:rPr>
              <a:t>Rasband</a:t>
            </a:r>
            <a:r>
              <a:rPr lang="en-US" sz="3600" dirty="0">
                <a:solidFill>
                  <a:srgbClr val="FFFFFF"/>
                </a:solidFill>
              </a:rPr>
              <a:t> listed things that people fear. Name two.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36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685800"/>
            <a:ext cx="8305800" cy="4493538"/>
          </a:xfrm>
          <a:prstGeom prst="rect">
            <a:avLst/>
          </a:prstGeom>
        </p:spPr>
        <p:txBody>
          <a:bodyPr wrap="square">
            <a:spAutoFit/>
          </a:bodyPr>
          <a:lstStyle/>
          <a:p>
            <a:r>
              <a:rPr lang="en-US" sz="2600" dirty="0">
                <a:solidFill>
                  <a:srgbClr val="FFFFFF"/>
                </a:solidFill>
              </a:rPr>
              <a:t>Single adults fear making commitments such as getting married. Young marrieds fear bringing children into an increasingly wicked world. Missionaries fear lots of things, especially approaching strangers. Widows fear going forward alone. Teenagers fear not being accepted. Grade-schoolers fear the first day of school. University students fear getting back a test. We fear failure, rejection, disappointment, and the unknown. We fear hurricanes, earthquakes and fires. We fear not being chose and on the flip side we fear being chosen. We fear not being good enough. We fear the Lord has no blessings for us. We fear change.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46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14692" name="Text Box 4"/>
          <p:cNvSpPr txBox="1">
            <a:spLocks noChangeArrowheads="1"/>
          </p:cNvSpPr>
          <p:nvPr/>
        </p:nvSpPr>
        <p:spPr bwMode="auto">
          <a:xfrm>
            <a:off x="304800" y="1143000"/>
            <a:ext cx="8382000" cy="1323975"/>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3200" dirty="0">
                <a:solidFill>
                  <a:schemeClr val="bg1"/>
                </a:solidFill>
                <a:latin typeface="Times New Roman" pitchFamily="18" charset="0"/>
                <a:ea typeface="+mn-ea"/>
                <a:cs typeface="+mn-cs"/>
              </a:rPr>
              <a:t> </a:t>
            </a:r>
          </a:p>
          <a:p>
            <a:pPr algn="ctr">
              <a:spcBef>
                <a:spcPct val="50000"/>
              </a:spcBef>
              <a:defRPr/>
            </a:pPr>
            <a:endParaRPr lang="en-US" sz="3200" dirty="0">
              <a:solidFill>
                <a:schemeClr val="bg1"/>
              </a:solidFill>
              <a:latin typeface="Times New Roman" pitchFamily="18" charset="0"/>
              <a:ea typeface="+mn-ea"/>
              <a:cs typeface="+mn-cs"/>
            </a:endParaRPr>
          </a:p>
        </p:txBody>
      </p:sp>
      <p:sp>
        <p:nvSpPr>
          <p:cNvPr id="3" name="Rectangle 2"/>
          <p:cNvSpPr/>
          <p:nvPr/>
        </p:nvSpPr>
        <p:spPr>
          <a:xfrm>
            <a:off x="914400" y="1143000"/>
            <a:ext cx="7162800" cy="2308324"/>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 listed five ways our “campfires of faith” can encourage and bless God’s children. Name one.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2626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12444</TotalTime>
  <Words>3225</Words>
  <Application>Microsoft Macintosh PowerPoint</Application>
  <PresentationFormat>On-screen Show (4:3)</PresentationFormat>
  <Paragraphs>325</Paragraphs>
  <Slides>109</Slides>
  <Notes>1</Notes>
  <HiddenSlides>0</HiddenSlides>
  <MMClips>1</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E. Damon</dc:creator>
  <cp:lastModifiedBy>Montserrat Wadsworth</cp:lastModifiedBy>
  <cp:revision>334</cp:revision>
  <dcterms:created xsi:type="dcterms:W3CDTF">2001-12-08T23:15:32Z</dcterms:created>
  <dcterms:modified xsi:type="dcterms:W3CDTF">2018-10-08T13:36:59Z</dcterms:modified>
</cp:coreProperties>
</file>